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5"/>
  </p:notesMasterIdLst>
  <p:sldIdLst>
    <p:sldId id="256" r:id="rId2"/>
    <p:sldId id="860" r:id="rId3"/>
    <p:sldId id="861" r:id="rId4"/>
    <p:sldId id="474" r:id="rId5"/>
    <p:sldId id="863" r:id="rId6"/>
    <p:sldId id="864" r:id="rId7"/>
    <p:sldId id="865" r:id="rId8"/>
    <p:sldId id="866" r:id="rId9"/>
    <p:sldId id="867" r:id="rId10"/>
    <p:sldId id="868" r:id="rId11"/>
    <p:sldId id="869" r:id="rId12"/>
    <p:sldId id="870" r:id="rId13"/>
    <p:sldId id="871" r:id="rId14"/>
    <p:sldId id="872" r:id="rId15"/>
    <p:sldId id="873" r:id="rId16"/>
    <p:sldId id="874" r:id="rId17"/>
    <p:sldId id="875" r:id="rId18"/>
    <p:sldId id="876" r:id="rId19"/>
    <p:sldId id="877" r:id="rId20"/>
    <p:sldId id="878" r:id="rId21"/>
    <p:sldId id="879" r:id="rId22"/>
    <p:sldId id="880" r:id="rId23"/>
    <p:sldId id="881" r:id="rId24"/>
    <p:sldId id="882" r:id="rId25"/>
    <p:sldId id="883" r:id="rId26"/>
    <p:sldId id="884" r:id="rId27"/>
    <p:sldId id="885" r:id="rId28"/>
    <p:sldId id="886" r:id="rId29"/>
    <p:sldId id="887" r:id="rId30"/>
    <p:sldId id="888" r:id="rId31"/>
    <p:sldId id="889" r:id="rId32"/>
    <p:sldId id="890" r:id="rId33"/>
    <p:sldId id="891" r:id="rId34"/>
    <p:sldId id="892" r:id="rId35"/>
    <p:sldId id="893" r:id="rId36"/>
    <p:sldId id="894" r:id="rId37"/>
    <p:sldId id="895" r:id="rId38"/>
    <p:sldId id="896" r:id="rId39"/>
    <p:sldId id="897" r:id="rId40"/>
    <p:sldId id="898" r:id="rId41"/>
    <p:sldId id="899" r:id="rId42"/>
    <p:sldId id="900" r:id="rId43"/>
    <p:sldId id="901" r:id="rId44"/>
    <p:sldId id="902" r:id="rId45"/>
    <p:sldId id="775" r:id="rId46"/>
    <p:sldId id="903" r:id="rId47"/>
    <p:sldId id="904" r:id="rId48"/>
    <p:sldId id="905" r:id="rId49"/>
    <p:sldId id="906" r:id="rId50"/>
    <p:sldId id="907" r:id="rId51"/>
    <p:sldId id="908" r:id="rId52"/>
    <p:sldId id="909" r:id="rId53"/>
    <p:sldId id="910" r:id="rId54"/>
    <p:sldId id="911" r:id="rId55"/>
    <p:sldId id="912" r:id="rId56"/>
    <p:sldId id="913" r:id="rId57"/>
    <p:sldId id="914" r:id="rId58"/>
    <p:sldId id="915" r:id="rId59"/>
    <p:sldId id="916" r:id="rId60"/>
    <p:sldId id="917" r:id="rId61"/>
    <p:sldId id="918" r:id="rId62"/>
    <p:sldId id="919" r:id="rId63"/>
    <p:sldId id="920" r:id="rId64"/>
    <p:sldId id="921" r:id="rId65"/>
    <p:sldId id="922" r:id="rId66"/>
    <p:sldId id="923" r:id="rId67"/>
    <p:sldId id="924" r:id="rId68"/>
    <p:sldId id="925" r:id="rId69"/>
    <p:sldId id="926" r:id="rId70"/>
    <p:sldId id="927" r:id="rId71"/>
    <p:sldId id="928" r:id="rId72"/>
    <p:sldId id="929" r:id="rId73"/>
    <p:sldId id="930" r:id="rId74"/>
    <p:sldId id="931" r:id="rId75"/>
    <p:sldId id="932" r:id="rId76"/>
    <p:sldId id="933" r:id="rId77"/>
    <p:sldId id="934" r:id="rId78"/>
    <p:sldId id="935" r:id="rId79"/>
    <p:sldId id="936" r:id="rId80"/>
    <p:sldId id="937" r:id="rId81"/>
    <p:sldId id="938" r:id="rId82"/>
    <p:sldId id="939" r:id="rId83"/>
    <p:sldId id="940" r:id="rId84"/>
    <p:sldId id="941" r:id="rId85"/>
    <p:sldId id="942" r:id="rId86"/>
    <p:sldId id="943" r:id="rId87"/>
    <p:sldId id="960" r:id="rId88"/>
    <p:sldId id="944" r:id="rId89"/>
    <p:sldId id="945" r:id="rId90"/>
    <p:sldId id="946" r:id="rId91"/>
    <p:sldId id="947" r:id="rId92"/>
    <p:sldId id="948" r:id="rId93"/>
    <p:sldId id="949" r:id="rId94"/>
    <p:sldId id="950" r:id="rId95"/>
    <p:sldId id="951" r:id="rId96"/>
    <p:sldId id="959" r:id="rId97"/>
    <p:sldId id="952" r:id="rId98"/>
    <p:sldId id="953" r:id="rId99"/>
    <p:sldId id="954" r:id="rId100"/>
    <p:sldId id="955" r:id="rId101"/>
    <p:sldId id="956" r:id="rId102"/>
    <p:sldId id="957" r:id="rId103"/>
    <p:sldId id="958" r:id="rId10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3FC"/>
    <a:srgbClr val="19B804"/>
    <a:srgbClr val="DC0ED2"/>
    <a:srgbClr val="FF9999"/>
    <a:srgbClr val="4F054B"/>
    <a:srgbClr val="0C5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25" autoAdjust="0"/>
  </p:normalViewPr>
  <p:slideViewPr>
    <p:cSldViewPr>
      <p:cViewPr varScale="1">
        <p:scale>
          <a:sx n="36" d="100"/>
          <a:sy n="36" d="100"/>
        </p:scale>
        <p:origin x="-196"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64085163"/>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25391B44-D6BA-4E9A-9CEC-2F034F0593DD}" type="slidenum">
              <a:rPr lang="zh-CN" altLang="en-US" smtClean="0">
                <a:latin typeface="Times New Roman" pitchFamily="18" charset="0"/>
              </a:rPr>
              <a:pPr eaLnBrk="1" hangingPunct="1"/>
              <a:t>2</a:t>
            </a:fld>
            <a:endParaRPr lang="en-US" altLang="zh-CN" smtClean="0">
              <a:latin typeface="Times New Roman" pitchFamily="18" charset="0"/>
            </a:endParaRPr>
          </a:p>
        </p:txBody>
      </p:sp>
      <p:sp>
        <p:nvSpPr>
          <p:cNvPr id="108547" name="Rectangle 2"/>
          <p:cNvSpPr>
            <a:spLocks noGrp="1" noRot="1" noChangeAspect="1" noChangeArrowheads="1" noTextEdit="1"/>
          </p:cNvSpPr>
          <p:nvPr>
            <p:ph type="sldImg"/>
          </p:nvPr>
        </p:nvSpPr>
        <p:spPr>
          <a:xfrm>
            <a:off x="381000" y="685800"/>
            <a:ext cx="6096000" cy="3429000"/>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60541CE4-0A09-4A6D-B65D-348A9566693D}" type="slidenum">
              <a:rPr lang="zh-CN" altLang="en-US" smtClean="0">
                <a:latin typeface="Times New Roman" pitchFamily="18" charset="0"/>
              </a:rPr>
              <a:pPr eaLnBrk="1" hangingPunct="1"/>
              <a:t>16</a:t>
            </a:fld>
            <a:endParaRPr lang="en-US" altLang="zh-CN" smtClean="0">
              <a:latin typeface="Times New Roman" pitchFamily="18" charset="0"/>
            </a:endParaRPr>
          </a:p>
        </p:txBody>
      </p:sp>
      <p:sp>
        <p:nvSpPr>
          <p:cNvPr id="118787" name="Rectangle 2"/>
          <p:cNvSpPr>
            <a:spLocks noGrp="1" noRot="1" noChangeAspect="1" noChangeArrowheads="1" noTextEdit="1"/>
          </p:cNvSpPr>
          <p:nvPr>
            <p:ph type="sldImg"/>
          </p:nvPr>
        </p:nvSpPr>
        <p:spPr>
          <a:xfrm>
            <a:off x="381000" y="685800"/>
            <a:ext cx="6096000" cy="3429000"/>
          </a:xfrm>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en-US" smtClean="0">
              <a:ea typeface="宋体" charset="-122"/>
            </a:endParaRPr>
          </a:p>
          <a:p>
            <a:pPr eaLnBrk="1" hangingPunct="1"/>
            <a:r>
              <a:rPr kumimoji="1" lang="zh-CN" altLang="en-US" smtClean="0">
                <a:ea typeface="宋体" charset="-122"/>
              </a:rPr>
              <a:t>本讲中考虑的都是点光源</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18F6A132-6EE9-4258-A2C4-2EC0EAC8D7E6}" type="slidenum">
              <a:rPr lang="zh-CN" altLang="en-US" smtClean="0">
                <a:latin typeface="Times New Roman" pitchFamily="18" charset="0"/>
              </a:rPr>
              <a:pPr eaLnBrk="1" hangingPunct="1"/>
              <a:t>17</a:t>
            </a:fld>
            <a:endParaRPr lang="en-US" altLang="zh-CN" smtClean="0">
              <a:latin typeface="Times New Roman" pitchFamily="18" charset="0"/>
            </a:endParaRPr>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环境光也称</a:t>
            </a:r>
            <a:r>
              <a:rPr lang="zh-CN" altLang="en-US" b="1" i="1" smtClean="0">
                <a:ea typeface="宋体" charset="-122"/>
              </a:rPr>
              <a:t>泛光</a:t>
            </a:r>
          </a:p>
          <a:p>
            <a:pPr eaLnBrk="1" hangingPunct="1"/>
            <a:endParaRPr lang="zh-CN" altLang="en-US"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52F94AA0-8593-4BB9-B1B4-07BD14915E79}" type="slidenum">
              <a:rPr lang="zh-CN" altLang="en-US" smtClean="0">
                <a:latin typeface="Times New Roman" pitchFamily="18" charset="0"/>
              </a:rPr>
              <a:pPr eaLnBrk="1" hangingPunct="1"/>
              <a:t>18</a:t>
            </a:fld>
            <a:endParaRPr lang="en-US" altLang="zh-CN" smtClean="0">
              <a:latin typeface="Times New Roman"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zh-CN" sz="1400" smtClean="0">
                <a:ea typeface="宋体" charset="-122"/>
              </a:rPr>
              <a:t>Perspective View</a:t>
            </a:r>
            <a:r>
              <a:rPr lang="zh-CN" altLang="en-GB" sz="1400" smtClean="0">
                <a:ea typeface="宋体" charset="-122"/>
              </a:rPr>
              <a:t>透视图</a:t>
            </a:r>
            <a:endParaRPr lang="zh-CN" altLang="en-US" sz="1400"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86EBB9F3-ABE7-458F-BB70-46DADEA17A95}" type="slidenum">
              <a:rPr lang="zh-CN" altLang="en-US" smtClean="0">
                <a:latin typeface="Times New Roman" pitchFamily="18" charset="0"/>
              </a:rPr>
              <a:pPr eaLnBrk="1" hangingPunct="1"/>
              <a:t>19</a:t>
            </a:fld>
            <a:endParaRPr lang="en-US" altLang="zh-CN" smtClean="0">
              <a:latin typeface="Times New Roman"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21AD1702-0462-4859-AA6D-CF744F7A91A8}" type="slidenum">
              <a:rPr lang="zh-CN" altLang="en-US" smtClean="0">
                <a:latin typeface="Times New Roman" pitchFamily="18" charset="0"/>
              </a:rPr>
              <a:pPr eaLnBrk="1" hangingPunct="1"/>
              <a:t>20</a:t>
            </a:fld>
            <a:endParaRPr lang="en-US" altLang="zh-CN" smtClean="0">
              <a:latin typeface="Times New Roman" pitchFamily="18" charset="0"/>
            </a:endParaRPr>
          </a:p>
        </p:txBody>
      </p:sp>
      <p:sp>
        <p:nvSpPr>
          <p:cNvPr id="122883" name="Rectangle 2"/>
          <p:cNvSpPr>
            <a:spLocks noGrp="1" noRot="1" noChangeAspect="1" noChangeArrowheads="1" noTextEdit="1"/>
          </p:cNvSpPr>
          <p:nvPr>
            <p:ph type="sldImg"/>
          </p:nvPr>
        </p:nvSpPr>
        <p:spPr>
          <a:xfrm>
            <a:off x="381000" y="685800"/>
            <a:ext cx="6096000" cy="342900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altLang="zh-CN" sz="1200" dirty="0" smtClean="0">
                <a:latin typeface="Times New Roman" pitchFamily="18" charset="0"/>
              </a:rPr>
              <a:t>P.389</a:t>
            </a:r>
          </a:p>
          <a:p>
            <a:pPr eaLnBrk="1" hangingPunct="1"/>
            <a:endParaRPr lang="zh-CN" altLang="en-US" dirty="0" smtClean="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2E230574-BEB2-4A4E-9360-508F500F49BE}" type="slidenum">
              <a:rPr lang="zh-CN" altLang="en-US" smtClean="0">
                <a:latin typeface="Times New Roman" pitchFamily="18" charset="0"/>
              </a:rPr>
              <a:pPr eaLnBrk="1" hangingPunct="1"/>
              <a:t>21</a:t>
            </a:fld>
            <a:endParaRPr lang="en-US" altLang="zh-CN" smtClean="0">
              <a:latin typeface="Times New Roman" pitchFamily="18" charset="0"/>
            </a:endParaRPr>
          </a:p>
        </p:txBody>
      </p:sp>
      <p:sp>
        <p:nvSpPr>
          <p:cNvPr id="123907" name="Rectangle 2"/>
          <p:cNvSpPr>
            <a:spLocks noGrp="1" noRot="1" noChangeAspect="1" noChangeArrowheads="1" noTextEdit="1"/>
          </p:cNvSpPr>
          <p:nvPr>
            <p:ph type="sldImg"/>
          </p:nvPr>
        </p:nvSpPr>
        <p:spPr>
          <a:xfrm>
            <a:off x="381000" y="685800"/>
            <a:ext cx="6096000" cy="342900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若</a:t>
            </a:r>
            <a:r>
              <a:rPr lang="en-US" altLang="zh-CN" smtClean="0">
                <a:ea typeface="宋体" charset="-122"/>
              </a:rPr>
              <a:t>N</a:t>
            </a:r>
            <a:r>
              <a:rPr lang="zh-CN" altLang="en-US" smtClean="0">
                <a:ea typeface="宋体" charset="-122"/>
              </a:rPr>
              <a:t>和</a:t>
            </a:r>
            <a:r>
              <a:rPr lang="en-US" altLang="zh-CN" smtClean="0">
                <a:ea typeface="宋体" charset="-122"/>
              </a:rPr>
              <a:t>L</a:t>
            </a:r>
            <a:r>
              <a:rPr lang="zh-CN" altLang="en-US" smtClean="0">
                <a:ea typeface="宋体" charset="-122"/>
              </a:rPr>
              <a:t>分别是单位法矢和单位入射矢量，则</a:t>
            </a:r>
            <a:r>
              <a:rPr lang="en-US" altLang="zh-CN" smtClean="0">
                <a:ea typeface="宋体" charset="-122"/>
              </a:rPr>
              <a:t>cos</a:t>
            </a:r>
            <a:r>
              <a:rPr lang="en-US" altLang="zh-CN" smtClean="0">
                <a:ea typeface="宋体" charset="-122"/>
                <a:sym typeface="Symbol" pitchFamily="18" charset="2"/>
              </a:rPr>
              <a:t>=NL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EE61C4EA-D19A-4DA8-9317-C37529ECB5BA}" type="slidenum">
              <a:rPr lang="zh-CN" altLang="en-US" smtClean="0">
                <a:latin typeface="Times New Roman" pitchFamily="18" charset="0"/>
              </a:rPr>
              <a:pPr eaLnBrk="1" hangingPunct="1"/>
              <a:t>22</a:t>
            </a:fld>
            <a:endParaRPr lang="en-US" altLang="zh-CN" smtClean="0">
              <a:latin typeface="Times New Roman" pitchFamily="18" charset="0"/>
            </a:endParaRPr>
          </a:p>
        </p:txBody>
      </p:sp>
      <p:sp>
        <p:nvSpPr>
          <p:cNvPr id="124931" name="Rectangle 2"/>
          <p:cNvSpPr>
            <a:spLocks noGrp="1" noRot="1" noChangeAspect="1" noChangeArrowheads="1" noTextEdit="1"/>
          </p:cNvSpPr>
          <p:nvPr>
            <p:ph type="sldImg"/>
          </p:nvPr>
        </p:nvSpPr>
        <p:spPr>
          <a:xfrm>
            <a:off x="381000" y="685800"/>
            <a:ext cx="6096000" cy="342900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405C5F1A-3629-4E0F-B9E1-4E069A4BD3E3}" type="slidenum">
              <a:rPr lang="zh-CN" altLang="en-US" smtClean="0">
                <a:latin typeface="Times New Roman" pitchFamily="18" charset="0"/>
              </a:rPr>
              <a:pPr eaLnBrk="1" hangingPunct="1"/>
              <a:t>23</a:t>
            </a:fld>
            <a:endParaRPr lang="en-US" altLang="zh-CN" smtClean="0">
              <a:latin typeface="Times New Roman" pitchFamily="18" charset="0"/>
            </a:endParaRPr>
          </a:p>
        </p:txBody>
      </p:sp>
      <p:sp>
        <p:nvSpPr>
          <p:cNvPr id="125955" name="Rectangle 2"/>
          <p:cNvSpPr>
            <a:spLocks noGrp="1" noRot="1" noChangeAspect="1" noChangeArrowheads="1" noTextEdit="1"/>
          </p:cNvSpPr>
          <p:nvPr>
            <p:ph type="sldImg"/>
          </p:nvPr>
        </p:nvSpPr>
        <p:spPr>
          <a:xfrm>
            <a:off x="381000" y="685800"/>
            <a:ext cx="6096000" cy="342900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5E1420E7-FCB3-49C7-A034-1D7605436445}" type="slidenum">
              <a:rPr lang="zh-CN" altLang="en-US" smtClean="0">
                <a:latin typeface="Times New Roman" pitchFamily="18" charset="0"/>
              </a:rPr>
              <a:pPr eaLnBrk="1" hangingPunct="1"/>
              <a:t>24</a:t>
            </a:fld>
            <a:endParaRPr lang="en-US" altLang="zh-CN" smtClean="0">
              <a:latin typeface="Times New Roman" pitchFamily="18" charset="0"/>
            </a:endParaRPr>
          </a:p>
        </p:txBody>
      </p:sp>
      <p:sp>
        <p:nvSpPr>
          <p:cNvPr id="126979" name="Rectangle 2"/>
          <p:cNvSpPr>
            <a:spLocks noGrp="1" noRot="1" noChangeAspect="1" noChangeArrowheads="1" noTextEdit="1"/>
          </p:cNvSpPr>
          <p:nvPr>
            <p:ph type="sldImg"/>
          </p:nvPr>
        </p:nvSpPr>
        <p:spPr>
          <a:xfrm>
            <a:off x="381000" y="685800"/>
            <a:ext cx="6096000" cy="342900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1CF61FE6-0462-4434-BEC4-51C1E2998954}" type="slidenum">
              <a:rPr lang="zh-CN" altLang="en-US" smtClean="0">
                <a:latin typeface="Times New Roman" pitchFamily="18" charset="0"/>
              </a:rPr>
              <a:pPr eaLnBrk="1" hangingPunct="1"/>
              <a:t>25</a:t>
            </a:fld>
            <a:endParaRPr lang="en-US" altLang="zh-CN" smtClean="0">
              <a:latin typeface="Times New Roman" pitchFamily="18" charset="0"/>
            </a:endParaRPr>
          </a:p>
        </p:txBody>
      </p:sp>
      <p:sp>
        <p:nvSpPr>
          <p:cNvPr id="128003" name="Rectangle 2"/>
          <p:cNvSpPr>
            <a:spLocks noGrp="1" noRot="1" noChangeAspect="1" noChangeArrowheads="1" noTextEdit="1"/>
          </p:cNvSpPr>
          <p:nvPr>
            <p:ph type="sldImg"/>
          </p:nvPr>
        </p:nvSpPr>
        <p:spPr>
          <a:xfrm>
            <a:off x="381000" y="685800"/>
            <a:ext cx="6096000" cy="3429000"/>
          </a:xfrm>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一个点光源时，只有环境光和点光源漫反射，</a:t>
            </a:r>
            <a:r>
              <a:rPr lang="en-US" altLang="zh-CN" b="1" i="1" smtClean="0">
                <a:ea typeface="宋体" charset="-122"/>
              </a:rPr>
              <a:t>K</a:t>
            </a:r>
            <a:r>
              <a:rPr lang="en-US" altLang="zh-CN" baseline="-25000" smtClean="0">
                <a:ea typeface="宋体" charset="-122"/>
              </a:rPr>
              <a:t>a</a:t>
            </a:r>
            <a:r>
              <a:rPr lang="zh-CN" altLang="en-US" smtClean="0">
                <a:ea typeface="宋体" charset="-122"/>
              </a:rPr>
              <a:t>与</a:t>
            </a:r>
            <a:r>
              <a:rPr lang="en-US" altLang="zh-CN" b="1" i="1" smtClean="0">
                <a:ea typeface="宋体" charset="-122"/>
              </a:rPr>
              <a:t>K</a:t>
            </a:r>
            <a:r>
              <a:rPr lang="en-US" altLang="zh-CN" baseline="-25000" smtClean="0">
                <a:ea typeface="宋体" charset="-122"/>
              </a:rPr>
              <a:t>d</a:t>
            </a:r>
            <a:r>
              <a:rPr lang="zh-CN" altLang="en-US" smtClean="0">
                <a:ea typeface="宋体" charset="-122"/>
              </a:rPr>
              <a:t>同时变化时的球面上的光照效果对比，</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5CB6A33A-1025-4AA7-9929-AA737CA2E1F3}" type="slidenum">
              <a:rPr lang="zh-CN" altLang="en-US" smtClean="0">
                <a:latin typeface="Times New Roman" pitchFamily="18" charset="0"/>
              </a:rPr>
              <a:pPr eaLnBrk="1" hangingPunct="1"/>
              <a:t>3</a:t>
            </a:fld>
            <a:endParaRPr lang="en-US" altLang="zh-CN" smtClean="0">
              <a:latin typeface="Times New Roman" pitchFamily="18" charset="0"/>
            </a:endParaRPr>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070A93B6-6BE7-4BEE-9379-5157F14835CA}" type="slidenum">
              <a:rPr lang="zh-CN" altLang="en-US" smtClean="0">
                <a:latin typeface="Times New Roman" pitchFamily="18" charset="0"/>
              </a:rPr>
              <a:pPr eaLnBrk="1" hangingPunct="1"/>
              <a:t>26</a:t>
            </a:fld>
            <a:endParaRPr lang="en-US" altLang="zh-CN" smtClean="0">
              <a:latin typeface="Times New Roman" pitchFamily="18" charset="0"/>
            </a:endParaRPr>
          </a:p>
        </p:txBody>
      </p:sp>
      <p:sp>
        <p:nvSpPr>
          <p:cNvPr id="129027" name="Rectangle 2"/>
          <p:cNvSpPr>
            <a:spLocks noGrp="1" noRot="1" noChangeAspect="1" noChangeArrowheads="1" noTextEdit="1"/>
          </p:cNvSpPr>
          <p:nvPr>
            <p:ph type="sldImg"/>
          </p:nvPr>
        </p:nvSpPr>
        <p:spPr>
          <a:xfrm>
            <a:off x="381000" y="685800"/>
            <a:ext cx="6096000" cy="3429000"/>
          </a:xfrm>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光滑物体表面（如金属、苹果或人的皮肤）</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1BAD004D-3CC6-48AF-ACD3-C2DEEE9C8A2C}" type="slidenum">
              <a:rPr lang="zh-CN" altLang="en-US" smtClean="0">
                <a:latin typeface="Times New Roman" pitchFamily="18" charset="0"/>
              </a:rPr>
              <a:pPr eaLnBrk="1" hangingPunct="1"/>
              <a:t>27</a:t>
            </a:fld>
            <a:endParaRPr lang="en-US" altLang="zh-CN" smtClean="0">
              <a:latin typeface="Times New Roman" pitchFamily="18" charset="0"/>
            </a:endParaRPr>
          </a:p>
        </p:txBody>
      </p:sp>
      <p:sp>
        <p:nvSpPr>
          <p:cNvPr id="130051" name="Rectangle 2"/>
          <p:cNvSpPr>
            <a:spLocks noGrp="1" noRot="1" noChangeAspect="1" noChangeArrowheads="1" noTextEdit="1"/>
          </p:cNvSpPr>
          <p:nvPr>
            <p:ph type="sldImg"/>
          </p:nvPr>
        </p:nvSpPr>
        <p:spPr>
          <a:xfrm>
            <a:off x="381000" y="685800"/>
            <a:ext cx="6096000" cy="342900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光亮表面的镜面反射范围小，粗糙物体表面的镜面反射范围大。</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C549CECA-BADE-4879-B597-913AFD052840}" type="slidenum">
              <a:rPr lang="zh-CN" altLang="en-US" smtClean="0">
                <a:latin typeface="Times New Roman" pitchFamily="18" charset="0"/>
              </a:rPr>
              <a:pPr eaLnBrk="1" hangingPunct="1"/>
              <a:t>28</a:t>
            </a:fld>
            <a:endParaRPr lang="en-US" altLang="zh-CN" smtClean="0">
              <a:latin typeface="Times New Roman" pitchFamily="18" charset="0"/>
            </a:endParaRPr>
          </a:p>
        </p:txBody>
      </p:sp>
      <p:sp>
        <p:nvSpPr>
          <p:cNvPr id="131075" name="Rectangle 2"/>
          <p:cNvSpPr>
            <a:spLocks noGrp="1" noRot="1" noChangeAspect="1" noChangeArrowheads="1" noTextEdit="1"/>
          </p:cNvSpPr>
          <p:nvPr>
            <p:ph type="sldImg"/>
          </p:nvPr>
        </p:nvSpPr>
        <p:spPr>
          <a:xfrm>
            <a:off x="381000" y="685800"/>
            <a:ext cx="6096000" cy="342900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理想反射面的</a:t>
            </a:r>
            <a:r>
              <a:rPr lang="en-US" altLang="zh-CN" i="1" smtClean="0">
                <a:ea typeface="宋体" charset="-122"/>
                <a:sym typeface="Symbol" pitchFamily="18" charset="2"/>
              </a:rPr>
              <a:t>n</a:t>
            </a:r>
            <a:r>
              <a:rPr lang="en-US" altLang="zh-CN" baseline="-25000" smtClean="0">
                <a:ea typeface="宋体" charset="-122"/>
                <a:sym typeface="Symbol" pitchFamily="18" charset="2"/>
              </a:rPr>
              <a:t>s</a:t>
            </a:r>
            <a:r>
              <a:rPr lang="zh-CN" altLang="en-US" smtClean="0">
                <a:ea typeface="宋体" charset="-122"/>
                <a:sym typeface="Symbol" pitchFamily="18" charset="2"/>
              </a:rPr>
              <a:t>是无限大的，而粗糙表面（如粉笔、煤渣的</a:t>
            </a:r>
            <a:r>
              <a:rPr lang="en-US" altLang="zh-CN" i="1" smtClean="0">
                <a:ea typeface="宋体" charset="-122"/>
                <a:sym typeface="Symbol" pitchFamily="18" charset="2"/>
              </a:rPr>
              <a:t>n</a:t>
            </a:r>
            <a:r>
              <a:rPr lang="en-US" altLang="zh-CN" baseline="-25000" smtClean="0">
                <a:ea typeface="宋体" charset="-122"/>
                <a:sym typeface="Symbol" pitchFamily="18" charset="2"/>
              </a:rPr>
              <a:t>s</a:t>
            </a:r>
            <a:r>
              <a:rPr lang="zh-CN" altLang="en-US" smtClean="0">
                <a:ea typeface="宋体" charset="-122"/>
                <a:sym typeface="Symbol" pitchFamily="18" charset="2"/>
              </a:rPr>
              <a:t>值接近</a:t>
            </a:r>
            <a:r>
              <a:rPr lang="en-US" altLang="zh-CN" smtClean="0">
                <a:ea typeface="宋体" charset="-122"/>
                <a:sym typeface="Symbol" pitchFamily="18" charset="2"/>
              </a:rPr>
              <a:t>1</a:t>
            </a:r>
            <a:r>
              <a:rPr lang="zh-CN" altLang="en-US" smtClean="0">
                <a:ea typeface="宋体" charset="-122"/>
                <a:sym typeface="Symbol" pitchFamily="18" charset="2"/>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D319EF8B-9537-49CE-8CD5-2BB942AF1E30}" type="slidenum">
              <a:rPr lang="zh-CN" altLang="en-US" smtClean="0">
                <a:latin typeface="Times New Roman" pitchFamily="18" charset="0"/>
              </a:rPr>
              <a:pPr eaLnBrk="1" hangingPunct="1"/>
              <a:t>29</a:t>
            </a:fld>
            <a:endParaRPr lang="en-US" altLang="zh-CN" smtClean="0">
              <a:latin typeface="Times New Roman" pitchFamily="18" charset="0"/>
            </a:endParaRPr>
          </a:p>
        </p:txBody>
      </p:sp>
      <p:sp>
        <p:nvSpPr>
          <p:cNvPr id="132099" name="Rectangle 2"/>
          <p:cNvSpPr>
            <a:spLocks noGrp="1" noRot="1" noChangeAspect="1" noChangeArrowheads="1" noTextEdit="1"/>
          </p:cNvSpPr>
          <p:nvPr>
            <p:ph type="sldImg"/>
          </p:nvPr>
        </p:nvSpPr>
        <p:spPr>
          <a:xfrm>
            <a:off x="381000" y="685800"/>
            <a:ext cx="6096000" cy="342900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理想反射面的</a:t>
            </a:r>
            <a:r>
              <a:rPr lang="en-US" altLang="zh-CN" i="1" smtClean="0">
                <a:ea typeface="宋体" charset="-122"/>
                <a:sym typeface="Symbol" pitchFamily="18" charset="2"/>
              </a:rPr>
              <a:t>n</a:t>
            </a:r>
            <a:r>
              <a:rPr lang="en-US" altLang="zh-CN" baseline="-25000" smtClean="0">
                <a:ea typeface="宋体" charset="-122"/>
                <a:sym typeface="Symbol" pitchFamily="18" charset="2"/>
              </a:rPr>
              <a:t>s</a:t>
            </a:r>
            <a:r>
              <a:rPr lang="zh-CN" altLang="en-US" smtClean="0">
                <a:ea typeface="宋体" charset="-122"/>
                <a:sym typeface="Symbol" pitchFamily="18" charset="2"/>
              </a:rPr>
              <a:t>是无限大的，而粗糙表面（如粉笔、煤渣的</a:t>
            </a:r>
            <a:r>
              <a:rPr lang="en-US" altLang="zh-CN" i="1" smtClean="0">
                <a:ea typeface="宋体" charset="-122"/>
                <a:sym typeface="Symbol" pitchFamily="18" charset="2"/>
              </a:rPr>
              <a:t>n</a:t>
            </a:r>
            <a:r>
              <a:rPr lang="en-US" altLang="zh-CN" baseline="-25000" smtClean="0">
                <a:ea typeface="宋体" charset="-122"/>
                <a:sym typeface="Symbol" pitchFamily="18" charset="2"/>
              </a:rPr>
              <a:t>s</a:t>
            </a:r>
            <a:r>
              <a:rPr lang="zh-CN" altLang="en-US" smtClean="0">
                <a:ea typeface="宋体" charset="-122"/>
                <a:sym typeface="Symbol" pitchFamily="18" charset="2"/>
              </a:rPr>
              <a:t>值接近</a:t>
            </a:r>
            <a:r>
              <a:rPr lang="en-US" altLang="zh-CN" smtClean="0">
                <a:ea typeface="宋体" charset="-122"/>
                <a:sym typeface="Symbol" pitchFamily="18" charset="2"/>
              </a:rPr>
              <a:t>1</a:t>
            </a:r>
            <a:r>
              <a:rPr lang="zh-CN" altLang="en-US" smtClean="0">
                <a:ea typeface="宋体" charset="-122"/>
                <a:sym typeface="Symbol" pitchFamily="18" charset="2"/>
              </a:rP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CE4E3BF6-FD05-40DA-8DDD-C443135725B1}" type="slidenum">
              <a:rPr lang="zh-CN" altLang="en-US" smtClean="0">
                <a:latin typeface="Times New Roman" pitchFamily="18" charset="0"/>
              </a:rPr>
              <a:pPr eaLnBrk="1" hangingPunct="1"/>
              <a:t>30</a:t>
            </a:fld>
            <a:endParaRPr lang="en-US" altLang="zh-CN" smtClean="0">
              <a:latin typeface="Times New Roman" pitchFamily="18" charset="0"/>
            </a:endParaRPr>
          </a:p>
        </p:txBody>
      </p:sp>
      <p:sp>
        <p:nvSpPr>
          <p:cNvPr id="133123" name="Rectangle 2"/>
          <p:cNvSpPr>
            <a:spLocks noGrp="1" noRot="1" noChangeAspect="1" noChangeArrowheads="1" noTextEdit="1"/>
          </p:cNvSpPr>
          <p:nvPr>
            <p:ph type="sldImg"/>
          </p:nvPr>
        </p:nvSpPr>
        <p:spPr>
          <a:xfrm>
            <a:off x="381000" y="685800"/>
            <a:ext cx="6096000" cy="3429000"/>
          </a:xfrm>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sym typeface="Symbol" pitchFamily="18" charset="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29FFB900-7C90-42C4-A6F6-9D2C73D8EB9E}" type="slidenum">
              <a:rPr lang="zh-CN" altLang="en-US" smtClean="0">
                <a:latin typeface="Times New Roman" pitchFamily="18" charset="0"/>
              </a:rPr>
              <a:pPr eaLnBrk="1" hangingPunct="1"/>
              <a:t>31</a:t>
            </a:fld>
            <a:endParaRPr lang="en-US" altLang="zh-CN" smtClean="0">
              <a:latin typeface="Times New Roman" pitchFamily="18" charset="0"/>
            </a:endParaRPr>
          </a:p>
        </p:txBody>
      </p:sp>
      <p:sp>
        <p:nvSpPr>
          <p:cNvPr id="134147" name="Rectangle 2"/>
          <p:cNvSpPr>
            <a:spLocks noGrp="1" noRot="1" noChangeAspect="1" noChangeArrowheads="1" noTextEdit="1"/>
          </p:cNvSpPr>
          <p:nvPr>
            <p:ph type="sldImg"/>
          </p:nvPr>
        </p:nvSpPr>
        <p:spPr>
          <a:xfrm>
            <a:off x="381000" y="685800"/>
            <a:ext cx="6096000" cy="3429000"/>
          </a:xfrm>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07545129-555A-432E-B322-6BAD2BC66DCF}" type="slidenum">
              <a:rPr lang="zh-CN" altLang="en-US" smtClean="0">
                <a:latin typeface="Times New Roman" pitchFamily="18" charset="0"/>
              </a:rPr>
              <a:pPr eaLnBrk="1" hangingPunct="1"/>
              <a:t>32</a:t>
            </a:fld>
            <a:endParaRPr lang="en-US" altLang="zh-CN" smtClean="0">
              <a:latin typeface="Times New Roman" pitchFamily="18" charset="0"/>
            </a:endParaRPr>
          </a:p>
        </p:txBody>
      </p:sp>
      <p:sp>
        <p:nvSpPr>
          <p:cNvPr id="135171" name="Rectangle 2"/>
          <p:cNvSpPr>
            <a:spLocks noGrp="1" noRot="1" noChangeAspect="1" noChangeArrowheads="1" noTextEdit="1"/>
          </p:cNvSpPr>
          <p:nvPr>
            <p:ph type="sldImg"/>
          </p:nvPr>
        </p:nvSpPr>
        <p:spPr>
          <a:xfrm>
            <a:off x="381000" y="685800"/>
            <a:ext cx="6096000" cy="3429000"/>
          </a:xfrm>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sym typeface="Symbol" pitchFamily="18" charset="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18D5D71B-A67C-491E-A0AF-EDB71A7ABAC0}" type="slidenum">
              <a:rPr lang="zh-CN" altLang="en-US" smtClean="0">
                <a:latin typeface="Times New Roman" pitchFamily="18" charset="0"/>
              </a:rPr>
              <a:pPr eaLnBrk="1" hangingPunct="1"/>
              <a:t>33</a:t>
            </a:fld>
            <a:endParaRPr lang="en-US" altLang="zh-CN" smtClean="0">
              <a:latin typeface="Times New Roman" pitchFamily="18" charset="0"/>
            </a:endParaRPr>
          </a:p>
        </p:txBody>
      </p:sp>
      <p:sp>
        <p:nvSpPr>
          <p:cNvPr id="136195" name="Rectangle 2"/>
          <p:cNvSpPr>
            <a:spLocks noGrp="1" noRot="1" noChangeAspect="1" noChangeArrowheads="1" noTextEdit="1"/>
          </p:cNvSpPr>
          <p:nvPr>
            <p:ph type="sldImg"/>
          </p:nvPr>
        </p:nvSpPr>
        <p:spPr>
          <a:xfrm>
            <a:off x="381000" y="685800"/>
            <a:ext cx="6096000" cy="3429000"/>
          </a:xfrm>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79B219CD-D94B-44B3-B2E5-E9D6B45E617A}" type="slidenum">
              <a:rPr lang="zh-CN" altLang="en-US" smtClean="0">
                <a:latin typeface="Times New Roman" pitchFamily="18" charset="0"/>
              </a:rPr>
              <a:pPr eaLnBrk="1" hangingPunct="1"/>
              <a:t>34</a:t>
            </a:fld>
            <a:endParaRPr lang="en-US" altLang="zh-CN" smtClean="0">
              <a:latin typeface="Times New Roman" pitchFamily="18" charset="0"/>
            </a:endParaRPr>
          </a:p>
        </p:txBody>
      </p:sp>
      <p:sp>
        <p:nvSpPr>
          <p:cNvPr id="137219" name="Rectangle 2"/>
          <p:cNvSpPr>
            <a:spLocks noGrp="1" noRot="1" noChangeAspect="1" noChangeArrowheads="1" noTextEdit="1"/>
          </p:cNvSpPr>
          <p:nvPr>
            <p:ph type="sldImg"/>
          </p:nvPr>
        </p:nvSpPr>
        <p:spPr>
          <a:xfrm>
            <a:off x="381000" y="685800"/>
            <a:ext cx="6096000" cy="3429000"/>
          </a:xfrm>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不考虑光线衰减，两个相同光学参数的平行表面互相遮挡时，将无法区分这两个平行表面，显示的结果将成为一个表面。</a:t>
            </a:r>
          </a:p>
          <a:p>
            <a:pPr eaLnBrk="1" hangingPunct="1"/>
            <a:r>
              <a:rPr lang="zh-CN" altLang="en-US" smtClean="0">
                <a:ea typeface="宋体" charset="-122"/>
              </a:rPr>
              <a:t>调整</a:t>
            </a:r>
            <a:r>
              <a:rPr lang="en-US" altLang="zh-CN" smtClean="0">
                <a:ea typeface="宋体" charset="-122"/>
              </a:rPr>
              <a:t>a</a:t>
            </a:r>
            <a:r>
              <a:rPr lang="en-US" altLang="zh-CN" baseline="-25000" smtClean="0">
                <a:ea typeface="宋体" charset="-122"/>
              </a:rPr>
              <a:t>0</a:t>
            </a:r>
            <a:r>
              <a:rPr lang="en-US" altLang="zh-CN" smtClean="0">
                <a:ea typeface="宋体" charset="-122"/>
              </a:rPr>
              <a:t>,a</a:t>
            </a:r>
            <a:r>
              <a:rPr lang="en-US" altLang="zh-CN" baseline="-25000" smtClean="0">
                <a:ea typeface="宋体" charset="-122"/>
              </a:rPr>
              <a:t>1</a:t>
            </a:r>
            <a:r>
              <a:rPr lang="en-US" altLang="zh-CN" smtClean="0">
                <a:ea typeface="宋体" charset="-122"/>
              </a:rPr>
              <a:t>,a</a:t>
            </a:r>
            <a:r>
              <a:rPr lang="en-US" altLang="zh-CN" baseline="-25000" smtClean="0">
                <a:ea typeface="宋体" charset="-122"/>
              </a:rPr>
              <a:t>2</a:t>
            </a:r>
            <a:r>
              <a:rPr lang="zh-CN" altLang="en-US" smtClean="0">
                <a:ea typeface="宋体" charset="-122"/>
              </a:rPr>
              <a:t>的值，可得到场景中不同的光照效果。常数 </a:t>
            </a:r>
            <a:r>
              <a:rPr lang="en-US" altLang="zh-CN" smtClean="0">
                <a:ea typeface="宋体" charset="-122"/>
              </a:rPr>
              <a:t>a</a:t>
            </a:r>
            <a:r>
              <a:rPr lang="en-US" altLang="zh-CN" baseline="-25000" smtClean="0">
                <a:ea typeface="宋体" charset="-122"/>
              </a:rPr>
              <a:t>0</a:t>
            </a:r>
            <a:r>
              <a:rPr lang="zh-CN" altLang="en-US" smtClean="0">
                <a:ea typeface="宋体" charset="-122"/>
              </a:rPr>
              <a:t>的值可用于防止当</a:t>
            </a:r>
            <a:r>
              <a:rPr lang="en-US" altLang="zh-CN" smtClean="0">
                <a:ea typeface="宋体" charset="-122"/>
              </a:rPr>
              <a:t>d</a:t>
            </a:r>
            <a:r>
              <a:rPr lang="zh-CN" altLang="en-US" smtClean="0">
                <a:ea typeface="宋体" charset="-122"/>
              </a:rPr>
              <a:t>很小的时候</a:t>
            </a:r>
            <a:r>
              <a:rPr lang="en-US" altLang="zh-CN" smtClean="0">
                <a:ea typeface="宋体" charset="-122"/>
              </a:rPr>
              <a:t>f(d)</a:t>
            </a:r>
            <a:r>
              <a:rPr lang="zh-CN" altLang="en-US" smtClean="0">
                <a:ea typeface="宋体" charset="-122"/>
              </a:rPr>
              <a:t>值过大。</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D1BF41EE-EA38-4901-8FFA-BE1F74C032CA}" type="slidenum">
              <a:rPr lang="zh-CN" altLang="en-US" smtClean="0">
                <a:latin typeface="Times New Roman" pitchFamily="18" charset="0"/>
              </a:rPr>
              <a:pPr eaLnBrk="1" hangingPunct="1"/>
              <a:t>35</a:t>
            </a:fld>
            <a:endParaRPr lang="en-US" altLang="zh-CN" smtClean="0">
              <a:latin typeface="Times New Roman" pitchFamily="18" charset="0"/>
            </a:endParaRPr>
          </a:p>
        </p:txBody>
      </p:sp>
      <p:sp>
        <p:nvSpPr>
          <p:cNvPr id="138243" name="Rectangle 2"/>
          <p:cNvSpPr>
            <a:spLocks noGrp="1" noRot="1" noChangeAspect="1" noChangeArrowheads="1" noTextEdit="1"/>
          </p:cNvSpPr>
          <p:nvPr>
            <p:ph type="sldImg"/>
          </p:nvPr>
        </p:nvSpPr>
        <p:spPr>
          <a:xfrm>
            <a:off x="381000" y="685800"/>
            <a:ext cx="6096000" cy="3429000"/>
          </a:xfrm>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如果想设置物体表面为蓝色，只需要将</a:t>
            </a:r>
            <a:r>
              <a:rPr lang="en-US" altLang="zh-CN" b="1" i="1" smtClean="0">
                <a:ea typeface="宋体" charset="-122"/>
              </a:rPr>
              <a:t>k</a:t>
            </a:r>
            <a:r>
              <a:rPr lang="en-US" altLang="zh-CN" baseline="-25000" smtClean="0">
                <a:ea typeface="宋体" charset="-122"/>
              </a:rPr>
              <a:t>dB</a:t>
            </a:r>
            <a:r>
              <a:rPr lang="zh-CN" altLang="en-US" smtClean="0">
                <a:ea typeface="宋体" charset="-122"/>
              </a:rPr>
              <a:t>设置为</a:t>
            </a:r>
            <a:r>
              <a:rPr lang="en-US" altLang="zh-CN" smtClean="0">
                <a:ea typeface="宋体" charset="-122"/>
              </a:rPr>
              <a:t>0</a:t>
            </a:r>
            <a:r>
              <a:rPr lang="zh-CN" altLang="en-US" smtClean="0">
                <a:ea typeface="宋体" charset="-122"/>
              </a:rPr>
              <a:t>到</a:t>
            </a:r>
            <a:r>
              <a:rPr lang="en-US" altLang="zh-CN" smtClean="0">
                <a:ea typeface="宋体" charset="-122"/>
              </a:rPr>
              <a:t>1</a:t>
            </a:r>
            <a:r>
              <a:rPr lang="zh-CN" altLang="en-US" smtClean="0">
                <a:ea typeface="宋体" charset="-122"/>
              </a:rPr>
              <a:t>之间的一个值，而将</a:t>
            </a:r>
            <a:r>
              <a:rPr lang="en-US" altLang="zh-CN" b="1" i="1" smtClean="0">
                <a:ea typeface="宋体" charset="-122"/>
              </a:rPr>
              <a:t>k</a:t>
            </a:r>
            <a:r>
              <a:rPr lang="en-US" altLang="zh-CN" baseline="-25000" smtClean="0">
                <a:ea typeface="宋体" charset="-122"/>
              </a:rPr>
              <a:t>dR</a:t>
            </a:r>
            <a:r>
              <a:rPr lang="en-US" altLang="zh-CN" smtClean="0">
                <a:ea typeface="宋体" charset="-122"/>
              </a:rPr>
              <a:t>,</a:t>
            </a:r>
            <a:r>
              <a:rPr lang="en-US" altLang="zh-CN" b="1" i="1" smtClean="0">
                <a:ea typeface="宋体" charset="-122"/>
              </a:rPr>
              <a:t>k</a:t>
            </a:r>
            <a:r>
              <a:rPr lang="en-US" altLang="zh-CN" baseline="-25000" smtClean="0">
                <a:ea typeface="宋体" charset="-122"/>
              </a:rPr>
              <a:t>dG</a:t>
            </a:r>
            <a:r>
              <a:rPr lang="zh-CN" altLang="en-US" smtClean="0">
                <a:ea typeface="宋体" charset="-122"/>
              </a:rPr>
              <a:t>设为</a:t>
            </a:r>
            <a:r>
              <a:rPr lang="en-US" altLang="zh-CN" smtClean="0">
                <a:ea typeface="宋体" charset="-122"/>
              </a:rPr>
              <a:t>0</a:t>
            </a:r>
            <a:r>
              <a:rPr lang="zh-CN" altLang="en-US" smtClean="0">
                <a:ea typeface="宋体" charset="-122"/>
              </a:rPr>
              <a:t>。这样，物体将吸收入射光线中的红、绿分量，而只反射蓝色分量。</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4C6ECC7A-A275-4E99-8A82-CA60EA6D02F9}" type="slidenum">
              <a:rPr lang="zh-CN" altLang="en-US" smtClean="0">
                <a:latin typeface="Times New Roman" pitchFamily="18" charset="0"/>
              </a:rPr>
              <a:pPr eaLnBrk="1" hangingPunct="1"/>
              <a:t>5</a:t>
            </a:fld>
            <a:endParaRPr lang="en-US" altLang="zh-CN" smtClean="0">
              <a:latin typeface="Times New Roman" pitchFamily="18" charset="0"/>
            </a:endParaRPr>
          </a:p>
        </p:txBody>
      </p:sp>
      <p:sp>
        <p:nvSpPr>
          <p:cNvPr id="111619" name="Rectangle 2"/>
          <p:cNvSpPr>
            <a:spLocks noGrp="1" noRot="1" noChangeAspect="1" noChangeArrowheads="1" noTextEdit="1"/>
          </p:cNvSpPr>
          <p:nvPr>
            <p:ph type="sldImg"/>
          </p:nvPr>
        </p:nvSpPr>
        <p:spPr>
          <a:xfrm>
            <a:off x="381000" y="685800"/>
            <a:ext cx="6096000" cy="3429000"/>
          </a:xfrm>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D05F3C5C-0A2C-4F17-82E4-51035AACB766}" type="slidenum">
              <a:rPr lang="zh-CN" altLang="en-US" smtClean="0">
                <a:latin typeface="Times New Roman" pitchFamily="18" charset="0"/>
              </a:rPr>
              <a:pPr eaLnBrk="1" hangingPunct="1"/>
              <a:t>36</a:t>
            </a:fld>
            <a:endParaRPr lang="en-US" altLang="zh-CN" smtClean="0">
              <a:latin typeface="Times New Roman" pitchFamily="18" charset="0"/>
            </a:endParaRPr>
          </a:p>
        </p:txBody>
      </p:sp>
      <p:sp>
        <p:nvSpPr>
          <p:cNvPr id="139267" name="Rectangle 2"/>
          <p:cNvSpPr>
            <a:spLocks noGrp="1" noRot="1" noChangeAspect="1" noChangeArrowheads="1" noTextEdit="1"/>
          </p:cNvSpPr>
          <p:nvPr>
            <p:ph type="sldImg"/>
          </p:nvPr>
        </p:nvSpPr>
        <p:spPr>
          <a:xfrm>
            <a:off x="381000" y="685800"/>
            <a:ext cx="6096000" cy="3429000"/>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如果想设置物体表面为蓝色，只需要将</a:t>
            </a:r>
            <a:r>
              <a:rPr lang="en-US" altLang="zh-CN" b="1" i="1" smtClean="0">
                <a:ea typeface="宋体" charset="-122"/>
              </a:rPr>
              <a:t>k</a:t>
            </a:r>
            <a:r>
              <a:rPr lang="en-US" altLang="zh-CN" baseline="-25000" smtClean="0">
                <a:ea typeface="宋体" charset="-122"/>
              </a:rPr>
              <a:t>dB</a:t>
            </a:r>
            <a:r>
              <a:rPr lang="zh-CN" altLang="en-US" smtClean="0">
                <a:ea typeface="宋体" charset="-122"/>
              </a:rPr>
              <a:t>设置为</a:t>
            </a:r>
            <a:r>
              <a:rPr lang="en-US" altLang="zh-CN" smtClean="0">
                <a:ea typeface="宋体" charset="-122"/>
              </a:rPr>
              <a:t>0</a:t>
            </a:r>
            <a:r>
              <a:rPr lang="zh-CN" altLang="en-US" smtClean="0">
                <a:ea typeface="宋体" charset="-122"/>
              </a:rPr>
              <a:t>到</a:t>
            </a:r>
            <a:r>
              <a:rPr lang="en-US" altLang="zh-CN" smtClean="0">
                <a:ea typeface="宋体" charset="-122"/>
              </a:rPr>
              <a:t>1</a:t>
            </a:r>
            <a:r>
              <a:rPr lang="zh-CN" altLang="en-US" smtClean="0">
                <a:ea typeface="宋体" charset="-122"/>
              </a:rPr>
              <a:t>之间的一个值，而将</a:t>
            </a:r>
            <a:r>
              <a:rPr lang="en-US" altLang="zh-CN" b="1" i="1" smtClean="0">
                <a:ea typeface="宋体" charset="-122"/>
              </a:rPr>
              <a:t>k</a:t>
            </a:r>
            <a:r>
              <a:rPr lang="en-US" altLang="zh-CN" baseline="-25000" smtClean="0">
                <a:ea typeface="宋体" charset="-122"/>
              </a:rPr>
              <a:t>dR</a:t>
            </a:r>
            <a:r>
              <a:rPr lang="en-US" altLang="zh-CN" smtClean="0">
                <a:ea typeface="宋体" charset="-122"/>
              </a:rPr>
              <a:t>,</a:t>
            </a:r>
            <a:r>
              <a:rPr lang="en-US" altLang="zh-CN" b="1" i="1" smtClean="0">
                <a:ea typeface="宋体" charset="-122"/>
              </a:rPr>
              <a:t>k</a:t>
            </a:r>
            <a:r>
              <a:rPr lang="en-US" altLang="zh-CN" baseline="-25000" smtClean="0">
                <a:ea typeface="宋体" charset="-122"/>
              </a:rPr>
              <a:t>dG</a:t>
            </a:r>
            <a:r>
              <a:rPr lang="zh-CN" altLang="en-US" smtClean="0">
                <a:ea typeface="宋体" charset="-122"/>
              </a:rPr>
              <a:t>设为</a:t>
            </a:r>
            <a:r>
              <a:rPr lang="en-US" altLang="zh-CN" smtClean="0">
                <a:ea typeface="宋体" charset="-122"/>
              </a:rPr>
              <a:t>0</a:t>
            </a:r>
            <a:r>
              <a:rPr lang="zh-CN" altLang="en-US" smtClean="0">
                <a:ea typeface="宋体" charset="-122"/>
              </a:rPr>
              <a:t>。这样，物体将吸收入射光线中的红、绿分量，而只反射蓝色分量。</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43569C1D-0517-4D76-A0F3-BE0DC554C45D}" type="slidenum">
              <a:rPr lang="zh-CN" altLang="en-US" smtClean="0">
                <a:latin typeface="Times New Roman" pitchFamily="18" charset="0"/>
              </a:rPr>
              <a:pPr eaLnBrk="1" hangingPunct="1"/>
              <a:t>37</a:t>
            </a:fld>
            <a:endParaRPr lang="en-US" altLang="zh-CN" smtClean="0">
              <a:latin typeface="Times New Roman" pitchFamily="18" charset="0"/>
            </a:endParaRPr>
          </a:p>
        </p:txBody>
      </p:sp>
      <p:sp>
        <p:nvSpPr>
          <p:cNvPr id="140291" name="Rectangle 2"/>
          <p:cNvSpPr>
            <a:spLocks noGrp="1" noRot="1" noChangeAspect="1" noChangeArrowheads="1" noTextEdit="1"/>
          </p:cNvSpPr>
          <p:nvPr>
            <p:ph type="sldImg"/>
          </p:nvPr>
        </p:nvSpPr>
        <p:spPr>
          <a:xfrm>
            <a:off x="381000" y="685800"/>
            <a:ext cx="6096000" cy="3429000"/>
          </a:xfrm>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如果想设置物体表面为蓝色，只需要将</a:t>
            </a:r>
            <a:r>
              <a:rPr lang="en-US" altLang="zh-CN" b="1" i="1" smtClean="0">
                <a:ea typeface="宋体" charset="-122"/>
              </a:rPr>
              <a:t>k</a:t>
            </a:r>
            <a:r>
              <a:rPr lang="en-US" altLang="zh-CN" baseline="-25000" smtClean="0">
                <a:ea typeface="宋体" charset="-122"/>
              </a:rPr>
              <a:t>dB</a:t>
            </a:r>
            <a:r>
              <a:rPr lang="zh-CN" altLang="en-US" smtClean="0">
                <a:ea typeface="宋体" charset="-122"/>
              </a:rPr>
              <a:t>设置为</a:t>
            </a:r>
            <a:r>
              <a:rPr lang="en-US" altLang="zh-CN" smtClean="0">
                <a:ea typeface="宋体" charset="-122"/>
              </a:rPr>
              <a:t>0</a:t>
            </a:r>
            <a:r>
              <a:rPr lang="zh-CN" altLang="en-US" smtClean="0">
                <a:ea typeface="宋体" charset="-122"/>
              </a:rPr>
              <a:t>到</a:t>
            </a:r>
            <a:r>
              <a:rPr lang="en-US" altLang="zh-CN" smtClean="0">
                <a:ea typeface="宋体" charset="-122"/>
              </a:rPr>
              <a:t>1</a:t>
            </a:r>
            <a:r>
              <a:rPr lang="zh-CN" altLang="en-US" smtClean="0">
                <a:ea typeface="宋体" charset="-122"/>
              </a:rPr>
              <a:t>之间的一个值，而将</a:t>
            </a:r>
            <a:r>
              <a:rPr lang="en-US" altLang="zh-CN" b="1" i="1" smtClean="0">
                <a:ea typeface="宋体" charset="-122"/>
              </a:rPr>
              <a:t>k</a:t>
            </a:r>
            <a:r>
              <a:rPr lang="en-US" altLang="zh-CN" baseline="-25000" smtClean="0">
                <a:ea typeface="宋体" charset="-122"/>
              </a:rPr>
              <a:t>dR</a:t>
            </a:r>
            <a:r>
              <a:rPr lang="en-US" altLang="zh-CN" smtClean="0">
                <a:ea typeface="宋体" charset="-122"/>
              </a:rPr>
              <a:t>,</a:t>
            </a:r>
            <a:r>
              <a:rPr lang="en-US" altLang="zh-CN" b="1" i="1" smtClean="0">
                <a:ea typeface="宋体" charset="-122"/>
              </a:rPr>
              <a:t>k</a:t>
            </a:r>
            <a:r>
              <a:rPr lang="en-US" altLang="zh-CN" baseline="-25000" smtClean="0">
                <a:ea typeface="宋体" charset="-122"/>
              </a:rPr>
              <a:t>dG</a:t>
            </a:r>
            <a:r>
              <a:rPr lang="zh-CN" altLang="en-US" smtClean="0">
                <a:ea typeface="宋体" charset="-122"/>
              </a:rPr>
              <a:t>设为</a:t>
            </a:r>
            <a:r>
              <a:rPr lang="en-US" altLang="zh-CN" smtClean="0">
                <a:ea typeface="宋体" charset="-122"/>
              </a:rPr>
              <a:t>0</a:t>
            </a:r>
            <a:r>
              <a:rPr lang="zh-CN" altLang="en-US" smtClean="0">
                <a:ea typeface="宋体" charset="-122"/>
              </a:rPr>
              <a:t>。这样，物体将吸收入射光线中的红、绿分量，而只反射蓝色分量。</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127E2CA3-46E8-410E-A09E-D43A36666EE1}" type="slidenum">
              <a:rPr lang="zh-CN" altLang="en-US" smtClean="0">
                <a:latin typeface="Times New Roman" pitchFamily="18" charset="0"/>
              </a:rPr>
              <a:pPr eaLnBrk="1" hangingPunct="1"/>
              <a:t>38</a:t>
            </a:fld>
            <a:endParaRPr lang="en-US" altLang="zh-CN" smtClean="0">
              <a:latin typeface="Times New Roman" pitchFamily="18" charset="0"/>
            </a:endParaRPr>
          </a:p>
        </p:txBody>
      </p:sp>
      <p:sp>
        <p:nvSpPr>
          <p:cNvPr id="141315" name="Rectangle 2"/>
          <p:cNvSpPr>
            <a:spLocks noGrp="1" noRot="1" noChangeAspect="1" noChangeArrowheads="1" noTextEdit="1"/>
          </p:cNvSpPr>
          <p:nvPr>
            <p:ph type="sldImg"/>
          </p:nvPr>
        </p:nvSpPr>
        <p:spPr>
          <a:xfrm>
            <a:off x="381000" y="685800"/>
            <a:ext cx="6096000" cy="3429000"/>
          </a:xfrm>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由于不同的物体中光线传播的速度不同，因此折射光的路径与入射光不同。</a:t>
            </a:r>
          </a:p>
          <a:p>
            <a:pPr eaLnBrk="1" hangingPunct="1"/>
            <a:r>
              <a:rPr lang="zh-CN" altLang="en-US" smtClean="0">
                <a:ea typeface="宋体" charset="-122"/>
              </a:rPr>
              <a:t>材质的折射率被定义为光线在真空中的速度与其在材质中的速度之比。</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AB7A9D8E-642E-494A-AB66-51EC973DCFE6}" type="slidenum">
              <a:rPr lang="zh-CN" altLang="en-US" smtClean="0">
                <a:latin typeface="Times New Roman" pitchFamily="18" charset="0"/>
              </a:rPr>
              <a:pPr eaLnBrk="1" hangingPunct="1"/>
              <a:t>39</a:t>
            </a:fld>
            <a:endParaRPr lang="en-US" altLang="zh-CN" smtClean="0">
              <a:latin typeface="Times New Roman" pitchFamily="18" charset="0"/>
            </a:endParaRPr>
          </a:p>
        </p:txBody>
      </p:sp>
      <p:sp>
        <p:nvSpPr>
          <p:cNvPr id="142339" name="Rectangle 2"/>
          <p:cNvSpPr>
            <a:spLocks noGrp="1" noRot="1" noChangeAspect="1" noChangeArrowheads="1" noTextEdit="1"/>
          </p:cNvSpPr>
          <p:nvPr>
            <p:ph type="sldImg"/>
          </p:nvPr>
        </p:nvSpPr>
        <p:spPr>
          <a:xfrm>
            <a:off x="381000" y="685800"/>
            <a:ext cx="6096000" cy="3429000"/>
          </a:xfrm>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计算入射光线与物体的交点和折射光线方向可以生成高真实感的图形渲染，但是通常很费时。</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AFF5B025-2D0C-41BA-8FD7-0787DE2E3D70}" type="slidenum">
              <a:rPr lang="zh-CN" altLang="en-US" smtClean="0">
                <a:latin typeface="Times New Roman" pitchFamily="18" charset="0"/>
              </a:rPr>
              <a:pPr eaLnBrk="1" hangingPunct="1"/>
              <a:t>40</a:t>
            </a:fld>
            <a:endParaRPr lang="en-US" altLang="zh-CN" smtClean="0">
              <a:latin typeface="Times New Roman" pitchFamily="18" charset="0"/>
            </a:endParaRPr>
          </a:p>
        </p:txBody>
      </p:sp>
      <p:sp>
        <p:nvSpPr>
          <p:cNvPr id="143363" name="Rectangle 2"/>
          <p:cNvSpPr>
            <a:spLocks noGrp="1" noRot="1" noChangeAspect="1" noChangeArrowheads="1" noTextEdit="1"/>
          </p:cNvSpPr>
          <p:nvPr>
            <p:ph type="sldImg"/>
          </p:nvPr>
        </p:nvSpPr>
        <p:spPr>
          <a:xfrm>
            <a:off x="381000" y="685800"/>
            <a:ext cx="6096000" cy="3429000"/>
          </a:xfrm>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B7F5101D-FBA8-41E2-AA24-01A8469EB5BC}" type="slidenum">
              <a:rPr lang="zh-CN" altLang="en-US" smtClean="0">
                <a:latin typeface="Times New Roman" pitchFamily="18" charset="0"/>
              </a:rPr>
              <a:pPr eaLnBrk="1" hangingPunct="1"/>
              <a:t>41</a:t>
            </a:fld>
            <a:endParaRPr lang="en-US" altLang="zh-CN" smtClean="0">
              <a:latin typeface="Times New Roman" pitchFamily="18" charset="0"/>
            </a:endParaRPr>
          </a:p>
        </p:txBody>
      </p:sp>
      <p:sp>
        <p:nvSpPr>
          <p:cNvPr id="144387" name="Rectangle 2"/>
          <p:cNvSpPr>
            <a:spLocks noGrp="1" noRot="1" noChangeAspect="1" noChangeArrowheads="1" noTextEdit="1"/>
          </p:cNvSpPr>
          <p:nvPr>
            <p:ph type="sldImg"/>
          </p:nvPr>
        </p:nvSpPr>
        <p:spPr>
          <a:xfrm>
            <a:off x="381000" y="685800"/>
            <a:ext cx="6096000" cy="3429000"/>
          </a:xfrm>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A6A800D0-297E-4BBC-93BF-036C64382E2A}" type="slidenum">
              <a:rPr lang="zh-CN" altLang="en-US" smtClean="0">
                <a:latin typeface="Times New Roman" pitchFamily="18" charset="0"/>
              </a:rPr>
              <a:pPr eaLnBrk="1" hangingPunct="1"/>
              <a:t>42</a:t>
            </a:fld>
            <a:endParaRPr lang="en-US" altLang="zh-CN" smtClean="0">
              <a:latin typeface="Times New Roman" pitchFamily="18" charset="0"/>
            </a:endParaRPr>
          </a:p>
        </p:txBody>
      </p:sp>
      <p:sp>
        <p:nvSpPr>
          <p:cNvPr id="145411" name="Rectangle 2"/>
          <p:cNvSpPr>
            <a:spLocks noGrp="1" noRot="1" noChangeAspect="1" noChangeArrowheads="1" noTextEdit="1"/>
          </p:cNvSpPr>
          <p:nvPr>
            <p:ph type="sldImg"/>
          </p:nvPr>
        </p:nvSpPr>
        <p:spPr>
          <a:xfrm>
            <a:off x="381000" y="685800"/>
            <a:ext cx="6096000" cy="3429000"/>
          </a:xfrm>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第一讲中对帧缓冲存储器的讲解，已经很清楚地阐述了图形系统的光强度等级的确定。</a:t>
            </a:r>
          </a:p>
          <a:p>
            <a:pPr eaLnBrk="1" hangingPunct="1"/>
            <a:r>
              <a:rPr lang="zh-CN" altLang="en-US" smtClean="0">
                <a:ea typeface="宋体" charset="-122"/>
              </a:rPr>
              <a:t>我们所感知的强度</a:t>
            </a:r>
            <a:r>
              <a:rPr lang="en-US" altLang="zh-CN" smtClean="0">
                <a:ea typeface="宋体" charset="-122"/>
              </a:rPr>
              <a:t>0.20</a:t>
            </a:r>
            <a:r>
              <a:rPr lang="zh-CN" altLang="en-US" smtClean="0">
                <a:ea typeface="宋体" charset="-122"/>
              </a:rPr>
              <a:t>和</a:t>
            </a:r>
            <a:r>
              <a:rPr lang="en-US" altLang="zh-CN" smtClean="0">
                <a:ea typeface="宋体" charset="-122"/>
              </a:rPr>
              <a:t>0.22</a:t>
            </a:r>
            <a:r>
              <a:rPr lang="zh-CN" altLang="en-US" smtClean="0">
                <a:ea typeface="宋体" charset="-122"/>
              </a:rPr>
              <a:t>之间的差别，于</a:t>
            </a:r>
            <a:r>
              <a:rPr lang="en-US" altLang="zh-CN" smtClean="0">
                <a:ea typeface="宋体" charset="-122"/>
              </a:rPr>
              <a:t>0.80</a:t>
            </a:r>
            <a:r>
              <a:rPr lang="zh-CN" altLang="en-US" smtClean="0">
                <a:ea typeface="宋体" charset="-122"/>
              </a:rPr>
              <a:t>和</a:t>
            </a:r>
            <a:r>
              <a:rPr lang="en-US" altLang="zh-CN" smtClean="0">
                <a:ea typeface="宋体" charset="-122"/>
              </a:rPr>
              <a:t>0.88</a:t>
            </a:r>
            <a:r>
              <a:rPr lang="zh-CN" altLang="en-US" smtClean="0">
                <a:ea typeface="宋体" charset="-122"/>
              </a:rPr>
              <a:t>之间的差别是相同的</a:t>
            </a:r>
          </a:p>
          <a:p>
            <a:pPr eaLnBrk="1" hangingPunct="1"/>
            <a:endParaRPr lang="zh-CN" altLang="en-US" smtClean="0">
              <a:ea typeface="宋体" charset="-122"/>
            </a:endParaRPr>
          </a:p>
          <a:p>
            <a:pPr eaLnBrk="1" hangingPunct="1"/>
            <a:r>
              <a:rPr lang="zh-CN" altLang="en-US" smtClean="0">
                <a:ea typeface="宋体" charset="-122"/>
              </a:rPr>
              <a:t>光强等级应是一个等比数列</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C75B0657-6636-418E-8A41-DCFEFF79CBA4}" type="slidenum">
              <a:rPr lang="zh-CN" altLang="en-US" smtClean="0">
                <a:latin typeface="Times New Roman" pitchFamily="18" charset="0"/>
              </a:rPr>
              <a:pPr eaLnBrk="1" hangingPunct="1"/>
              <a:t>43</a:t>
            </a:fld>
            <a:endParaRPr lang="en-US" altLang="zh-CN" smtClean="0">
              <a:latin typeface="Times New Roman" pitchFamily="18" charset="0"/>
            </a:endParaRPr>
          </a:p>
        </p:txBody>
      </p:sp>
      <p:sp>
        <p:nvSpPr>
          <p:cNvPr id="146435" name="Rectangle 2"/>
          <p:cNvSpPr>
            <a:spLocks noGrp="1" noRot="1" noChangeAspect="1" noChangeArrowheads="1" noTextEdit="1"/>
          </p:cNvSpPr>
          <p:nvPr>
            <p:ph type="sldImg"/>
          </p:nvPr>
        </p:nvSpPr>
        <p:spPr>
          <a:xfrm>
            <a:off x="381000" y="685800"/>
            <a:ext cx="6096000" cy="3429000"/>
          </a:xfrm>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98C1803A-4760-4841-89E8-E88A607FEF26}" type="slidenum">
              <a:rPr lang="zh-CN" altLang="en-US" smtClean="0">
                <a:latin typeface="Times New Roman" pitchFamily="18" charset="0"/>
              </a:rPr>
              <a:pPr eaLnBrk="1" hangingPunct="1"/>
              <a:t>44</a:t>
            </a:fld>
            <a:endParaRPr lang="en-US" altLang="zh-CN" smtClean="0">
              <a:latin typeface="Times New Roman" pitchFamily="18" charset="0"/>
            </a:endParaRPr>
          </a:p>
        </p:txBody>
      </p:sp>
      <p:sp>
        <p:nvSpPr>
          <p:cNvPr id="147459" name="Rectangle 2"/>
          <p:cNvSpPr>
            <a:spLocks noGrp="1" noRot="1" noChangeAspect="1" noChangeArrowheads="1" noTextEdit="1"/>
          </p:cNvSpPr>
          <p:nvPr>
            <p:ph type="sldImg"/>
          </p:nvPr>
        </p:nvSpPr>
        <p:spPr>
          <a:xfrm>
            <a:off x="381000" y="685800"/>
            <a:ext cx="6096000" cy="342900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第一讲中对帧缓冲存储器的讲解，已经很清楚地阐述了图形系统的光强度等级的确定。</a:t>
            </a:r>
          </a:p>
          <a:p>
            <a:pPr eaLnBrk="1" hangingPunct="1"/>
            <a:r>
              <a:rPr lang="zh-CN" altLang="en-US" smtClean="0">
                <a:ea typeface="宋体" charset="-122"/>
              </a:rPr>
              <a:t>我们所感知的强度</a:t>
            </a:r>
            <a:r>
              <a:rPr lang="en-US" altLang="zh-CN" smtClean="0">
                <a:ea typeface="宋体" charset="-122"/>
              </a:rPr>
              <a:t>0.20</a:t>
            </a:r>
            <a:r>
              <a:rPr lang="zh-CN" altLang="en-US" smtClean="0">
                <a:ea typeface="宋体" charset="-122"/>
              </a:rPr>
              <a:t>和</a:t>
            </a:r>
            <a:r>
              <a:rPr lang="en-US" altLang="zh-CN" smtClean="0">
                <a:ea typeface="宋体" charset="-122"/>
              </a:rPr>
              <a:t>0.22</a:t>
            </a:r>
            <a:r>
              <a:rPr lang="zh-CN" altLang="en-US" smtClean="0">
                <a:ea typeface="宋体" charset="-122"/>
              </a:rPr>
              <a:t>之间的差别，于</a:t>
            </a:r>
            <a:r>
              <a:rPr lang="en-US" altLang="zh-CN" smtClean="0">
                <a:ea typeface="宋体" charset="-122"/>
              </a:rPr>
              <a:t>0.80</a:t>
            </a:r>
            <a:r>
              <a:rPr lang="zh-CN" altLang="en-US" smtClean="0">
                <a:ea typeface="宋体" charset="-122"/>
              </a:rPr>
              <a:t>和</a:t>
            </a:r>
            <a:r>
              <a:rPr lang="en-US" altLang="zh-CN" smtClean="0">
                <a:ea typeface="宋体" charset="-122"/>
              </a:rPr>
              <a:t>0.88</a:t>
            </a:r>
            <a:r>
              <a:rPr lang="zh-CN" altLang="en-US" smtClean="0">
                <a:ea typeface="宋体" charset="-122"/>
              </a:rPr>
              <a:t>之间的差别是相同的</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4E92C4FC-257F-45E0-8D90-4FA4FB9F7C41}" type="slidenum">
              <a:rPr lang="zh-CN" altLang="en-US" smtClean="0">
                <a:latin typeface="Times New Roman" pitchFamily="18" charset="0"/>
              </a:rPr>
              <a:pPr eaLnBrk="1" hangingPunct="1"/>
              <a:t>46</a:t>
            </a:fld>
            <a:endParaRPr lang="en-US" altLang="zh-CN" smtClean="0">
              <a:latin typeface="Times New Roman" pitchFamily="18" charset="0"/>
            </a:endParaRPr>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对快速显示一个区面的大致外观也非常有效</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xfrm>
            <a:off x="381000" y="685800"/>
            <a:ext cx="6096000" cy="3429000"/>
          </a:xfrm>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12644"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006E3E6F-88BC-4E99-B636-C20A58270BDF}" type="slidenum">
              <a:rPr lang="zh-CN" altLang="en-US" smtClean="0">
                <a:latin typeface="Times New Roman" pitchFamily="18" charset="0"/>
              </a:rPr>
              <a:pPr eaLnBrk="1" hangingPunct="1"/>
              <a:t>10</a:t>
            </a:fld>
            <a:endParaRPr lang="en-US" altLang="zh-CN" smtClean="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919143E9-0923-4EDE-8539-2DACFF68BC36}" type="slidenum">
              <a:rPr lang="zh-CN" altLang="en-US" smtClean="0">
                <a:latin typeface="Times New Roman" pitchFamily="18" charset="0"/>
              </a:rPr>
              <a:pPr eaLnBrk="1" hangingPunct="1"/>
              <a:t>47</a:t>
            </a:fld>
            <a:endParaRPr lang="en-US" altLang="zh-CN" smtClean="0">
              <a:latin typeface="Times New Roman" pitchFamily="18" charset="0"/>
            </a:endParaRPr>
          </a:p>
        </p:txBody>
      </p:sp>
      <p:sp>
        <p:nvSpPr>
          <p:cNvPr id="150531" name="Rectangle 2"/>
          <p:cNvSpPr>
            <a:spLocks noGrp="1" noRot="1" noChangeAspect="1" noChangeArrowheads="1" noTextEdit="1"/>
          </p:cNvSpPr>
          <p:nvPr>
            <p:ph type="sldImg"/>
          </p:nvPr>
        </p:nvSpPr>
        <p:spPr>
          <a:xfrm>
            <a:off x="381000" y="685800"/>
            <a:ext cx="6096000" cy="3429000"/>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对快速显示一个区面的大致外观非常有效</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D5935A79-945E-4580-843E-02500DEF683F}" type="slidenum">
              <a:rPr lang="zh-CN" altLang="en-US" smtClean="0">
                <a:latin typeface="Times New Roman" pitchFamily="18" charset="0"/>
              </a:rPr>
              <a:pPr eaLnBrk="1" hangingPunct="1"/>
              <a:t>48</a:t>
            </a:fld>
            <a:endParaRPr lang="en-US" altLang="zh-CN" smtClean="0">
              <a:latin typeface="Times New Roman" pitchFamily="18" charset="0"/>
            </a:endParaRPr>
          </a:p>
        </p:txBody>
      </p:sp>
      <p:sp>
        <p:nvSpPr>
          <p:cNvPr id="151555" name="Rectangle 2"/>
          <p:cNvSpPr>
            <a:spLocks noGrp="1" noRot="1" noChangeAspect="1" noChangeArrowheads="1" noTextEdit="1"/>
          </p:cNvSpPr>
          <p:nvPr>
            <p:ph type="sldImg"/>
          </p:nvPr>
        </p:nvSpPr>
        <p:spPr>
          <a:xfrm>
            <a:off x="381000" y="685800"/>
            <a:ext cx="6096000" cy="3429000"/>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CD2C9EC9-B011-476B-B145-B92993EA5C1A}" type="slidenum">
              <a:rPr lang="zh-CN" altLang="en-US" smtClean="0">
                <a:latin typeface="Times New Roman" pitchFamily="18" charset="0"/>
              </a:rPr>
              <a:pPr eaLnBrk="1" hangingPunct="1"/>
              <a:t>49</a:t>
            </a:fld>
            <a:endParaRPr lang="en-US" altLang="zh-CN" smtClean="0">
              <a:latin typeface="Times New Roman" pitchFamily="18" charset="0"/>
            </a:endParaRPr>
          </a:p>
        </p:txBody>
      </p:sp>
      <p:sp>
        <p:nvSpPr>
          <p:cNvPr id="152579" name="Rectangle 2"/>
          <p:cNvSpPr>
            <a:spLocks noGrp="1" noRot="1" noChangeAspect="1" noChangeArrowheads="1" noTextEdit="1"/>
          </p:cNvSpPr>
          <p:nvPr>
            <p:ph type="sldImg"/>
          </p:nvPr>
        </p:nvSpPr>
        <p:spPr>
          <a:xfrm>
            <a:off x="381000" y="685800"/>
            <a:ext cx="6096000" cy="3429000"/>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B38D6D41-7E39-4EF2-BBD1-6808132A24D7}" type="slidenum">
              <a:rPr lang="zh-CN" altLang="en-US" smtClean="0">
                <a:latin typeface="Times New Roman" pitchFamily="18" charset="0"/>
              </a:rPr>
              <a:pPr eaLnBrk="1" hangingPunct="1"/>
              <a:t>50</a:t>
            </a:fld>
            <a:endParaRPr lang="en-US" altLang="zh-CN" smtClean="0">
              <a:latin typeface="Times New Roman" pitchFamily="18" charset="0"/>
            </a:endParaRPr>
          </a:p>
        </p:txBody>
      </p:sp>
      <p:sp>
        <p:nvSpPr>
          <p:cNvPr id="153603" name="Rectangle 2"/>
          <p:cNvSpPr>
            <a:spLocks noGrp="1" noRot="1" noChangeAspect="1" noChangeArrowheads="1" noTextEdit="1"/>
          </p:cNvSpPr>
          <p:nvPr>
            <p:ph type="sldImg"/>
          </p:nvPr>
        </p:nvSpPr>
        <p:spPr>
          <a:xfrm>
            <a:off x="381000" y="685800"/>
            <a:ext cx="6096000" cy="3429000"/>
          </a:xfrm>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所谓马赫带效应是指肉眼感觉到的亮度变化比实际的亮度变化要大，亦即光亮度变化率不连续的边界呈现亮带或黑带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3A0CBAB5-61CF-4883-B780-4910B227E66F}" type="slidenum">
              <a:rPr lang="zh-CN" altLang="en-US" smtClean="0">
                <a:latin typeface="Times New Roman" pitchFamily="18" charset="0"/>
              </a:rPr>
              <a:pPr eaLnBrk="1" hangingPunct="1"/>
              <a:t>51</a:t>
            </a:fld>
            <a:endParaRPr lang="en-US" altLang="zh-CN" smtClean="0">
              <a:latin typeface="Times New Roman" pitchFamily="18" charset="0"/>
            </a:endParaRPr>
          </a:p>
        </p:txBody>
      </p:sp>
      <p:sp>
        <p:nvSpPr>
          <p:cNvPr id="154627" name="Rectangle 2"/>
          <p:cNvSpPr>
            <a:spLocks noGrp="1" noRot="1" noChangeAspect="1" noChangeArrowheads="1" noTextEdit="1"/>
          </p:cNvSpPr>
          <p:nvPr>
            <p:ph type="sldImg"/>
          </p:nvPr>
        </p:nvSpPr>
        <p:spPr>
          <a:xfrm>
            <a:off x="381000" y="685800"/>
            <a:ext cx="6096000" cy="3429000"/>
          </a:xfrm>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9D6436B0-2987-4A56-B5B1-286299AE138D}" type="slidenum">
              <a:rPr lang="zh-CN" altLang="en-US" smtClean="0">
                <a:latin typeface="Times New Roman" pitchFamily="18" charset="0"/>
              </a:rPr>
              <a:pPr eaLnBrk="1" hangingPunct="1"/>
              <a:t>52</a:t>
            </a:fld>
            <a:endParaRPr lang="en-US" altLang="zh-CN" smtClean="0">
              <a:latin typeface="Times New Roman" pitchFamily="18" charset="0"/>
            </a:endParaRPr>
          </a:p>
        </p:txBody>
      </p:sp>
      <p:sp>
        <p:nvSpPr>
          <p:cNvPr id="155651" name="Rectangle 2"/>
          <p:cNvSpPr>
            <a:spLocks noGrp="1" noRot="1" noChangeAspect="1" noChangeArrowheads="1" noTextEdit="1"/>
          </p:cNvSpPr>
          <p:nvPr>
            <p:ph type="sldImg"/>
          </p:nvPr>
        </p:nvSpPr>
        <p:spPr>
          <a:xfrm>
            <a:off x="381000" y="685800"/>
            <a:ext cx="6096000" cy="34290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BDCBEAED-2AC2-4D26-9F0E-567A1F87EDF3}" type="slidenum">
              <a:rPr lang="zh-CN" altLang="en-US" smtClean="0">
                <a:latin typeface="Times New Roman" pitchFamily="18" charset="0"/>
              </a:rPr>
              <a:pPr eaLnBrk="1" hangingPunct="1"/>
              <a:t>53</a:t>
            </a:fld>
            <a:endParaRPr lang="en-US" altLang="zh-CN" smtClean="0">
              <a:latin typeface="Times New Roman" pitchFamily="18" charset="0"/>
            </a:endParaRPr>
          </a:p>
        </p:txBody>
      </p:sp>
      <p:sp>
        <p:nvSpPr>
          <p:cNvPr id="156675" name="Rectangle 2"/>
          <p:cNvSpPr>
            <a:spLocks noGrp="1" noRot="1" noChangeAspect="1" noChangeArrowheads="1" noTextEdit="1"/>
          </p:cNvSpPr>
          <p:nvPr>
            <p:ph type="sldImg"/>
          </p:nvPr>
        </p:nvSpPr>
        <p:spPr>
          <a:xfrm>
            <a:off x="381000" y="685800"/>
            <a:ext cx="6096000" cy="3429000"/>
          </a:xfrm>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可以强制</a:t>
            </a:r>
            <a:r>
              <a:rPr lang="en-US" altLang="zh-CN" smtClean="0">
                <a:ea typeface="宋体" charset="-122"/>
              </a:rPr>
              <a:t>Ground</a:t>
            </a:r>
            <a:r>
              <a:rPr lang="zh-CN" altLang="en-US" smtClean="0">
                <a:ea typeface="宋体" charset="-122"/>
              </a:rPr>
              <a:t>着色处理硬件以</a:t>
            </a:r>
            <a:r>
              <a:rPr lang="en-US" altLang="zh-CN" smtClean="0">
                <a:ea typeface="宋体" charset="-122"/>
              </a:rPr>
              <a:t>Phong</a:t>
            </a:r>
            <a:r>
              <a:rPr lang="zh-CN" altLang="en-US" smtClean="0">
                <a:ea typeface="宋体" charset="-122"/>
              </a:rPr>
              <a:t>模型处理方式工作</a:t>
            </a:r>
            <a:r>
              <a:rPr lang="en-US" altLang="zh-CN" smtClean="0">
                <a:ea typeface="宋体" charset="-122"/>
              </a:rPr>
              <a:t>,</a:t>
            </a:r>
            <a:r>
              <a:rPr lang="zh-CN" altLang="en-US" smtClean="0">
                <a:ea typeface="宋体" charset="-122"/>
              </a:rPr>
              <a:t>通过表面细分来实现</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4E1B157E-5A25-4015-B5FD-D19454E4F27C}" type="slidenum">
              <a:rPr lang="zh-CN" altLang="en-US" smtClean="0">
                <a:latin typeface="Times New Roman" pitchFamily="18" charset="0"/>
              </a:rPr>
              <a:pPr eaLnBrk="1" hangingPunct="1"/>
              <a:t>54</a:t>
            </a:fld>
            <a:endParaRPr lang="en-US" altLang="zh-CN" smtClean="0">
              <a:latin typeface="Times New Roman" pitchFamily="18" charset="0"/>
            </a:endParaRPr>
          </a:p>
        </p:txBody>
      </p:sp>
      <p:sp>
        <p:nvSpPr>
          <p:cNvPr id="157699" name="Rectangle 2"/>
          <p:cNvSpPr>
            <a:spLocks noGrp="1" noRot="1" noChangeAspect="1" noChangeArrowheads="1" noTextEdit="1"/>
          </p:cNvSpPr>
          <p:nvPr>
            <p:ph type="sldImg"/>
          </p:nvPr>
        </p:nvSpPr>
        <p:spPr>
          <a:xfrm>
            <a:off x="381000" y="685800"/>
            <a:ext cx="6096000" cy="3429000"/>
          </a:xfrm>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可以强制</a:t>
            </a:r>
            <a:r>
              <a:rPr lang="en-US" altLang="zh-CN" smtClean="0">
                <a:ea typeface="宋体" charset="-122"/>
              </a:rPr>
              <a:t>Ground</a:t>
            </a:r>
            <a:r>
              <a:rPr lang="zh-CN" altLang="en-US" smtClean="0">
                <a:ea typeface="宋体" charset="-122"/>
              </a:rPr>
              <a:t>着色处理硬件以</a:t>
            </a:r>
            <a:r>
              <a:rPr lang="en-US" altLang="zh-CN" smtClean="0">
                <a:ea typeface="宋体" charset="-122"/>
              </a:rPr>
              <a:t>Phong</a:t>
            </a:r>
            <a:r>
              <a:rPr lang="zh-CN" altLang="en-US" smtClean="0">
                <a:ea typeface="宋体" charset="-122"/>
              </a:rPr>
              <a:t>模型处理方式工作</a:t>
            </a:r>
            <a:r>
              <a:rPr lang="en-US" altLang="zh-CN" smtClean="0">
                <a:ea typeface="宋体" charset="-122"/>
              </a:rPr>
              <a:t>,</a:t>
            </a:r>
            <a:r>
              <a:rPr lang="zh-CN" altLang="en-US" smtClean="0">
                <a:ea typeface="宋体" charset="-122"/>
              </a:rPr>
              <a:t>通过表面细分来实现</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1B34938F-088B-44A2-B187-11800EDD83DD}" type="slidenum">
              <a:rPr lang="en-US" altLang="zh-CN" smtClean="0">
                <a:latin typeface="Times New Roman" pitchFamily="18" charset="0"/>
              </a:rPr>
              <a:pPr eaLnBrk="1" hangingPunct="1"/>
              <a:t>56</a:t>
            </a:fld>
            <a:endParaRPr lang="en-US" altLang="zh-CN" smtClean="0">
              <a:latin typeface="Times New Roman" pitchFamily="18" charset="0"/>
            </a:endParaRPr>
          </a:p>
        </p:txBody>
      </p:sp>
      <p:sp>
        <p:nvSpPr>
          <p:cNvPr id="159747" name="Rectangle 2"/>
          <p:cNvSpPr>
            <a:spLocks noGrp="1" noRot="1" noChangeAspect="1" noChangeArrowheads="1" noTextEdit="1"/>
          </p:cNvSpPr>
          <p:nvPr>
            <p:ph type="sldImg"/>
          </p:nvPr>
        </p:nvSpPr>
        <p:spPr>
          <a:xfrm>
            <a:off x="381000" y="685800"/>
            <a:ext cx="6096000" cy="3429000"/>
          </a:xfrm>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全局光照的两种主要算法：</a:t>
            </a:r>
          </a:p>
          <a:p>
            <a:pPr eaLnBrk="1" hangingPunct="1"/>
            <a:r>
              <a:rPr lang="zh-CN" altLang="en-US" smtClean="0">
                <a:ea typeface="宋体" charset="-122"/>
              </a:rPr>
              <a:t>光线跟踪</a:t>
            </a:r>
          </a:p>
          <a:p>
            <a:pPr eaLnBrk="1" hangingPunct="1"/>
            <a:r>
              <a:rPr lang="zh-CN" altLang="en-US" smtClean="0">
                <a:ea typeface="宋体" charset="-122"/>
              </a:rPr>
              <a:t>辐射度方法</a:t>
            </a:r>
          </a:p>
          <a:p>
            <a:pPr eaLnBrk="1" hangingPunct="1"/>
            <a:endParaRPr lang="en-US" altLang="zh-CN" smtClean="0">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468BA9C6-55A4-4536-ADD1-2F0DF76ECE67}" type="slidenum">
              <a:rPr lang="en-US" altLang="zh-CN" smtClean="0">
                <a:latin typeface="Times New Roman" pitchFamily="18" charset="0"/>
              </a:rPr>
              <a:pPr eaLnBrk="1" hangingPunct="1"/>
              <a:t>57</a:t>
            </a:fld>
            <a:endParaRPr lang="en-US" altLang="zh-CN" smtClean="0">
              <a:latin typeface="Times New Roman" pitchFamily="18" charset="0"/>
            </a:endParaRPr>
          </a:p>
        </p:txBody>
      </p:sp>
      <p:sp>
        <p:nvSpPr>
          <p:cNvPr id="160771" name="Rectangle 2"/>
          <p:cNvSpPr>
            <a:spLocks noGrp="1" noRot="1" noChangeAspect="1" noChangeArrowheads="1" noTextEdit="1"/>
          </p:cNvSpPr>
          <p:nvPr>
            <p:ph type="sldImg"/>
          </p:nvPr>
        </p:nvSpPr>
        <p:spPr>
          <a:xfrm>
            <a:off x="381000" y="685800"/>
            <a:ext cx="6096000" cy="3429000"/>
          </a:xfrm>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全局光照的两种主要算法：</a:t>
            </a:r>
          </a:p>
          <a:p>
            <a:pPr eaLnBrk="1" hangingPunct="1"/>
            <a:r>
              <a:rPr lang="zh-CN" altLang="en-US" smtClean="0">
                <a:ea typeface="宋体" charset="-122"/>
              </a:rPr>
              <a:t>光线跟踪</a:t>
            </a:r>
          </a:p>
          <a:p>
            <a:pPr eaLnBrk="1" hangingPunct="1"/>
            <a:r>
              <a:rPr lang="zh-CN" altLang="en-US" smtClean="0">
                <a:ea typeface="宋体" charset="-122"/>
              </a:rPr>
              <a:t>辐射度方法</a:t>
            </a:r>
          </a:p>
          <a:p>
            <a:pPr eaLnBrk="1" hangingPunct="1"/>
            <a:endParaRPr lang="en-US"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xfrm>
            <a:off x="381000" y="685800"/>
            <a:ext cx="6096000" cy="3429000"/>
          </a:xfrm>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13668"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BC290AB7-D6E5-4776-9A6C-31CAF7F8A5CA}" type="slidenum">
              <a:rPr lang="zh-CN" altLang="en-US" smtClean="0">
                <a:latin typeface="Times New Roman" pitchFamily="18" charset="0"/>
              </a:rPr>
              <a:pPr eaLnBrk="1" hangingPunct="1"/>
              <a:t>11</a:t>
            </a:fld>
            <a:endParaRPr lang="en-US" altLang="zh-CN" smtClean="0">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112BE7FC-7776-4107-BDED-3973B9749A81}" type="slidenum">
              <a:rPr lang="en-US" altLang="zh-CN" smtClean="0">
                <a:latin typeface="Times New Roman" pitchFamily="18" charset="0"/>
              </a:rPr>
              <a:pPr eaLnBrk="1" hangingPunct="1"/>
              <a:t>58</a:t>
            </a:fld>
            <a:endParaRPr lang="en-US" altLang="zh-CN" smtClean="0">
              <a:latin typeface="Times New Roman" pitchFamily="18" charset="0"/>
            </a:endParaRPr>
          </a:p>
        </p:txBody>
      </p:sp>
      <p:sp>
        <p:nvSpPr>
          <p:cNvPr id="161795" name="Rectangle 2"/>
          <p:cNvSpPr>
            <a:spLocks noGrp="1" noRot="1" noChangeAspect="1" noChangeArrowheads="1" noTextEdit="1"/>
          </p:cNvSpPr>
          <p:nvPr>
            <p:ph type="sldImg"/>
          </p:nvPr>
        </p:nvSpPr>
        <p:spPr>
          <a:xfrm>
            <a:off x="381000" y="685800"/>
            <a:ext cx="6096000" cy="3429000"/>
          </a:xfrm>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The Rendering Equation</a:t>
            </a:r>
          </a:p>
          <a:p>
            <a:pPr lvl="1" eaLnBrk="1" hangingPunct="1"/>
            <a:r>
              <a:rPr lang="en-US" altLang="zh-CN" smtClean="0">
                <a:ea typeface="宋体" charset="-122"/>
              </a:rPr>
              <a:t>theoretical basis for</a:t>
            </a:r>
            <a:br>
              <a:rPr lang="en-US" altLang="zh-CN" smtClean="0">
                <a:ea typeface="宋体" charset="-122"/>
              </a:rPr>
            </a:br>
            <a:r>
              <a:rPr lang="en-US" altLang="zh-CN" smtClean="0">
                <a:ea typeface="宋体" charset="-122"/>
              </a:rPr>
              <a:t>light transport</a:t>
            </a:r>
          </a:p>
          <a:p>
            <a:pPr eaLnBrk="1" hangingPunct="1"/>
            <a:r>
              <a:rPr lang="en-US" altLang="zh-CN" smtClean="0">
                <a:ea typeface="宋体" charset="-122"/>
              </a:rPr>
              <a:t>Path Tracing</a:t>
            </a:r>
          </a:p>
          <a:p>
            <a:pPr lvl="1" eaLnBrk="1" hangingPunct="1"/>
            <a:r>
              <a:rPr lang="en-US" altLang="zh-CN" smtClean="0">
                <a:ea typeface="宋体" charset="-122"/>
              </a:rPr>
              <a:t>attempts to trace</a:t>
            </a:r>
            <a:br>
              <a:rPr lang="en-US" altLang="zh-CN" smtClean="0">
                <a:ea typeface="宋体" charset="-122"/>
              </a:rPr>
            </a:br>
            <a:r>
              <a:rPr lang="en-US" altLang="zh-CN" smtClean="0">
                <a:ea typeface="宋体" charset="-122"/>
              </a:rPr>
              <a:t>“all rays” in a scene</a:t>
            </a:r>
          </a:p>
          <a:p>
            <a:pPr eaLnBrk="1" hangingPunct="1"/>
            <a:r>
              <a:rPr lang="en-US" altLang="zh-CN" smtClean="0">
                <a:ea typeface="宋体" charset="-122"/>
              </a:rPr>
              <a:t>Photon Mapping</a:t>
            </a:r>
          </a:p>
          <a:p>
            <a:pPr lvl="1" eaLnBrk="1" hangingPunct="1"/>
            <a:r>
              <a:rPr lang="en-US" altLang="zh-CN" smtClean="0">
                <a:ea typeface="宋体" charset="-122"/>
              </a:rPr>
              <a:t>deposits light energy on surfaces for later collection</a:t>
            </a:r>
          </a:p>
          <a:p>
            <a:pPr eaLnBrk="1" hangingPunct="1"/>
            <a:r>
              <a:rPr lang="en-US" altLang="zh-CN" smtClean="0">
                <a:ea typeface="宋体" charset="-122"/>
              </a:rPr>
              <a:t>Radiosity</a:t>
            </a:r>
          </a:p>
          <a:p>
            <a:pPr lvl="1" eaLnBrk="1" hangingPunct="1"/>
            <a:r>
              <a:rPr lang="en-US" altLang="zh-CN" smtClean="0">
                <a:ea typeface="宋体" charset="-122"/>
              </a:rPr>
              <a:t>balances diffuse interreflection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7D8113AC-1A22-4AC2-81D1-F8A27793E0B6}" type="slidenum">
              <a:rPr lang="en-US" altLang="zh-CN" smtClean="0">
                <a:latin typeface="Times New Roman" pitchFamily="18" charset="0"/>
              </a:rPr>
              <a:pPr eaLnBrk="1" hangingPunct="1"/>
              <a:t>59</a:t>
            </a:fld>
            <a:endParaRPr lang="en-US" altLang="zh-CN" smtClean="0">
              <a:latin typeface="Times New Roman" pitchFamily="18" charset="0"/>
            </a:endParaRPr>
          </a:p>
        </p:txBody>
      </p:sp>
      <p:sp>
        <p:nvSpPr>
          <p:cNvPr id="162819" name="Rectangle 2"/>
          <p:cNvSpPr>
            <a:spLocks noGrp="1" noRot="1" noChangeAspect="1" noChangeArrowheads="1" noTextEdit="1"/>
          </p:cNvSpPr>
          <p:nvPr>
            <p:ph type="sldImg"/>
          </p:nvPr>
        </p:nvSpPr>
        <p:spPr>
          <a:xfrm>
            <a:off x="381000" y="685800"/>
            <a:ext cx="6096000" cy="3429000"/>
          </a:xfrm>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C392DFF9-5C38-4607-98F7-21772E78F4E9}" type="slidenum">
              <a:rPr lang="en-US" altLang="zh-CN" smtClean="0">
                <a:latin typeface="Times New Roman" pitchFamily="18" charset="0"/>
              </a:rPr>
              <a:pPr eaLnBrk="1" hangingPunct="1"/>
              <a:t>60</a:t>
            </a:fld>
            <a:endParaRPr lang="en-US" altLang="zh-CN" smtClean="0">
              <a:latin typeface="Times New Roman" pitchFamily="18" charset="0"/>
            </a:endParaRPr>
          </a:p>
        </p:txBody>
      </p:sp>
      <p:sp>
        <p:nvSpPr>
          <p:cNvPr id="163843" name="Rectangle 2"/>
          <p:cNvSpPr>
            <a:spLocks noGrp="1" noRot="1" noChangeAspect="1" noChangeArrowheads="1" noTextEdit="1"/>
          </p:cNvSpPr>
          <p:nvPr>
            <p:ph type="sldImg"/>
          </p:nvPr>
        </p:nvSpPr>
        <p:spPr>
          <a:xfrm>
            <a:off x="381000" y="685800"/>
            <a:ext cx="6096000" cy="3429000"/>
          </a:xfrm>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E12BB71E-46E5-4CAB-B663-C83936CE243D}" type="slidenum">
              <a:rPr lang="en-US" altLang="zh-CN" smtClean="0">
                <a:latin typeface="Times New Roman" pitchFamily="18" charset="0"/>
              </a:rPr>
              <a:pPr eaLnBrk="1" hangingPunct="1"/>
              <a:t>61</a:t>
            </a:fld>
            <a:endParaRPr lang="en-US" altLang="zh-CN" smtClean="0">
              <a:latin typeface="Times New Roman" pitchFamily="18" charset="0"/>
            </a:endParaRPr>
          </a:p>
        </p:txBody>
      </p:sp>
      <p:sp>
        <p:nvSpPr>
          <p:cNvPr id="164867" name="Rectangle 2"/>
          <p:cNvSpPr>
            <a:spLocks noGrp="1" noRot="1" noChangeAspect="1" noChangeArrowheads="1" noTextEdit="1"/>
          </p:cNvSpPr>
          <p:nvPr>
            <p:ph type="sldImg"/>
          </p:nvPr>
        </p:nvSpPr>
        <p:spPr>
          <a:xfrm>
            <a:off x="381000" y="685800"/>
            <a:ext cx="6096000" cy="3429000"/>
          </a:xfrm>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69D487AB-EC35-4DF8-AE40-01683B157792}" type="slidenum">
              <a:rPr lang="en-US" altLang="zh-CN" smtClean="0">
                <a:latin typeface="Times New Roman" pitchFamily="18" charset="0"/>
              </a:rPr>
              <a:pPr eaLnBrk="1" hangingPunct="1"/>
              <a:t>62</a:t>
            </a:fld>
            <a:endParaRPr lang="en-US" altLang="zh-CN" smtClean="0">
              <a:latin typeface="Times New Roman" pitchFamily="18" charset="0"/>
            </a:endParaRPr>
          </a:p>
        </p:txBody>
      </p:sp>
      <p:sp>
        <p:nvSpPr>
          <p:cNvPr id="165891" name="Rectangle 2"/>
          <p:cNvSpPr>
            <a:spLocks noGrp="1" noRot="1" noChangeAspect="1" noChangeArrowheads="1" noTextEdit="1"/>
          </p:cNvSpPr>
          <p:nvPr>
            <p:ph type="sldImg"/>
          </p:nvPr>
        </p:nvSpPr>
        <p:spPr>
          <a:xfrm>
            <a:off x="381000" y="685800"/>
            <a:ext cx="6096000" cy="3429000"/>
          </a:xfrm>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D0195420-C42F-47BE-814E-3DD1F038D322}" type="slidenum">
              <a:rPr lang="en-US" altLang="zh-CN" smtClean="0">
                <a:latin typeface="Times New Roman" pitchFamily="18" charset="0"/>
              </a:rPr>
              <a:pPr eaLnBrk="1" hangingPunct="1"/>
              <a:t>63</a:t>
            </a:fld>
            <a:endParaRPr lang="en-US" altLang="zh-CN" smtClean="0">
              <a:latin typeface="Times New Roman" pitchFamily="18" charset="0"/>
            </a:endParaRPr>
          </a:p>
        </p:txBody>
      </p:sp>
      <p:sp>
        <p:nvSpPr>
          <p:cNvPr id="166915" name="Rectangle 2"/>
          <p:cNvSpPr>
            <a:spLocks noGrp="1" noRot="1" noChangeAspect="1" noChangeArrowheads="1" noTextEdit="1"/>
          </p:cNvSpPr>
          <p:nvPr>
            <p:ph type="sldImg"/>
          </p:nvPr>
        </p:nvSpPr>
        <p:spPr>
          <a:xfrm>
            <a:off x="381000" y="685800"/>
            <a:ext cx="6096000" cy="3429000"/>
          </a:xfrm>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F0CCC915-F7AF-49D1-B7CD-1A224974CF16}" type="slidenum">
              <a:rPr lang="en-US" altLang="zh-CN" smtClean="0">
                <a:latin typeface="Times New Roman" pitchFamily="18" charset="0"/>
              </a:rPr>
              <a:pPr eaLnBrk="1" hangingPunct="1"/>
              <a:t>64</a:t>
            </a:fld>
            <a:endParaRPr lang="en-US" altLang="zh-CN" smtClean="0">
              <a:latin typeface="Times New Roman" pitchFamily="18" charset="0"/>
            </a:endParaRPr>
          </a:p>
        </p:txBody>
      </p:sp>
      <p:sp>
        <p:nvSpPr>
          <p:cNvPr id="167939" name="Rectangle 2"/>
          <p:cNvSpPr>
            <a:spLocks noGrp="1" noRot="1" noChangeAspect="1" noChangeArrowheads="1" noTextEdit="1"/>
          </p:cNvSpPr>
          <p:nvPr>
            <p:ph type="sldImg"/>
          </p:nvPr>
        </p:nvSpPr>
        <p:spPr>
          <a:xfrm>
            <a:off x="381000" y="685800"/>
            <a:ext cx="6096000" cy="3429000"/>
          </a:xfrm>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光线跟踪的数据结构</a:t>
            </a:r>
          </a:p>
          <a:p>
            <a:pPr eaLnBrk="1" hangingPunct="1"/>
            <a:r>
              <a:rPr lang="zh-CN" altLang="en-US" smtClean="0">
                <a:ea typeface="宋体" charset="-122"/>
              </a:rPr>
              <a:t>可以从光线跟踪树的底部（即终止节点）开始，累计光强度的作用以确定某像素处的光强度；</a:t>
            </a:r>
          </a:p>
          <a:p>
            <a:pPr eaLnBrk="1" hangingPunct="1"/>
            <a:r>
              <a:rPr lang="zh-CN" altLang="en-US" smtClean="0">
                <a:ea typeface="宋体" charset="-122"/>
              </a:rPr>
              <a:t>上图中，</a:t>
            </a:r>
          </a:p>
          <a:p>
            <a:pPr eaLnBrk="1" hangingPunct="1"/>
            <a:r>
              <a:rPr lang="zh-CN" altLang="en-US" smtClean="0">
                <a:ea typeface="宋体" charset="-122"/>
              </a:rPr>
              <a:t>从</a:t>
            </a:r>
            <a:r>
              <a:rPr lang="en-US" altLang="zh-CN" smtClean="0">
                <a:ea typeface="宋体" charset="-122"/>
              </a:rPr>
              <a:t>S4</a:t>
            </a:r>
            <a:r>
              <a:rPr lang="zh-CN" altLang="en-US" smtClean="0">
                <a:ea typeface="宋体" charset="-122"/>
              </a:rPr>
              <a:t>逆推，</a:t>
            </a:r>
            <a:r>
              <a:rPr lang="en-US" altLang="zh-CN" smtClean="0">
                <a:ea typeface="宋体" charset="-122"/>
              </a:rPr>
              <a:t>R4</a:t>
            </a:r>
            <a:r>
              <a:rPr lang="zh-CN" altLang="en-US" smtClean="0">
                <a:ea typeface="宋体" charset="-122"/>
              </a:rPr>
              <a:t>若不与某光源范围相交则为环境光，根据表面光强的反射和折射，计算出</a:t>
            </a:r>
            <a:r>
              <a:rPr lang="en-US" altLang="zh-CN" smtClean="0">
                <a:ea typeface="宋体" charset="-122"/>
              </a:rPr>
              <a:t>R3</a:t>
            </a:r>
            <a:r>
              <a:rPr lang="zh-CN" altLang="en-US" smtClean="0">
                <a:ea typeface="宋体" charset="-122"/>
              </a:rPr>
              <a:t>；</a:t>
            </a:r>
          </a:p>
          <a:p>
            <a:pPr eaLnBrk="1" hangingPunct="1"/>
            <a:r>
              <a:rPr lang="en-US" altLang="zh-CN" smtClean="0">
                <a:ea typeface="宋体" charset="-122"/>
              </a:rPr>
              <a:t>R3</a:t>
            </a:r>
            <a:r>
              <a:rPr lang="zh-CN" altLang="en-US" smtClean="0">
                <a:ea typeface="宋体" charset="-122"/>
              </a:rPr>
              <a:t>的衰减与环境光叠加，成为</a:t>
            </a:r>
            <a:r>
              <a:rPr lang="en-US" altLang="zh-CN" smtClean="0">
                <a:ea typeface="宋体" charset="-122"/>
              </a:rPr>
              <a:t>S3</a:t>
            </a:r>
            <a:r>
              <a:rPr lang="zh-CN" altLang="en-US" smtClean="0">
                <a:ea typeface="宋体" charset="-122"/>
              </a:rPr>
              <a:t>的入射光，根据简单光照模型的计算公式算出</a:t>
            </a:r>
            <a:r>
              <a:rPr lang="en-US" altLang="zh-CN" smtClean="0">
                <a:ea typeface="宋体" charset="-122"/>
              </a:rPr>
              <a:t>R3 </a:t>
            </a:r>
            <a:r>
              <a:rPr lang="zh-CN" altLang="en-US" smtClean="0">
                <a:ea typeface="宋体" charset="-122"/>
              </a:rPr>
              <a:t>的反射光强，</a:t>
            </a:r>
            <a:r>
              <a:rPr lang="en-US" altLang="zh-CN" smtClean="0">
                <a:ea typeface="宋体" charset="-122"/>
              </a:rPr>
              <a:t>T3</a:t>
            </a:r>
            <a:r>
              <a:rPr lang="zh-CN" altLang="en-US" smtClean="0">
                <a:ea typeface="宋体" charset="-122"/>
              </a:rPr>
              <a:t>不与任何面相交，认为它折射背景的光线；</a:t>
            </a:r>
          </a:p>
          <a:p>
            <a:pPr eaLnBrk="1" hangingPunct="1"/>
            <a:r>
              <a:rPr lang="zh-CN" altLang="en-US" smtClean="0">
                <a:ea typeface="宋体" charset="-122"/>
              </a:rPr>
              <a:t>面</a:t>
            </a:r>
            <a:r>
              <a:rPr lang="en-US" altLang="zh-CN" smtClean="0">
                <a:ea typeface="宋体" charset="-122"/>
              </a:rPr>
              <a:t>S1</a:t>
            </a:r>
            <a:r>
              <a:rPr lang="zh-CN" altLang="en-US" smtClean="0">
                <a:ea typeface="宋体" charset="-122"/>
              </a:rPr>
              <a:t>的入射光线</a:t>
            </a:r>
            <a:r>
              <a:rPr lang="en-US" altLang="zh-CN" smtClean="0">
                <a:ea typeface="宋体" charset="-122"/>
              </a:rPr>
              <a:t>R1=</a:t>
            </a:r>
            <a:r>
              <a:rPr lang="zh-CN" altLang="en-US" smtClean="0">
                <a:ea typeface="宋体" charset="-122"/>
              </a:rPr>
              <a:t>背景光强的折射光线</a:t>
            </a:r>
            <a:r>
              <a:rPr lang="en-US" altLang="zh-CN" smtClean="0">
                <a:ea typeface="宋体" charset="-122"/>
              </a:rPr>
              <a:t>T3+R1</a:t>
            </a:r>
            <a:r>
              <a:rPr lang="zh-CN" altLang="en-US" smtClean="0">
                <a:ea typeface="宋体" charset="-122"/>
              </a:rPr>
              <a:t>的衰减</a:t>
            </a:r>
            <a:r>
              <a:rPr lang="en-US" altLang="zh-CN" smtClean="0">
                <a:ea typeface="宋体" charset="-122"/>
              </a:rPr>
              <a:t>+</a:t>
            </a:r>
            <a:r>
              <a:rPr lang="zh-CN" altLang="en-US" smtClean="0">
                <a:ea typeface="宋体" charset="-122"/>
              </a:rPr>
              <a:t>环境光；</a:t>
            </a:r>
            <a:r>
              <a:rPr lang="en-US" altLang="zh-CN" smtClean="0">
                <a:ea typeface="宋体" charset="-122"/>
              </a:rPr>
              <a:t>S1</a:t>
            </a:r>
            <a:r>
              <a:rPr lang="zh-CN" altLang="en-US" smtClean="0">
                <a:ea typeface="宋体" charset="-122"/>
              </a:rPr>
              <a:t>的折射光</a:t>
            </a:r>
            <a:r>
              <a:rPr lang="en-US" altLang="zh-CN" smtClean="0">
                <a:ea typeface="宋体" charset="-122"/>
              </a:rPr>
              <a:t>T1=R2</a:t>
            </a:r>
            <a:r>
              <a:rPr lang="zh-CN" altLang="en-US" smtClean="0">
                <a:ea typeface="宋体" charset="-122"/>
              </a:rPr>
              <a:t>在</a:t>
            </a:r>
            <a:r>
              <a:rPr lang="en-US" altLang="zh-CN" smtClean="0">
                <a:ea typeface="宋体" charset="-122"/>
              </a:rPr>
              <a:t>S2</a:t>
            </a:r>
            <a:r>
              <a:rPr lang="zh-CN" altLang="en-US" smtClean="0">
                <a:ea typeface="宋体" charset="-122"/>
              </a:rPr>
              <a:t>上的反射光强在</a:t>
            </a:r>
            <a:r>
              <a:rPr lang="en-US" altLang="zh-CN" smtClean="0">
                <a:ea typeface="宋体" charset="-122"/>
              </a:rPr>
              <a:t>S</a:t>
            </a:r>
            <a:r>
              <a:rPr lang="zh-CN" altLang="en-US" smtClean="0">
                <a:ea typeface="宋体" charset="-122"/>
              </a:rPr>
              <a:t>上的折射光线光；</a:t>
            </a:r>
          </a:p>
          <a:p>
            <a:pPr eaLnBrk="1" hangingPunct="1"/>
            <a:r>
              <a:rPr lang="zh-CN" altLang="en-US" smtClean="0">
                <a:ea typeface="宋体" charset="-122"/>
              </a:rPr>
              <a:t>最终该像素的光强</a:t>
            </a:r>
            <a:r>
              <a:rPr lang="en-US" altLang="zh-CN" smtClean="0">
                <a:ea typeface="宋体" charset="-122"/>
              </a:rPr>
              <a:t>=R1</a:t>
            </a:r>
            <a:r>
              <a:rPr lang="zh-CN" altLang="en-US" smtClean="0">
                <a:ea typeface="宋体" charset="-122"/>
              </a:rPr>
              <a:t>的反射光</a:t>
            </a:r>
            <a:r>
              <a:rPr lang="en-US" altLang="zh-CN" smtClean="0">
                <a:ea typeface="宋体" charset="-122"/>
              </a:rPr>
              <a:t>+T1</a:t>
            </a:r>
            <a:r>
              <a:rPr lang="zh-CN" altLang="en-US" smtClean="0">
                <a:ea typeface="宋体" charset="-122"/>
              </a:rPr>
              <a:t>的折射光</a:t>
            </a:r>
          </a:p>
          <a:p>
            <a:pPr eaLnBrk="1" hangingPunct="1"/>
            <a:r>
              <a:rPr lang="zh-CN" altLang="en-US" smtClean="0">
                <a:ea typeface="宋体" charset="-122"/>
              </a:rPr>
              <a:t>光强大小随距离而衰减，累计时需要将该强度加入表面的总强度中</a:t>
            </a:r>
          </a:p>
          <a:p>
            <a:pPr eaLnBrk="1" hangingPunct="1"/>
            <a:r>
              <a:rPr lang="zh-CN" altLang="en-US" smtClean="0">
                <a:ea typeface="宋体" charset="-122"/>
              </a:rPr>
              <a:t>若该像素光线与某非反射的光源相交，则像素就为该光源的亮度；</a:t>
            </a:r>
          </a:p>
          <a:p>
            <a:pPr eaLnBrk="1" hangingPunct="1"/>
            <a:r>
              <a:rPr lang="zh-CN" altLang="en-US" smtClean="0">
                <a:ea typeface="宋体" charset="-122"/>
              </a:rPr>
              <a:t>若像素光线没有和任何物体相交，则为背景色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455C493B-CEDE-4019-A276-EA302F47B0EE}" type="slidenum">
              <a:rPr lang="en-US" altLang="zh-CN" smtClean="0">
                <a:latin typeface="Times New Roman" pitchFamily="18" charset="0"/>
              </a:rPr>
              <a:pPr eaLnBrk="1" hangingPunct="1"/>
              <a:t>65</a:t>
            </a:fld>
            <a:endParaRPr lang="en-US" altLang="zh-CN" smtClean="0">
              <a:latin typeface="Times New Roman" pitchFamily="18" charset="0"/>
            </a:endParaRPr>
          </a:p>
        </p:txBody>
      </p:sp>
      <p:sp>
        <p:nvSpPr>
          <p:cNvPr id="168963" name="Rectangle 2"/>
          <p:cNvSpPr>
            <a:spLocks noGrp="1" noRot="1" noChangeAspect="1" noChangeArrowheads="1" noTextEdit="1"/>
          </p:cNvSpPr>
          <p:nvPr>
            <p:ph type="sldImg"/>
          </p:nvPr>
        </p:nvSpPr>
        <p:spPr>
          <a:xfrm>
            <a:off x="381000" y="685800"/>
            <a:ext cx="6096000" cy="3429000"/>
          </a:xfrm>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D87E36B7-3542-49EE-8625-E0B9420498EE}" type="slidenum">
              <a:rPr lang="en-US" altLang="zh-CN" smtClean="0">
                <a:latin typeface="Times New Roman" pitchFamily="18" charset="0"/>
              </a:rPr>
              <a:pPr eaLnBrk="1" hangingPunct="1"/>
              <a:t>66</a:t>
            </a:fld>
            <a:endParaRPr lang="en-US" altLang="zh-CN" smtClean="0">
              <a:latin typeface="Times New Roman" pitchFamily="18" charset="0"/>
            </a:endParaRPr>
          </a:p>
        </p:txBody>
      </p:sp>
      <p:sp>
        <p:nvSpPr>
          <p:cNvPr id="169987" name="Rectangle 2"/>
          <p:cNvSpPr>
            <a:spLocks noGrp="1" noRot="1" noChangeAspect="1" noChangeArrowheads="1" noTextEdit="1"/>
          </p:cNvSpPr>
          <p:nvPr>
            <p:ph type="sldImg"/>
          </p:nvPr>
        </p:nvSpPr>
        <p:spPr>
          <a:xfrm>
            <a:off x="381000" y="685800"/>
            <a:ext cx="6096000" cy="3429000"/>
          </a:xfrm>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B99BD668-3909-4FED-BE26-DC83E9569461}" type="slidenum">
              <a:rPr lang="en-US" altLang="zh-CN" smtClean="0">
                <a:latin typeface="Times New Roman" pitchFamily="18" charset="0"/>
              </a:rPr>
              <a:pPr eaLnBrk="1" hangingPunct="1"/>
              <a:t>67</a:t>
            </a:fld>
            <a:endParaRPr lang="en-US" altLang="zh-CN" smtClean="0">
              <a:latin typeface="Times New Roman" pitchFamily="18" charset="0"/>
            </a:endParaRPr>
          </a:p>
        </p:txBody>
      </p:sp>
      <p:sp>
        <p:nvSpPr>
          <p:cNvPr id="171011" name="Rectangle 2"/>
          <p:cNvSpPr>
            <a:spLocks noGrp="1" noRot="1" noChangeAspect="1" noChangeArrowheads="1" noTextEdit="1"/>
          </p:cNvSpPr>
          <p:nvPr>
            <p:ph type="sldImg"/>
          </p:nvPr>
        </p:nvSpPr>
        <p:spPr>
          <a:xfrm>
            <a:off x="381000" y="685800"/>
            <a:ext cx="6096000" cy="3429000"/>
          </a:xfrm>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xfrm>
            <a:off x="381000" y="685800"/>
            <a:ext cx="6096000" cy="3429000"/>
          </a:xfrm>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14692"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DA15713B-364F-4988-B7F5-5B5650CE763E}" type="slidenum">
              <a:rPr lang="zh-CN" altLang="en-US" smtClean="0">
                <a:latin typeface="Times New Roman" pitchFamily="18" charset="0"/>
              </a:rPr>
              <a:pPr eaLnBrk="1" hangingPunct="1"/>
              <a:t>12</a:t>
            </a:fld>
            <a:endParaRPr lang="en-US" altLang="zh-CN" smtClean="0">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E6C820B3-6ADA-4FC8-ABDB-2CA9BF6C9454}" type="slidenum">
              <a:rPr lang="en-US" altLang="zh-CN" smtClean="0">
                <a:latin typeface="Times New Roman" pitchFamily="18" charset="0"/>
              </a:rPr>
              <a:pPr eaLnBrk="1" hangingPunct="1"/>
              <a:t>68</a:t>
            </a:fld>
            <a:endParaRPr lang="en-US" altLang="zh-CN" smtClean="0">
              <a:latin typeface="Times New Roman" pitchFamily="18" charset="0"/>
            </a:endParaRPr>
          </a:p>
        </p:txBody>
      </p:sp>
      <p:sp>
        <p:nvSpPr>
          <p:cNvPr id="172035" name="Rectangle 2"/>
          <p:cNvSpPr>
            <a:spLocks noGrp="1" noRot="1" noChangeAspect="1" noChangeArrowheads="1" noTextEdit="1"/>
          </p:cNvSpPr>
          <p:nvPr>
            <p:ph type="sldImg"/>
          </p:nvPr>
        </p:nvSpPr>
        <p:spPr>
          <a:xfrm>
            <a:off x="381000" y="685800"/>
            <a:ext cx="6096000" cy="3429000"/>
          </a:xfrm>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04801263-C0F8-45FC-98B8-675B00351334}" type="slidenum">
              <a:rPr lang="en-US" altLang="zh-CN" smtClean="0">
                <a:latin typeface="Times New Roman" pitchFamily="18" charset="0"/>
              </a:rPr>
              <a:pPr eaLnBrk="1" hangingPunct="1"/>
              <a:t>69</a:t>
            </a:fld>
            <a:endParaRPr lang="en-US" altLang="zh-CN" smtClean="0">
              <a:latin typeface="Times New Roman" pitchFamily="18" charset="0"/>
            </a:endParaRPr>
          </a:p>
        </p:txBody>
      </p:sp>
      <p:sp>
        <p:nvSpPr>
          <p:cNvPr id="173059" name="Rectangle 2"/>
          <p:cNvSpPr>
            <a:spLocks noGrp="1" noRot="1" noChangeAspect="1" noChangeArrowheads="1" noTextEdit="1"/>
          </p:cNvSpPr>
          <p:nvPr>
            <p:ph type="sldImg"/>
          </p:nvPr>
        </p:nvSpPr>
        <p:spPr>
          <a:xfrm>
            <a:off x="381000" y="685800"/>
            <a:ext cx="6096000" cy="3429000"/>
          </a:xfrm>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902AD7FD-3DB2-4EC2-BDC2-DB6B28D9852A}" type="slidenum">
              <a:rPr lang="en-US" altLang="zh-CN" smtClean="0">
                <a:latin typeface="Times New Roman" pitchFamily="18" charset="0"/>
              </a:rPr>
              <a:pPr eaLnBrk="1" hangingPunct="1"/>
              <a:t>70</a:t>
            </a:fld>
            <a:endParaRPr lang="en-US" altLang="zh-CN" smtClean="0">
              <a:latin typeface="Times New Roman" pitchFamily="18" charset="0"/>
            </a:endParaRPr>
          </a:p>
        </p:txBody>
      </p:sp>
      <p:sp>
        <p:nvSpPr>
          <p:cNvPr id="174083" name="Rectangle 2"/>
          <p:cNvSpPr>
            <a:spLocks noGrp="1" noRot="1" noChangeAspect="1" noChangeArrowheads="1" noTextEdit="1"/>
          </p:cNvSpPr>
          <p:nvPr>
            <p:ph type="sldImg"/>
          </p:nvPr>
        </p:nvSpPr>
        <p:spPr>
          <a:xfrm>
            <a:off x="381000" y="685800"/>
            <a:ext cx="6096000" cy="3429000"/>
          </a:xfrm>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186E7530-060E-4897-958A-1246ED1C7D1B}" type="slidenum">
              <a:rPr lang="en-US" altLang="zh-CN" smtClean="0">
                <a:latin typeface="Times New Roman" pitchFamily="18" charset="0"/>
              </a:rPr>
              <a:pPr eaLnBrk="1" hangingPunct="1"/>
              <a:t>71</a:t>
            </a:fld>
            <a:endParaRPr lang="en-US" altLang="zh-CN" smtClean="0">
              <a:latin typeface="Times New Roman" pitchFamily="18" charset="0"/>
            </a:endParaRPr>
          </a:p>
        </p:txBody>
      </p:sp>
      <p:sp>
        <p:nvSpPr>
          <p:cNvPr id="175107" name="Rectangle 2"/>
          <p:cNvSpPr>
            <a:spLocks noGrp="1" noRot="1" noChangeAspect="1" noChangeArrowheads="1" noTextEdit="1"/>
          </p:cNvSpPr>
          <p:nvPr>
            <p:ph type="sldImg"/>
          </p:nvPr>
        </p:nvSpPr>
        <p:spPr>
          <a:xfrm>
            <a:off x="381000" y="685800"/>
            <a:ext cx="6096000" cy="3429000"/>
          </a:xfrm>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93BF7FFB-1FBC-4588-B6D5-E721515B7C5E}" type="slidenum">
              <a:rPr lang="zh-CN" altLang="en-US" smtClean="0">
                <a:latin typeface="Times New Roman" pitchFamily="18" charset="0"/>
              </a:rPr>
              <a:pPr eaLnBrk="1" hangingPunct="1"/>
              <a:t>74</a:t>
            </a:fld>
            <a:endParaRPr lang="en-US" altLang="zh-CN" smtClean="0">
              <a:latin typeface="Times New Roman" pitchFamily="18" charset="0"/>
            </a:endParaRPr>
          </a:p>
        </p:txBody>
      </p:sp>
      <p:sp>
        <p:nvSpPr>
          <p:cNvPr id="177155" name="Rectangle 2"/>
          <p:cNvSpPr>
            <a:spLocks noGrp="1" noRot="1" noChangeAspect="1" noChangeArrowheads="1" noTextEdit="1"/>
          </p:cNvSpPr>
          <p:nvPr>
            <p:ph type="sldImg"/>
          </p:nvPr>
        </p:nvSpPr>
        <p:spPr>
          <a:xfrm>
            <a:off x="381000" y="685800"/>
            <a:ext cx="6096000" cy="3429000"/>
          </a:xfrm>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法矢量严格地表示了多边形的朝向。</a:t>
            </a:r>
          </a:p>
          <a:p>
            <a:pPr eaLnBrk="1" hangingPunct="1"/>
            <a:r>
              <a:rPr lang="zh-CN" altLang="en-US" smtClean="0">
                <a:ea typeface="宋体" charset="-122"/>
              </a:rPr>
              <a:t>利用法矢量</a:t>
            </a:r>
            <a:r>
              <a:rPr lang="en-US" altLang="zh-CN" b="1" i="1" smtClean="0">
                <a:ea typeface="宋体" charset="-122"/>
              </a:rPr>
              <a:t>N</a:t>
            </a:r>
            <a:r>
              <a:rPr lang="zh-CN" altLang="en-US" smtClean="0">
                <a:ea typeface="宋体" charset="-122"/>
              </a:rPr>
              <a:t>，可以计算出光线照射到物体表面的角度，进而确定反射光的大小和方向。</a:t>
            </a:r>
          </a:p>
          <a:p>
            <a:pPr eaLnBrk="1" hangingPunct="1"/>
            <a:r>
              <a:rPr lang="zh-CN" altLang="en-US" smtClean="0">
                <a:ea typeface="宋体" charset="-122"/>
              </a:rPr>
              <a:t>视线矢量</a:t>
            </a:r>
            <a:r>
              <a:rPr lang="en-US" altLang="zh-CN" b="1" i="1" smtClean="0">
                <a:ea typeface="宋体" charset="-122"/>
              </a:rPr>
              <a:t>V</a:t>
            </a:r>
            <a:r>
              <a:rPr lang="zh-CN" altLang="en-US" smtClean="0">
                <a:ea typeface="宋体" charset="-122"/>
              </a:rPr>
              <a:t>由视点定义。</a:t>
            </a:r>
          </a:p>
          <a:p>
            <a:pPr eaLnBrk="1" hangingPunct="1"/>
            <a:r>
              <a:rPr lang="zh-CN" altLang="en-US" smtClean="0">
                <a:ea typeface="宋体" charset="-122"/>
              </a:rPr>
              <a:t>理论上讲，应该为曲面上每个点都定义法矢量，这样巨大的计算量无法实用，由于</a:t>
            </a:r>
            <a:r>
              <a:rPr lang="en-US" altLang="zh-CN" smtClean="0">
                <a:ea typeface="宋体" charset="-122"/>
              </a:rPr>
              <a:t>OpenGL</a:t>
            </a:r>
            <a:r>
              <a:rPr lang="zh-CN" altLang="en-US" smtClean="0">
                <a:ea typeface="宋体" charset="-122"/>
              </a:rPr>
              <a:t>中的曲面都是由多个多边形面片逼近的，因此可以为每个多边形上的所有点定义统一的法矢量。</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B4FE6544-8692-4FA1-984A-7D6D17A180AE}" type="slidenum">
              <a:rPr lang="zh-CN" altLang="en-US" smtClean="0">
                <a:latin typeface="Times New Roman" pitchFamily="18" charset="0"/>
              </a:rPr>
              <a:pPr eaLnBrk="1" hangingPunct="1"/>
              <a:t>75</a:t>
            </a:fld>
            <a:endParaRPr lang="en-US" altLang="zh-CN" smtClean="0">
              <a:latin typeface="Times New Roman" pitchFamily="18" charset="0"/>
            </a:endParaRPr>
          </a:p>
        </p:txBody>
      </p:sp>
      <p:sp>
        <p:nvSpPr>
          <p:cNvPr id="178179" name="Rectangle 2"/>
          <p:cNvSpPr>
            <a:spLocks noGrp="1" noRot="1" noChangeAspect="1" noChangeArrowheads="1" noTextEdit="1"/>
          </p:cNvSpPr>
          <p:nvPr>
            <p:ph type="sldImg"/>
          </p:nvPr>
        </p:nvSpPr>
        <p:spPr>
          <a:xfrm>
            <a:off x="381000" y="685800"/>
            <a:ext cx="6096000" cy="3429000"/>
          </a:xfrm>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法矢量严格地表示了多边形的朝向。</a:t>
            </a:r>
          </a:p>
          <a:p>
            <a:pPr eaLnBrk="1" hangingPunct="1"/>
            <a:r>
              <a:rPr lang="zh-CN" altLang="en-US" smtClean="0">
                <a:ea typeface="宋体" charset="-122"/>
              </a:rPr>
              <a:t>利用法矢量</a:t>
            </a:r>
            <a:r>
              <a:rPr lang="en-US" altLang="zh-CN" b="1" i="1" smtClean="0">
                <a:ea typeface="宋体" charset="-122"/>
              </a:rPr>
              <a:t>N</a:t>
            </a:r>
            <a:r>
              <a:rPr lang="zh-CN" altLang="en-US" smtClean="0">
                <a:ea typeface="宋体" charset="-122"/>
              </a:rPr>
              <a:t>，可以计算出光线照射到物体表面的角度，进而确定反射光的大小和方向。</a:t>
            </a:r>
          </a:p>
          <a:p>
            <a:pPr eaLnBrk="1" hangingPunct="1"/>
            <a:r>
              <a:rPr lang="zh-CN" altLang="en-US" smtClean="0">
                <a:ea typeface="宋体" charset="-122"/>
              </a:rPr>
              <a:t>视线矢量</a:t>
            </a:r>
            <a:r>
              <a:rPr lang="en-US" altLang="zh-CN" b="1" i="1" smtClean="0">
                <a:ea typeface="宋体" charset="-122"/>
              </a:rPr>
              <a:t>V</a:t>
            </a:r>
            <a:r>
              <a:rPr lang="zh-CN" altLang="en-US" smtClean="0">
                <a:ea typeface="宋体" charset="-122"/>
              </a:rPr>
              <a:t>由视点定义。</a:t>
            </a:r>
          </a:p>
          <a:p>
            <a:pPr eaLnBrk="1" hangingPunct="1"/>
            <a:r>
              <a:rPr lang="zh-CN" altLang="en-US" smtClean="0">
                <a:ea typeface="宋体" charset="-122"/>
              </a:rPr>
              <a:t>理论上讲，应该为曲面上每个点都定义法矢量，这样巨大的计算量无法实用，由于</a:t>
            </a:r>
            <a:r>
              <a:rPr lang="en-US" altLang="zh-CN" smtClean="0">
                <a:ea typeface="宋体" charset="-122"/>
              </a:rPr>
              <a:t>OpenGL</a:t>
            </a:r>
            <a:r>
              <a:rPr lang="zh-CN" altLang="en-US" smtClean="0">
                <a:ea typeface="宋体" charset="-122"/>
              </a:rPr>
              <a:t>中的曲面都是由多个多边形面片逼近的，因此可以为每个多边形上的所有点定义统一的法矢量。</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8FD7FBDE-87C9-4F50-966B-71BABE5183E2}" type="slidenum">
              <a:rPr lang="zh-CN" altLang="en-US" smtClean="0">
                <a:latin typeface="Times New Roman" pitchFamily="18" charset="0"/>
              </a:rPr>
              <a:pPr eaLnBrk="1" hangingPunct="1"/>
              <a:t>76</a:t>
            </a:fld>
            <a:endParaRPr lang="en-US" altLang="zh-CN" smtClean="0">
              <a:latin typeface="Times New Roman" pitchFamily="18" charset="0"/>
            </a:endParaRPr>
          </a:p>
        </p:txBody>
      </p:sp>
      <p:sp>
        <p:nvSpPr>
          <p:cNvPr id="179203" name="Rectangle 2"/>
          <p:cNvSpPr>
            <a:spLocks noGrp="1" noRot="1" noChangeAspect="1" noChangeArrowheads="1" noTextEdit="1"/>
          </p:cNvSpPr>
          <p:nvPr>
            <p:ph type="sldImg"/>
          </p:nvPr>
        </p:nvSpPr>
        <p:spPr>
          <a:xfrm>
            <a:off x="381000" y="685800"/>
            <a:ext cx="6096000" cy="3429000"/>
          </a:xfrm>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7BAFF645-F254-4ABC-B25E-57453A14A70D}" type="slidenum">
              <a:rPr lang="zh-CN" altLang="en-US" smtClean="0">
                <a:latin typeface="Times New Roman" pitchFamily="18" charset="0"/>
              </a:rPr>
              <a:pPr eaLnBrk="1" hangingPunct="1"/>
              <a:t>77</a:t>
            </a:fld>
            <a:endParaRPr lang="en-US" altLang="zh-CN" smtClean="0">
              <a:latin typeface="Times New Roman" pitchFamily="18"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EAC4C098-10C6-44E0-8320-ADDDF17CFFD4}" type="slidenum">
              <a:rPr lang="zh-CN" altLang="en-US" smtClean="0">
                <a:latin typeface="Times New Roman" pitchFamily="18" charset="0"/>
              </a:rPr>
              <a:pPr eaLnBrk="1" hangingPunct="1"/>
              <a:t>78</a:t>
            </a:fld>
            <a:endParaRPr lang="en-US" altLang="zh-CN" smtClean="0">
              <a:latin typeface="Times New Roman" pitchFamily="18" charset="0"/>
            </a:endParaRPr>
          </a:p>
        </p:txBody>
      </p:sp>
      <p:sp>
        <p:nvSpPr>
          <p:cNvPr id="181251" name="Rectangle 2"/>
          <p:cNvSpPr>
            <a:spLocks noGrp="1" noRot="1" noChangeAspect="1" noChangeArrowheads="1" noTextEdit="1"/>
          </p:cNvSpPr>
          <p:nvPr>
            <p:ph type="sldImg"/>
          </p:nvPr>
        </p:nvSpPr>
        <p:spPr>
          <a:xfrm>
            <a:off x="381000" y="685800"/>
            <a:ext cx="6096000" cy="3429000"/>
          </a:xfrm>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光源颜色属性中的第四项是</a:t>
            </a:r>
            <a:r>
              <a:rPr lang="zh-CN" altLang="en-US" smtClean="0">
                <a:ea typeface="宋体" charset="-122"/>
                <a:sym typeface="Symbol" pitchFamily="18" charset="2"/>
              </a:rPr>
              <a:t>透明度，一般设为</a:t>
            </a:r>
            <a:r>
              <a:rPr lang="en-US" altLang="zh-CN" smtClean="0">
                <a:ea typeface="宋体" charset="-122"/>
                <a:sym typeface="Symbol" pitchFamily="18" charset="2"/>
              </a:rPr>
              <a:t>1</a:t>
            </a:r>
            <a:r>
              <a:rPr lang="zh-CN" altLang="en-US" smtClean="0">
                <a:ea typeface="宋体" charset="-122"/>
                <a:sym typeface="Symbol" pitchFamily="18" charset="2"/>
              </a:rPr>
              <a:t>，在融合、反走样和雾化效果中使用</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C2F832B2-F596-4D41-BB45-DFA575CBE089}" type="slidenum">
              <a:rPr lang="zh-CN" altLang="en-US" smtClean="0">
                <a:latin typeface="Times New Roman" pitchFamily="18" charset="0"/>
              </a:rPr>
              <a:pPr eaLnBrk="1" hangingPunct="1"/>
              <a:t>79</a:t>
            </a:fld>
            <a:endParaRPr lang="en-US" altLang="zh-CN" smtClean="0">
              <a:latin typeface="Times New Roman" pitchFamily="18" charset="0"/>
            </a:endParaRPr>
          </a:p>
        </p:txBody>
      </p:sp>
      <p:sp>
        <p:nvSpPr>
          <p:cNvPr id="182275" name="Rectangle 2"/>
          <p:cNvSpPr>
            <a:spLocks noGrp="1" noRot="1" noChangeAspect="1" noChangeArrowheads="1" noTextEdit="1"/>
          </p:cNvSpPr>
          <p:nvPr>
            <p:ph type="sldImg"/>
          </p:nvPr>
        </p:nvSpPr>
        <p:spPr>
          <a:xfrm>
            <a:off x="381000" y="685800"/>
            <a:ext cx="6096000" cy="3429000"/>
          </a:xfrm>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光源颜色属性中的第四项是</a:t>
            </a:r>
            <a:r>
              <a:rPr lang="zh-CN" altLang="en-US" smtClean="0">
                <a:ea typeface="宋体" charset="-122"/>
                <a:sym typeface="Symbol" pitchFamily="18" charset="2"/>
              </a:rPr>
              <a:t>透明度，一般设为</a:t>
            </a:r>
            <a:r>
              <a:rPr lang="en-US" altLang="zh-CN" smtClean="0">
                <a:ea typeface="宋体" charset="-122"/>
                <a:sym typeface="Symbol" pitchFamily="18" charset="2"/>
              </a:rPr>
              <a:t>1</a:t>
            </a:r>
            <a:r>
              <a:rPr lang="zh-CN" altLang="en-US" smtClean="0">
                <a:ea typeface="宋体" charset="-122"/>
                <a:sym typeface="Symbol" pitchFamily="18" charset="2"/>
              </a:rPr>
              <a:t>，在融合、反走样和雾化效果中使用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2AC61F6F-4E2C-410F-AB8C-B4283CBF6D94}" type="slidenum">
              <a:rPr lang="zh-CN" altLang="en-US" smtClean="0">
                <a:latin typeface="Times New Roman" pitchFamily="18" charset="0"/>
              </a:rPr>
              <a:pPr eaLnBrk="1" hangingPunct="1"/>
              <a:t>13</a:t>
            </a:fld>
            <a:endParaRPr lang="en-US" altLang="zh-CN" smtClean="0">
              <a:latin typeface="Times New Roman" pitchFamily="18" charset="0"/>
            </a:endParaRPr>
          </a:p>
        </p:txBody>
      </p:sp>
      <p:sp>
        <p:nvSpPr>
          <p:cNvPr id="115715" name="Rectangle 2"/>
          <p:cNvSpPr>
            <a:spLocks noGrp="1" noRot="1" noChangeAspect="1" noChangeArrowheads="1" noTextEdit="1"/>
          </p:cNvSpPr>
          <p:nvPr>
            <p:ph type="sldImg"/>
          </p:nvPr>
        </p:nvSpPr>
        <p:spPr>
          <a:xfrm>
            <a:off x="381000" y="685800"/>
            <a:ext cx="6096000" cy="34290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ea typeface="宋体" charset="-122"/>
              </a:rPr>
              <a:t>P.387</a:t>
            </a:r>
            <a:endParaRPr lang="zh-CN" altLang="en-US" smtClean="0">
              <a:ea typeface="宋体" charset="-122"/>
            </a:endParaRPr>
          </a:p>
          <a:p>
            <a:pPr eaLnBrk="1" hangingPunct="1"/>
            <a:r>
              <a:rPr lang="zh-CN" altLang="en-US" smtClean="0">
                <a:ea typeface="宋体" charset="-122"/>
              </a:rPr>
              <a:t>获得真实感三维图形显示：首先进行透视投影，然后在可见面上产生自然的光照效果</a:t>
            </a:r>
          </a:p>
          <a:p>
            <a:pPr eaLnBrk="1" hangingPunct="1"/>
            <a:r>
              <a:rPr lang="zh-CN" altLang="en-US" smtClean="0">
                <a:ea typeface="宋体" charset="-122"/>
              </a:rPr>
              <a:t>光照明模型</a:t>
            </a:r>
            <a:r>
              <a:rPr lang="en-US" altLang="zh-CN" smtClean="0">
                <a:latin typeface="Arial" charset="0"/>
                <a:ea typeface="宋体" charset="-122"/>
              </a:rPr>
              <a:t>——</a:t>
            </a:r>
            <a:r>
              <a:rPr lang="zh-CN" altLang="en-US" smtClean="0">
                <a:ea typeface="宋体" charset="-122"/>
              </a:rPr>
              <a:t>光照模型或明暗模型</a:t>
            </a:r>
          </a:p>
          <a:p>
            <a:pPr eaLnBrk="1" hangingPunct="1"/>
            <a:r>
              <a:rPr lang="zh-CN" altLang="en-US" smtClean="0">
                <a:ea typeface="宋体" charset="-122"/>
              </a:rPr>
              <a:t>光照模型可以由描述物体表面光强的物理公式推导出来，但是这种精确的计算模型的算法复杂度大，速度低，因此大多数图形库采用的光照模型都是简化了的经验模型</a:t>
            </a:r>
          </a:p>
          <a:p>
            <a:pPr eaLnBrk="1" hangingPunct="1"/>
            <a:endParaRPr lang="zh-CN" altLang="en-US" smtClean="0">
              <a:ea typeface="宋体" charset="-122"/>
            </a:endParaRPr>
          </a:p>
          <a:p>
            <a:pPr eaLnBrk="1" hangingPunct="1"/>
            <a:r>
              <a:rPr lang="zh-CN" altLang="en-US" smtClean="0">
                <a:ea typeface="宋体" charset="-122"/>
              </a:rPr>
              <a:t>面绘制有两种方法：</a:t>
            </a:r>
          </a:p>
          <a:p>
            <a:pPr eaLnBrk="1" hangingPunct="1"/>
            <a:r>
              <a:rPr lang="zh-CN" altLang="en-US" smtClean="0">
                <a:ea typeface="宋体" charset="-122"/>
              </a:rPr>
              <a:t>（</a:t>
            </a:r>
            <a:r>
              <a:rPr lang="en-US" altLang="zh-CN" smtClean="0">
                <a:ea typeface="宋体" charset="-122"/>
              </a:rPr>
              <a:t>1</a:t>
            </a:r>
            <a:r>
              <a:rPr lang="zh-CN" altLang="en-US" smtClean="0">
                <a:ea typeface="宋体" charset="-122"/>
              </a:rPr>
              <a:t>）逐点计算</a:t>
            </a:r>
          </a:p>
          <a:p>
            <a:pPr eaLnBrk="1" hangingPunct="1"/>
            <a:r>
              <a:rPr lang="zh-CN" altLang="en-US" smtClean="0">
                <a:ea typeface="宋体" charset="-122"/>
              </a:rPr>
              <a:t>（</a:t>
            </a:r>
            <a:r>
              <a:rPr lang="en-US" altLang="zh-CN" smtClean="0">
                <a:ea typeface="宋体" charset="-122"/>
              </a:rPr>
              <a:t>2</a:t>
            </a:r>
            <a:r>
              <a:rPr lang="zh-CN" altLang="en-US" smtClean="0">
                <a:ea typeface="宋体" charset="-122"/>
              </a:rPr>
              <a:t>）少量计算，然后进行亮度插值</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86EA07DC-C85A-4B0E-AA11-569949245E70}" type="slidenum">
              <a:rPr lang="zh-CN" altLang="en-US" smtClean="0">
                <a:latin typeface="Times New Roman" pitchFamily="18" charset="0"/>
              </a:rPr>
              <a:pPr eaLnBrk="1" hangingPunct="1"/>
              <a:t>80</a:t>
            </a:fld>
            <a:endParaRPr lang="en-US" altLang="zh-CN" smtClean="0">
              <a:latin typeface="Times New Roman" pitchFamily="18" charset="0"/>
            </a:endParaRPr>
          </a:p>
        </p:txBody>
      </p:sp>
      <p:sp>
        <p:nvSpPr>
          <p:cNvPr id="183299" name="Rectangle 2"/>
          <p:cNvSpPr>
            <a:spLocks noGrp="1" noRot="1" noChangeAspect="1" noChangeArrowheads="1" noTextEdit="1"/>
          </p:cNvSpPr>
          <p:nvPr>
            <p:ph type="sldImg"/>
          </p:nvPr>
        </p:nvSpPr>
        <p:spPr>
          <a:xfrm>
            <a:off x="381000" y="685800"/>
            <a:ext cx="6096000" cy="3429000"/>
          </a:xfrm>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光源颜色属性中的第四项是</a:t>
            </a:r>
            <a:r>
              <a:rPr lang="zh-CN" altLang="en-US" smtClean="0">
                <a:ea typeface="宋体" charset="-122"/>
                <a:sym typeface="Symbol" pitchFamily="18" charset="2"/>
              </a:rPr>
              <a:t>透明度，一般设为</a:t>
            </a:r>
            <a:r>
              <a:rPr lang="en-US" altLang="zh-CN" smtClean="0">
                <a:ea typeface="宋体" charset="-122"/>
                <a:sym typeface="Symbol" pitchFamily="18" charset="2"/>
              </a:rPr>
              <a:t>1</a:t>
            </a:r>
            <a:r>
              <a:rPr lang="zh-CN" altLang="en-US" smtClean="0">
                <a:ea typeface="宋体" charset="-122"/>
                <a:sym typeface="Symbol" pitchFamily="18" charset="2"/>
              </a:rPr>
              <a:t>，在融合、反走样和雾化效果中使用</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99524F06-0647-43BF-A758-C6E3A4D0B058}" type="slidenum">
              <a:rPr lang="zh-CN" altLang="en-US" smtClean="0">
                <a:latin typeface="Times New Roman" pitchFamily="18" charset="0"/>
              </a:rPr>
              <a:pPr eaLnBrk="1" hangingPunct="1"/>
              <a:t>81</a:t>
            </a:fld>
            <a:endParaRPr lang="en-US" altLang="zh-CN" smtClean="0">
              <a:latin typeface="Times New Roman" pitchFamily="18" charset="0"/>
            </a:endParaRPr>
          </a:p>
        </p:txBody>
      </p:sp>
      <p:sp>
        <p:nvSpPr>
          <p:cNvPr id="184323" name="Rectangle 2"/>
          <p:cNvSpPr>
            <a:spLocks noGrp="1" noRot="1" noChangeAspect="1" noChangeArrowheads="1" noTextEdit="1"/>
          </p:cNvSpPr>
          <p:nvPr>
            <p:ph type="sldImg"/>
          </p:nvPr>
        </p:nvSpPr>
        <p:spPr>
          <a:xfrm>
            <a:off x="381000" y="685800"/>
            <a:ext cx="6096000" cy="3429000"/>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ea typeface="宋体" charset="-122"/>
              </a:rPr>
              <a:t>最大光源数</a:t>
            </a:r>
            <a:r>
              <a:rPr lang="zh-CN" altLang="en-US" smtClean="0">
                <a:ea typeface="宋体" charset="-122"/>
              </a:rPr>
              <a:t>：不同的硬件支持的光源数量不一样，但至少会支持</a:t>
            </a:r>
            <a:r>
              <a:rPr lang="en-US" altLang="zh-CN" smtClean="0">
                <a:ea typeface="宋体" charset="-122"/>
              </a:rPr>
              <a:t>8</a:t>
            </a:r>
            <a:r>
              <a:rPr lang="zh-CN" altLang="en-US" smtClean="0">
                <a:ea typeface="宋体" charset="-122"/>
              </a:rPr>
              <a:t>个光源。表示光源的常量有</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FAFB7BA2-52C5-4C11-9EB7-EF5AD22837B7}" type="slidenum">
              <a:rPr lang="zh-CN" altLang="en-US" smtClean="0">
                <a:latin typeface="Times New Roman" pitchFamily="18" charset="0"/>
              </a:rPr>
              <a:pPr eaLnBrk="1" hangingPunct="1"/>
              <a:t>82</a:t>
            </a:fld>
            <a:endParaRPr lang="en-US" altLang="zh-CN" smtClean="0">
              <a:latin typeface="Times New Roman" pitchFamily="18" charset="0"/>
            </a:endParaRPr>
          </a:p>
        </p:txBody>
      </p:sp>
      <p:sp>
        <p:nvSpPr>
          <p:cNvPr id="185347" name="Rectangle 2"/>
          <p:cNvSpPr>
            <a:spLocks noGrp="1" noRot="1" noChangeAspect="1" noChangeArrowheads="1" noTextEdit="1"/>
          </p:cNvSpPr>
          <p:nvPr>
            <p:ph type="sldImg"/>
          </p:nvPr>
        </p:nvSpPr>
        <p:spPr>
          <a:xfrm>
            <a:off x="381000" y="685800"/>
            <a:ext cx="6096000" cy="3429000"/>
          </a:xfrm>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光源颜色属性中的第四项是</a:t>
            </a:r>
            <a:r>
              <a:rPr lang="zh-CN" altLang="en-US" smtClean="0">
                <a:ea typeface="宋体" charset="-122"/>
                <a:sym typeface="Symbol" pitchFamily="18" charset="2"/>
              </a:rPr>
              <a:t>透明度，一般设为</a:t>
            </a:r>
            <a:r>
              <a:rPr lang="en-US" altLang="zh-CN" smtClean="0">
                <a:ea typeface="宋体" charset="-122"/>
                <a:sym typeface="Symbol" pitchFamily="18" charset="2"/>
              </a:rPr>
              <a:t>1</a:t>
            </a:r>
            <a:r>
              <a:rPr lang="zh-CN" altLang="en-US" smtClean="0">
                <a:ea typeface="宋体" charset="-122"/>
                <a:sym typeface="Symbol" pitchFamily="18" charset="2"/>
              </a:rPr>
              <a:t>，在融合、反走样和雾化效果中使用</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09F4568D-B61E-4EAD-BAAA-F118E50E1074}" type="slidenum">
              <a:rPr lang="zh-CN" altLang="en-US" smtClean="0">
                <a:latin typeface="Times New Roman" pitchFamily="18" charset="0"/>
              </a:rPr>
              <a:pPr eaLnBrk="1" hangingPunct="1"/>
              <a:t>83</a:t>
            </a:fld>
            <a:endParaRPr lang="en-US" altLang="zh-CN" smtClean="0">
              <a:latin typeface="Times New Roman" pitchFamily="18" charset="0"/>
            </a:endParaRPr>
          </a:p>
        </p:txBody>
      </p:sp>
      <p:sp>
        <p:nvSpPr>
          <p:cNvPr id="186371" name="Rectangle 2"/>
          <p:cNvSpPr>
            <a:spLocks noGrp="1" noRot="1" noChangeAspect="1" noChangeArrowheads="1" noTextEdit="1"/>
          </p:cNvSpPr>
          <p:nvPr>
            <p:ph type="sldImg"/>
          </p:nvPr>
        </p:nvSpPr>
        <p:spPr>
          <a:xfrm>
            <a:off x="381000" y="685800"/>
            <a:ext cx="6096000" cy="3429000"/>
          </a:xfrm>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使用</a:t>
            </a:r>
            <a:r>
              <a:rPr lang="en-US" altLang="zh-CN" sz="1400" smtClean="0">
                <a:ea typeface="宋体" charset="-122"/>
              </a:rPr>
              <a:t>glDisable(GL_LIGHTING);</a:t>
            </a:r>
          </a:p>
          <a:p>
            <a:pPr eaLnBrk="1" hangingPunct="1"/>
            <a:r>
              <a:rPr lang="en-US" altLang="zh-CN" sz="1400" smtClean="0">
                <a:ea typeface="宋体" charset="-122"/>
              </a:rPr>
              <a:t>glDisable(GL_LIGHTn);</a:t>
            </a:r>
            <a:r>
              <a:rPr lang="zh-CN" altLang="en-US" sz="1400" smtClean="0">
                <a:ea typeface="宋体" charset="-122"/>
              </a:rPr>
              <a:t>关闭光源和光照模型</a:t>
            </a:r>
          </a:p>
          <a:p>
            <a:pPr eaLnBrk="1" hangingPunct="1"/>
            <a:endParaRPr lang="zh-CN" altLang="en-US" smtClean="0">
              <a:ea typeface="宋体" charset="-122"/>
              <a:sym typeface="Symbol" pitchFamily="18" charset="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546A4E32-1C95-463A-839F-333E1C1F4B9B}" type="slidenum">
              <a:rPr lang="zh-CN" altLang="en-US" smtClean="0">
                <a:latin typeface="Times New Roman" pitchFamily="18" charset="0"/>
              </a:rPr>
              <a:pPr eaLnBrk="1" hangingPunct="1"/>
              <a:t>84</a:t>
            </a:fld>
            <a:endParaRPr lang="en-US" altLang="zh-CN" smtClean="0">
              <a:latin typeface="Times New Roman" pitchFamily="18" charset="0"/>
            </a:endParaRPr>
          </a:p>
        </p:txBody>
      </p:sp>
      <p:sp>
        <p:nvSpPr>
          <p:cNvPr id="187395" name="Rectangle 2"/>
          <p:cNvSpPr>
            <a:spLocks noGrp="1" noRot="1" noChangeAspect="1" noChangeArrowheads="1" noTextEdit="1"/>
          </p:cNvSpPr>
          <p:nvPr>
            <p:ph type="sldImg"/>
          </p:nvPr>
        </p:nvSpPr>
        <p:spPr>
          <a:xfrm>
            <a:off x="381000" y="685800"/>
            <a:ext cx="6096000" cy="3429000"/>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光源颜色属性中的第四项是</a:t>
            </a:r>
            <a:r>
              <a:rPr lang="zh-CN" altLang="en-US" smtClean="0">
                <a:ea typeface="宋体" charset="-122"/>
                <a:sym typeface="Symbol" pitchFamily="18" charset="2"/>
              </a:rPr>
              <a:t>透明度，一般设为</a:t>
            </a:r>
            <a:r>
              <a:rPr lang="en-US" altLang="zh-CN" smtClean="0">
                <a:ea typeface="宋体" charset="-122"/>
                <a:sym typeface="Symbol" pitchFamily="18" charset="2"/>
              </a:rPr>
              <a:t>1</a:t>
            </a:r>
            <a:r>
              <a:rPr lang="zh-CN" altLang="en-US" smtClean="0">
                <a:ea typeface="宋体" charset="-122"/>
                <a:sym typeface="Symbol" pitchFamily="18" charset="2"/>
              </a:rPr>
              <a:t>，在融合、反走样和雾化效果中使用</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7FB7008D-8E51-4AE3-A01B-29D2B373B274}" type="slidenum">
              <a:rPr lang="zh-CN" altLang="en-US" smtClean="0">
                <a:latin typeface="Times New Roman" pitchFamily="18" charset="0"/>
              </a:rPr>
              <a:pPr eaLnBrk="1" hangingPunct="1"/>
              <a:t>85</a:t>
            </a:fld>
            <a:endParaRPr lang="en-US" altLang="zh-CN" smtClean="0">
              <a:latin typeface="Times New Roman" pitchFamily="18" charset="0"/>
            </a:endParaRPr>
          </a:p>
        </p:txBody>
      </p:sp>
      <p:sp>
        <p:nvSpPr>
          <p:cNvPr id="188419" name="Rectangle 2"/>
          <p:cNvSpPr>
            <a:spLocks noGrp="1" noRot="1" noChangeAspect="1" noChangeArrowheads="1" noTextEdit="1"/>
          </p:cNvSpPr>
          <p:nvPr>
            <p:ph type="sldImg"/>
          </p:nvPr>
        </p:nvSpPr>
        <p:spPr>
          <a:xfrm>
            <a:off x="381000" y="685800"/>
            <a:ext cx="6096000" cy="3429000"/>
          </a:xfrm>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sym typeface="Symbol" pitchFamily="18" charset="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5B9EF08C-991B-4F85-8235-BECB1DE64C6A}" type="slidenum">
              <a:rPr lang="zh-CN" altLang="en-US" smtClean="0">
                <a:latin typeface="Times New Roman" pitchFamily="18" charset="0"/>
              </a:rPr>
              <a:pPr eaLnBrk="1" hangingPunct="1"/>
              <a:t>86</a:t>
            </a:fld>
            <a:endParaRPr lang="en-US" altLang="zh-CN" smtClean="0">
              <a:latin typeface="Times New Roman" pitchFamily="18" charset="0"/>
            </a:endParaRPr>
          </a:p>
        </p:txBody>
      </p:sp>
      <p:sp>
        <p:nvSpPr>
          <p:cNvPr id="189443" name="Rectangle 2"/>
          <p:cNvSpPr>
            <a:spLocks noGrp="1" noRot="1" noChangeAspect="1" noChangeArrowheads="1" noTextEdit="1"/>
          </p:cNvSpPr>
          <p:nvPr>
            <p:ph type="sldImg"/>
          </p:nvPr>
        </p:nvSpPr>
        <p:spPr>
          <a:xfrm>
            <a:off x="381000" y="685800"/>
            <a:ext cx="6096000" cy="3429000"/>
          </a:xfrm>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sym typeface="Symbol" pitchFamily="18" charset="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5B9EF08C-991B-4F85-8235-BECB1DE64C6A}" type="slidenum">
              <a:rPr lang="zh-CN" altLang="en-US" smtClean="0">
                <a:latin typeface="Times New Roman" pitchFamily="18" charset="0"/>
              </a:rPr>
              <a:pPr eaLnBrk="1" hangingPunct="1"/>
              <a:t>87</a:t>
            </a:fld>
            <a:endParaRPr lang="en-US" altLang="zh-CN" smtClean="0">
              <a:latin typeface="Times New Roman" pitchFamily="18" charset="0"/>
            </a:endParaRPr>
          </a:p>
        </p:txBody>
      </p:sp>
      <p:sp>
        <p:nvSpPr>
          <p:cNvPr id="189443" name="Rectangle 2"/>
          <p:cNvSpPr>
            <a:spLocks noGrp="1" noRot="1" noChangeAspect="1" noChangeArrowheads="1" noTextEdit="1"/>
          </p:cNvSpPr>
          <p:nvPr>
            <p:ph type="sldImg"/>
          </p:nvPr>
        </p:nvSpPr>
        <p:spPr>
          <a:xfrm>
            <a:off x="381000" y="685800"/>
            <a:ext cx="6096000" cy="3429000"/>
          </a:xfrm>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sym typeface="Symbol" pitchFamily="18" charset="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3EB42579-68C5-40C2-A08D-C8349419CF68}" type="slidenum">
              <a:rPr lang="zh-CN" altLang="en-US" smtClean="0">
                <a:latin typeface="Times New Roman" pitchFamily="18" charset="0"/>
              </a:rPr>
              <a:pPr eaLnBrk="1" hangingPunct="1"/>
              <a:t>88</a:t>
            </a:fld>
            <a:endParaRPr lang="en-US" altLang="zh-CN" smtClean="0">
              <a:latin typeface="Times New Roman" pitchFamily="18" charset="0"/>
            </a:endParaRPr>
          </a:p>
        </p:txBody>
      </p:sp>
      <p:sp>
        <p:nvSpPr>
          <p:cNvPr id="190467" name="Rectangle 2"/>
          <p:cNvSpPr>
            <a:spLocks noGrp="1" noRot="1" noChangeAspect="1" noChangeArrowheads="1" noTextEdit="1"/>
          </p:cNvSpPr>
          <p:nvPr>
            <p:ph type="sldImg"/>
          </p:nvPr>
        </p:nvSpPr>
        <p:spPr>
          <a:xfrm>
            <a:off x="381000" y="685800"/>
            <a:ext cx="6096000" cy="3429000"/>
          </a:xfrm>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sym typeface="Symbol" pitchFamily="18" charset="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7D8FF7E8-2C09-4DA9-9E75-2ADBD8DC7F9F}" type="slidenum">
              <a:rPr lang="zh-CN" altLang="en-US" smtClean="0">
                <a:latin typeface="Times New Roman" pitchFamily="18" charset="0"/>
              </a:rPr>
              <a:pPr eaLnBrk="1" hangingPunct="1"/>
              <a:t>89</a:t>
            </a:fld>
            <a:endParaRPr lang="en-US" altLang="zh-CN" smtClean="0">
              <a:latin typeface="Times New Roman" pitchFamily="18" charset="0"/>
            </a:endParaRPr>
          </a:p>
        </p:txBody>
      </p:sp>
      <p:sp>
        <p:nvSpPr>
          <p:cNvPr id="191491" name="Rectangle 2"/>
          <p:cNvSpPr>
            <a:spLocks noGrp="1" noRot="1" noChangeAspect="1" noChangeArrowheads="1" noTextEdit="1"/>
          </p:cNvSpPr>
          <p:nvPr>
            <p:ph type="sldImg"/>
          </p:nvPr>
        </p:nvSpPr>
        <p:spPr>
          <a:xfrm>
            <a:off x="381000" y="685800"/>
            <a:ext cx="6096000" cy="3429000"/>
          </a:xfrm>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sym typeface="Symbol" pitchFamily="18" charset="2"/>
              </a:rPr>
              <a:t>两个环设置相同的光源，但右图中还设置了一个</a:t>
            </a:r>
            <a:r>
              <a:rPr lang="en-US" altLang="zh-CN" smtClean="0">
                <a:ea typeface="宋体" charset="-122"/>
                <a:sym typeface="Symbol" pitchFamily="18" charset="2"/>
              </a:rPr>
              <a:t>{0.8,0.8,0.8,1.0}</a:t>
            </a:r>
            <a:r>
              <a:rPr lang="zh-CN" altLang="en-US" smtClean="0">
                <a:ea typeface="宋体" charset="-122"/>
                <a:sym typeface="Symbol" pitchFamily="18" charset="2"/>
              </a:rPr>
              <a:t>的全局环境光。</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9F1FE616-4667-458D-9D55-05886C0EDD4E}" type="slidenum">
              <a:rPr lang="zh-CN" altLang="en-US" smtClean="0">
                <a:latin typeface="Times New Roman" pitchFamily="18" charset="0"/>
              </a:rPr>
              <a:pPr eaLnBrk="1" hangingPunct="1"/>
              <a:t>14</a:t>
            </a:fld>
            <a:endParaRPr lang="en-US" altLang="zh-CN" smtClean="0">
              <a:latin typeface="Times New Roman" pitchFamily="18" charset="0"/>
            </a:endParaRPr>
          </a:p>
        </p:txBody>
      </p:sp>
      <p:sp>
        <p:nvSpPr>
          <p:cNvPr id="116739" name="Rectangle 2"/>
          <p:cNvSpPr>
            <a:spLocks noGrp="1" noRot="1" noChangeAspect="1" noChangeArrowheads="1" noTextEdit="1"/>
          </p:cNvSpPr>
          <p:nvPr>
            <p:ph type="sldImg"/>
          </p:nvPr>
        </p:nvSpPr>
        <p:spPr>
          <a:xfrm>
            <a:off x="381000" y="685800"/>
            <a:ext cx="6096000" cy="3429000"/>
          </a:xfrm>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点光源是当光源尺寸比场景中的物体小得多的时候的一种近似</a:t>
            </a:r>
            <a:r>
              <a:rPr lang="en-US" altLang="zh-CN" smtClean="0">
                <a:ea typeface="宋体" charset="-122"/>
              </a:rPr>
              <a:t>.</a:t>
            </a:r>
          </a:p>
          <a:p>
            <a:pPr eaLnBrk="1" hangingPunct="1"/>
            <a:r>
              <a:rPr lang="zh-CN" altLang="en-US" smtClean="0">
                <a:ea typeface="宋体" charset="-122"/>
              </a:rPr>
              <a:t>环境光也称</a:t>
            </a:r>
            <a:r>
              <a:rPr lang="zh-CN" altLang="en-US" b="1" i="1" smtClean="0">
                <a:ea typeface="宋体" charset="-122"/>
              </a:rPr>
              <a:t>泛光</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2DF4F111-7A85-4F6A-BD04-837E5E8D13FD}" type="slidenum">
              <a:rPr lang="zh-CN" altLang="en-US" smtClean="0">
                <a:latin typeface="Times New Roman" pitchFamily="18" charset="0"/>
              </a:rPr>
              <a:pPr eaLnBrk="1" hangingPunct="1"/>
              <a:t>90</a:t>
            </a:fld>
            <a:endParaRPr lang="en-US" altLang="zh-CN" smtClean="0">
              <a:latin typeface="Times New Roman" pitchFamily="18" charset="0"/>
            </a:endParaRPr>
          </a:p>
        </p:txBody>
      </p:sp>
      <p:sp>
        <p:nvSpPr>
          <p:cNvPr id="192515" name="Rectangle 2"/>
          <p:cNvSpPr>
            <a:spLocks noGrp="1" noRot="1" noChangeAspect="1" noChangeArrowheads="1" noTextEdit="1"/>
          </p:cNvSpPr>
          <p:nvPr>
            <p:ph type="sldImg"/>
          </p:nvPr>
        </p:nvSpPr>
        <p:spPr>
          <a:xfrm>
            <a:off x="381000" y="685800"/>
            <a:ext cx="6096000" cy="3429000"/>
          </a:xfrm>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sym typeface="Symbol" pitchFamily="18" charset="2"/>
              </a:rPr>
              <a:t>两个环设置相同的光源，但右图中还设置了一个</a:t>
            </a:r>
            <a:r>
              <a:rPr lang="en-US" altLang="zh-CN" smtClean="0">
                <a:ea typeface="宋体" charset="-122"/>
                <a:sym typeface="Symbol" pitchFamily="18" charset="2"/>
              </a:rPr>
              <a:t>{0.8,0.8,0.8,1.0}</a:t>
            </a:r>
            <a:r>
              <a:rPr lang="zh-CN" altLang="en-US" smtClean="0">
                <a:ea typeface="宋体" charset="-122"/>
                <a:sym typeface="Symbol" pitchFamily="18" charset="2"/>
              </a:rPr>
              <a:t>的全局环境光。</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A3A493EC-F435-4EA2-9BE0-94215A781F32}" type="slidenum">
              <a:rPr lang="zh-CN" altLang="en-US" smtClean="0">
                <a:latin typeface="Times New Roman" pitchFamily="18" charset="0"/>
              </a:rPr>
              <a:pPr eaLnBrk="1" hangingPunct="1"/>
              <a:t>91</a:t>
            </a:fld>
            <a:endParaRPr lang="en-US" altLang="zh-CN" smtClean="0">
              <a:latin typeface="Times New Roman" pitchFamily="18" charset="0"/>
            </a:endParaRPr>
          </a:p>
        </p:txBody>
      </p:sp>
      <p:sp>
        <p:nvSpPr>
          <p:cNvPr id="193539" name="Rectangle 2"/>
          <p:cNvSpPr>
            <a:spLocks noGrp="1" noRot="1" noChangeAspect="1" noChangeArrowheads="1" noTextEdit="1"/>
          </p:cNvSpPr>
          <p:nvPr>
            <p:ph type="sldImg"/>
          </p:nvPr>
        </p:nvSpPr>
        <p:spPr>
          <a:xfrm>
            <a:off x="381000" y="685800"/>
            <a:ext cx="6096000" cy="3429000"/>
          </a:xfrm>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sym typeface="Symbol" pitchFamily="18" charset="2"/>
              </a:rPr>
              <a:t>图中绘制一个被剪裁面切割的茶壶模型，可以看到茶壶的内外两面；</a:t>
            </a:r>
          </a:p>
          <a:p>
            <a:pPr eaLnBrk="1" hangingPunct="1"/>
            <a:r>
              <a:rPr lang="zh-CN" altLang="en-US" smtClean="0">
                <a:ea typeface="宋体" charset="-122"/>
                <a:sym typeface="Symbol" pitchFamily="18" charset="2"/>
              </a:rPr>
              <a:t>左图中为单面光照，并且只设置了多边形正面材质；</a:t>
            </a:r>
          </a:p>
          <a:p>
            <a:pPr eaLnBrk="1" hangingPunct="1"/>
            <a:r>
              <a:rPr lang="zh-CN" altLang="en-US" smtClean="0">
                <a:ea typeface="宋体" charset="-122"/>
                <a:sym typeface="Symbol" pitchFamily="18" charset="2"/>
              </a:rPr>
              <a:t>右图为多边形设置了正面和反面的双面材质，并将双面光照设为真得到的效果。</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747D0C56-8794-40E9-BDCB-459C0047F685}" type="slidenum">
              <a:rPr lang="zh-CN" altLang="en-US" smtClean="0">
                <a:latin typeface="Times New Roman" pitchFamily="18" charset="0"/>
              </a:rPr>
              <a:pPr eaLnBrk="1" hangingPunct="1"/>
              <a:t>92</a:t>
            </a:fld>
            <a:endParaRPr lang="en-US" altLang="zh-CN" smtClean="0">
              <a:latin typeface="Times New Roman" pitchFamily="18" charset="0"/>
            </a:endParaRPr>
          </a:p>
        </p:txBody>
      </p:sp>
      <p:sp>
        <p:nvSpPr>
          <p:cNvPr id="194563" name="Rectangle 2"/>
          <p:cNvSpPr>
            <a:spLocks noGrp="1" noRot="1" noChangeAspect="1" noChangeArrowheads="1" noTextEdit="1"/>
          </p:cNvSpPr>
          <p:nvPr>
            <p:ph type="sldImg"/>
          </p:nvPr>
        </p:nvSpPr>
        <p:spPr>
          <a:xfrm>
            <a:off x="381000" y="685800"/>
            <a:ext cx="6096000" cy="3429000"/>
          </a:xfrm>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环境反射和漫反射不受视点位置的影响</a:t>
            </a:r>
          </a:p>
          <a:p>
            <a:pPr eaLnBrk="1" hangingPunct="1"/>
            <a:r>
              <a:rPr lang="zh-CN" altLang="en-US" smtClean="0">
                <a:ea typeface="宋体" charset="-122"/>
              </a:rPr>
              <a:t>镜面反射的高光区要受视点位置的影响，当视线方向与镜面 反射光方向相同时，看到的高光区最亮。当移动视点时，高光区也会跟着视线移动</a:t>
            </a:r>
          </a:p>
          <a:p>
            <a:pPr eaLnBrk="1" hangingPunct="1"/>
            <a:r>
              <a:rPr lang="en-US" altLang="zh-CN" sz="800" b="1" smtClean="0">
                <a:solidFill>
                  <a:srgbClr val="0000FF"/>
                </a:solidFill>
                <a:ea typeface="宋体" charset="-122"/>
              </a:rPr>
              <a:t>GL_EMISSION</a:t>
            </a:r>
            <a:r>
              <a:rPr lang="en-US" altLang="zh-CN" sz="800" smtClean="0">
                <a:solidFill>
                  <a:srgbClr val="0000FF"/>
                </a:solidFill>
                <a:ea typeface="宋体" charset="-122"/>
              </a:rPr>
              <a:t> </a:t>
            </a:r>
            <a:r>
              <a:rPr lang="en-US" altLang="zh-CN" sz="800" smtClean="0">
                <a:ea typeface="宋体" charset="-122"/>
              </a:rPr>
              <a:t>  </a:t>
            </a:r>
            <a:r>
              <a:rPr lang="zh-CN" altLang="en-US" sz="800" smtClean="0">
                <a:ea typeface="宋体" charset="-122"/>
              </a:rPr>
              <a:t>散射光属性的是为本身发光的物体设置光强，用以模拟光源等各种发光体</a:t>
            </a:r>
          </a:p>
          <a:p>
            <a:pPr eaLnBrk="1" hangingPunct="1"/>
            <a:r>
              <a:rPr lang="en-US" altLang="zh-CN" sz="900" b="1" smtClean="0">
                <a:ea typeface="宋体" charset="-122"/>
              </a:rPr>
              <a:t>GL_SHINESS</a:t>
            </a:r>
            <a:r>
              <a:rPr lang="zh-CN" altLang="en-US" sz="900" smtClean="0">
                <a:ea typeface="宋体" charset="-122"/>
              </a:rPr>
              <a:t>的值越大，镜面高光的范围越小，亮度越大，即为前面理论部分讲到的</a:t>
            </a:r>
            <a:r>
              <a:rPr lang="en-US" altLang="zh-CN" sz="900" smtClean="0">
                <a:ea typeface="宋体" charset="-122"/>
              </a:rPr>
              <a:t>Phong</a:t>
            </a:r>
            <a:r>
              <a:rPr lang="zh-CN" altLang="en-US" sz="900" smtClean="0">
                <a:ea typeface="宋体" charset="-122"/>
              </a:rPr>
              <a:t>模型中的</a:t>
            </a:r>
            <a:r>
              <a:rPr lang="zh-CN" altLang="en-US" sz="900" i="1" smtClean="0">
                <a:ea typeface="宋体" charset="-122"/>
              </a:rPr>
              <a:t>镜面参数</a:t>
            </a:r>
          </a:p>
          <a:p>
            <a:pPr eaLnBrk="1" hangingPunct="1"/>
            <a:endParaRPr lang="zh-CN" altLang="en-US" sz="800" i="1" smtClean="0">
              <a:ea typeface="宋体"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91FD83B8-3122-47FB-A645-48F669AA3710}" type="slidenum">
              <a:rPr lang="zh-CN" altLang="en-US" smtClean="0">
                <a:latin typeface="Times New Roman" pitchFamily="18" charset="0"/>
              </a:rPr>
              <a:pPr eaLnBrk="1" hangingPunct="1"/>
              <a:t>93</a:t>
            </a:fld>
            <a:endParaRPr lang="en-US" altLang="zh-CN" smtClean="0">
              <a:latin typeface="Times New Roman" pitchFamily="18" charset="0"/>
            </a:endParaRPr>
          </a:p>
        </p:txBody>
      </p:sp>
      <p:sp>
        <p:nvSpPr>
          <p:cNvPr id="195587" name="Rectangle 2"/>
          <p:cNvSpPr>
            <a:spLocks noGrp="1" noRot="1" noChangeAspect="1" noChangeArrowheads="1" noTextEdit="1"/>
          </p:cNvSpPr>
          <p:nvPr>
            <p:ph type="sldImg"/>
          </p:nvPr>
        </p:nvSpPr>
        <p:spPr>
          <a:xfrm>
            <a:off x="381000" y="685800"/>
            <a:ext cx="6096000" cy="3429000"/>
          </a:xfrm>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zh-CN" sz="900" smtClean="0">
                <a:ea typeface="宋体" charset="-122"/>
              </a:rPr>
              <a:t>GLfloat mat_ambient[]={0.0, 0.7, 0.0, 1.0}; //</a:t>
            </a:r>
            <a:r>
              <a:rPr lang="zh-CN" altLang="en-US" sz="900" smtClean="0">
                <a:ea typeface="宋体" charset="-122"/>
              </a:rPr>
              <a:t>表示反射</a:t>
            </a:r>
            <a:r>
              <a:rPr lang="en-US" altLang="zh-CN" sz="900" smtClean="0">
                <a:ea typeface="宋体" charset="-122"/>
              </a:rPr>
              <a:t>70%</a:t>
            </a:r>
            <a:r>
              <a:rPr lang="zh-CN" altLang="en-US" sz="900" smtClean="0">
                <a:ea typeface="宋体" charset="-122"/>
              </a:rPr>
              <a:t>的绿色环境光，而不反射环境光中的红色和蓝色分量</a:t>
            </a:r>
          </a:p>
          <a:p>
            <a:pPr lvl="1" eaLnBrk="1" hangingPunct="1"/>
            <a:r>
              <a:rPr lang="en-US" altLang="zh-CN" sz="900" smtClean="0">
                <a:ea typeface="宋体" charset="-122"/>
              </a:rPr>
              <a:t>GLfloat mat_diffuse[]={0.8, 0.0, 0.0, 1.0}; //</a:t>
            </a:r>
            <a:r>
              <a:rPr lang="zh-CN" altLang="en-US" sz="900" smtClean="0">
                <a:ea typeface="宋体" charset="-122"/>
              </a:rPr>
              <a:t>表示反射</a:t>
            </a:r>
            <a:r>
              <a:rPr lang="en-US" altLang="zh-CN" sz="900" smtClean="0">
                <a:ea typeface="宋体" charset="-122"/>
              </a:rPr>
              <a:t>80%</a:t>
            </a:r>
            <a:r>
              <a:rPr lang="zh-CN" altLang="en-US" sz="900" smtClean="0">
                <a:ea typeface="宋体" charset="-122"/>
              </a:rPr>
              <a:t>的红色漫射光</a:t>
            </a:r>
          </a:p>
          <a:p>
            <a:pPr lvl="1" eaLnBrk="1" hangingPunct="1"/>
            <a:endParaRPr lang="zh-CN" altLang="en-US" sz="900" smtClean="0">
              <a:ea typeface="宋体" charset="-122"/>
            </a:endParaRPr>
          </a:p>
          <a:p>
            <a:pPr eaLnBrk="1" hangingPunct="1"/>
            <a:endParaRPr lang="zh-CN" altLang="en-US" sz="800" smtClean="0">
              <a:ea typeface="宋体"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960B6270-52E1-4DF6-A66A-610ED21EB540}" type="slidenum">
              <a:rPr lang="zh-CN" altLang="en-US" smtClean="0">
                <a:latin typeface="Times New Roman" pitchFamily="18" charset="0"/>
              </a:rPr>
              <a:pPr eaLnBrk="1" hangingPunct="1"/>
              <a:t>94</a:t>
            </a:fld>
            <a:endParaRPr lang="en-US" altLang="zh-CN" smtClean="0">
              <a:latin typeface="Times New Roman" pitchFamily="18" charset="0"/>
            </a:endParaRPr>
          </a:p>
        </p:txBody>
      </p:sp>
      <p:sp>
        <p:nvSpPr>
          <p:cNvPr id="196611" name="Rectangle 2"/>
          <p:cNvSpPr>
            <a:spLocks noGrp="1" noRot="1" noChangeAspect="1" noChangeArrowheads="1" noTextEdit="1"/>
          </p:cNvSpPr>
          <p:nvPr>
            <p:ph type="sldImg"/>
          </p:nvPr>
        </p:nvSpPr>
        <p:spPr>
          <a:xfrm>
            <a:off x="381000" y="685800"/>
            <a:ext cx="6096000" cy="3429000"/>
          </a:xfrm>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E21FD462-FD57-4797-A308-798DED877783}" type="slidenum">
              <a:rPr lang="zh-CN" altLang="en-US" smtClean="0">
                <a:latin typeface="Times New Roman" pitchFamily="18" charset="0"/>
              </a:rPr>
              <a:pPr eaLnBrk="1" hangingPunct="1"/>
              <a:t>95</a:t>
            </a:fld>
            <a:endParaRPr lang="en-US" altLang="zh-CN" smtClean="0">
              <a:latin typeface="Times New Roman" pitchFamily="18" charset="0"/>
            </a:endParaRPr>
          </a:p>
        </p:txBody>
      </p:sp>
      <p:sp>
        <p:nvSpPr>
          <p:cNvPr id="197635" name="Rectangle 2"/>
          <p:cNvSpPr>
            <a:spLocks noGrp="1" noRot="1" noChangeAspect="1" noChangeArrowheads="1" noTextEdit="1"/>
          </p:cNvSpPr>
          <p:nvPr>
            <p:ph type="sldImg"/>
          </p:nvPr>
        </p:nvSpPr>
        <p:spPr>
          <a:xfrm>
            <a:off x="381000" y="685800"/>
            <a:ext cx="6096000" cy="3429000"/>
          </a:xfrm>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sz="900" smtClean="0">
              <a:ea typeface="宋体" charset="-122"/>
            </a:endParaRPr>
          </a:p>
          <a:p>
            <a:pPr eaLnBrk="1" hangingPunct="1"/>
            <a:endParaRPr lang="zh-CN" altLang="en-US" sz="800" smtClean="0">
              <a:ea typeface="宋体"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E21FD462-FD57-4797-A308-798DED877783}" type="slidenum">
              <a:rPr lang="zh-CN" altLang="en-US" smtClean="0">
                <a:latin typeface="Times New Roman" pitchFamily="18" charset="0"/>
              </a:rPr>
              <a:pPr eaLnBrk="1" hangingPunct="1"/>
              <a:t>96</a:t>
            </a:fld>
            <a:endParaRPr lang="en-US" altLang="zh-CN" smtClean="0">
              <a:latin typeface="Times New Roman" pitchFamily="18" charset="0"/>
            </a:endParaRPr>
          </a:p>
        </p:txBody>
      </p:sp>
      <p:sp>
        <p:nvSpPr>
          <p:cNvPr id="197635" name="Rectangle 2"/>
          <p:cNvSpPr>
            <a:spLocks noGrp="1" noRot="1" noChangeAspect="1" noChangeArrowheads="1" noTextEdit="1"/>
          </p:cNvSpPr>
          <p:nvPr>
            <p:ph type="sldImg"/>
          </p:nvPr>
        </p:nvSpPr>
        <p:spPr>
          <a:xfrm>
            <a:off x="381000" y="685800"/>
            <a:ext cx="6096000" cy="3429000"/>
          </a:xfrm>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sz="900" smtClean="0">
              <a:ea typeface="宋体" charset="-122"/>
            </a:endParaRPr>
          </a:p>
          <a:p>
            <a:pPr eaLnBrk="1" hangingPunct="1"/>
            <a:endParaRPr lang="zh-CN" altLang="en-US" sz="800" smtClean="0">
              <a:ea typeface="宋体"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B98A1B4F-B83E-4A2A-8546-E1A0FEAB7606}" type="slidenum">
              <a:rPr lang="zh-CN" altLang="en-US" smtClean="0">
                <a:latin typeface="Times New Roman" pitchFamily="18" charset="0"/>
              </a:rPr>
              <a:pPr eaLnBrk="1" hangingPunct="1"/>
              <a:t>97</a:t>
            </a:fld>
            <a:endParaRPr lang="en-US" altLang="zh-CN" smtClean="0">
              <a:latin typeface="Times New Roman" pitchFamily="18" charset="0"/>
            </a:endParaRPr>
          </a:p>
        </p:txBody>
      </p:sp>
      <p:sp>
        <p:nvSpPr>
          <p:cNvPr id="198659" name="Rectangle 2"/>
          <p:cNvSpPr>
            <a:spLocks noGrp="1" noRot="1" noChangeAspect="1" noChangeArrowheads="1" noTextEdit="1"/>
          </p:cNvSpPr>
          <p:nvPr>
            <p:ph type="sldImg"/>
          </p:nvPr>
        </p:nvSpPr>
        <p:spPr>
          <a:xfrm>
            <a:off x="381000" y="685800"/>
            <a:ext cx="6096000" cy="3429000"/>
          </a:xfrm>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sz="900" smtClean="0">
              <a:ea typeface="宋体" charset="-122"/>
            </a:endParaRPr>
          </a:p>
          <a:p>
            <a:pPr eaLnBrk="1" hangingPunct="1"/>
            <a:endParaRPr lang="zh-CN" altLang="en-US" sz="800" smtClean="0">
              <a:ea typeface="宋体"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BC4EDEEF-B10A-4050-AA35-1C9314E5572F}" type="slidenum">
              <a:rPr lang="zh-CN" altLang="en-US" smtClean="0">
                <a:latin typeface="Times New Roman" pitchFamily="18" charset="0"/>
              </a:rPr>
              <a:pPr eaLnBrk="1" hangingPunct="1"/>
              <a:t>98</a:t>
            </a:fld>
            <a:endParaRPr lang="en-US" altLang="zh-CN" smtClean="0">
              <a:latin typeface="Times New Roman" pitchFamily="18"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sz="900" smtClean="0">
              <a:ea typeface="宋体" charset="-122"/>
            </a:endParaRPr>
          </a:p>
          <a:p>
            <a:pPr eaLnBrk="1" hangingPunct="1"/>
            <a:endParaRPr lang="zh-CN" altLang="en-US" sz="800" smtClean="0">
              <a:ea typeface="宋体"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6D66311A-9FDB-4CA1-8C3C-632B3B317CBA}" type="slidenum">
              <a:rPr lang="zh-CN" altLang="en-US" smtClean="0">
                <a:latin typeface="Times New Roman" pitchFamily="18" charset="0"/>
              </a:rPr>
              <a:pPr eaLnBrk="1" hangingPunct="1"/>
              <a:t>99</a:t>
            </a:fld>
            <a:endParaRPr lang="en-US" altLang="zh-CN" smtClean="0">
              <a:latin typeface="Times New Roman" pitchFamily="18"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8F12F027-98F2-404A-A896-14185A11EBF3}" type="slidenum">
              <a:rPr lang="zh-CN" altLang="en-US" smtClean="0">
                <a:latin typeface="Times New Roman" pitchFamily="18" charset="0"/>
              </a:rPr>
              <a:pPr eaLnBrk="1" hangingPunct="1"/>
              <a:t>15</a:t>
            </a:fld>
            <a:endParaRPr lang="en-US" altLang="zh-CN" smtClean="0">
              <a:latin typeface="Times New Roman" pitchFamily="18"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点光源是当光源尺寸比场景中的物体小得多的时候的一种近似</a:t>
            </a:r>
            <a:r>
              <a:rPr lang="en-US" altLang="zh-CN" smtClean="0">
                <a:ea typeface="宋体" charset="-122"/>
              </a:rPr>
              <a:t>.</a:t>
            </a:r>
          </a:p>
          <a:p>
            <a:pPr eaLnBrk="1" hangingPunct="1"/>
            <a:r>
              <a:rPr lang="zh-CN" altLang="en-US" b="1" i="1" smtClean="0">
                <a:ea typeface="宋体" charset="-122"/>
              </a:rPr>
              <a:t>点光源 </a:t>
            </a:r>
            <a:r>
              <a:rPr kumimoji="1" lang="zh-CN" altLang="en-US" smtClean="0">
                <a:ea typeface="宋体" charset="-122"/>
              </a:rPr>
              <a:t>球状发光方式，空间中所有面对它的物体均被照亮</a:t>
            </a:r>
            <a:r>
              <a:rPr kumimoji="1" lang="en-US" altLang="zh-CN" smtClean="0">
                <a:ea typeface="宋体" charset="-122"/>
              </a:rPr>
              <a:t>;</a:t>
            </a:r>
          </a:p>
          <a:p>
            <a:pPr eaLnBrk="1" hangingPunct="1"/>
            <a:r>
              <a:rPr lang="zh-CN" altLang="en-US" b="1" i="1" smtClean="0">
                <a:ea typeface="宋体" charset="-122"/>
              </a:rPr>
              <a:t>聚光灯</a:t>
            </a:r>
            <a:r>
              <a:rPr kumimoji="1" lang="zh-CN" altLang="en-US" smtClean="0">
                <a:ea typeface="宋体" charset="-122"/>
              </a:rPr>
              <a:t>产生圆锥体或矩形锥体的照射区，在照射区或以外的物体不受影响</a:t>
            </a:r>
            <a:r>
              <a:rPr kumimoji="1" lang="en-US" altLang="zh-CN" smtClean="0">
                <a:ea typeface="宋体" charset="-122"/>
              </a:rPr>
              <a:t>;</a:t>
            </a:r>
          </a:p>
          <a:p>
            <a:pPr eaLnBrk="1" hangingPunct="1"/>
            <a:r>
              <a:rPr lang="zh-CN" altLang="en-US" b="1" i="1" smtClean="0">
                <a:ea typeface="宋体" charset="-122"/>
              </a:rPr>
              <a:t>平行灯</a:t>
            </a:r>
            <a:r>
              <a:rPr kumimoji="1" lang="zh-CN" altLang="en-US" smtClean="0">
                <a:ea typeface="宋体" charset="-122"/>
              </a:rPr>
              <a:t>产生圆桶形或方柱形的照射区域，在照射区域以外的物体不受影响</a:t>
            </a:r>
          </a:p>
          <a:p>
            <a:pPr eaLnBrk="1" hangingPunct="1"/>
            <a:endParaRPr kumimoji="1" lang="zh-CN" altLang="en-US" smtClean="0">
              <a:ea typeface="宋体" charset="-122"/>
            </a:endParaRPr>
          </a:p>
          <a:p>
            <a:pPr eaLnBrk="1" hangingPunct="1"/>
            <a:r>
              <a:rPr kumimoji="1" lang="zh-CN" altLang="en-US" smtClean="0">
                <a:ea typeface="宋体" charset="-122"/>
              </a:rPr>
              <a:t>本讲中考虑的都是点光源</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E9B31182-4892-403C-80B0-6D40A4A22AD5}" type="slidenum">
              <a:rPr lang="zh-CN" altLang="en-US" smtClean="0">
                <a:latin typeface="Times New Roman" pitchFamily="18" charset="0"/>
              </a:rPr>
              <a:pPr eaLnBrk="1" hangingPunct="1"/>
              <a:t>100</a:t>
            </a:fld>
            <a:endParaRPr lang="en-US" altLang="zh-CN" smtClean="0">
              <a:latin typeface="Times New Roman" pitchFamily="18"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432ECFAF-36A6-4C5A-85A6-EA9A73052298}" type="slidenum">
              <a:rPr lang="zh-CN" altLang="en-US" smtClean="0">
                <a:latin typeface="Times New Roman" pitchFamily="18" charset="0"/>
              </a:rPr>
              <a:pPr eaLnBrk="1" hangingPunct="1"/>
              <a:t>101</a:t>
            </a:fld>
            <a:endParaRPr lang="en-US" altLang="zh-CN" smtClean="0">
              <a:latin typeface="Times New Roman" pitchFamily="18"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FADDCA08-E0DE-4E33-98D9-D60401B797C9}" type="slidenum">
              <a:rPr lang="zh-CN" altLang="en-US" smtClean="0">
                <a:latin typeface="Times New Roman" pitchFamily="18" charset="0"/>
              </a:rPr>
              <a:pPr eaLnBrk="1" hangingPunct="1"/>
              <a:t>102</a:t>
            </a:fld>
            <a:endParaRPr lang="en-US" altLang="zh-CN" smtClean="0">
              <a:latin typeface="Times New Roman" pitchFamily="18"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fld id="{89F35D0C-CF0C-41D0-B089-3CF825186A80}" type="slidenum">
              <a:rPr lang="zh-CN" altLang="en-US" smtClean="0">
                <a:latin typeface="Times New Roman" pitchFamily="18" charset="0"/>
              </a:rPr>
              <a:pPr eaLnBrk="1" hangingPunct="1"/>
              <a:t>103</a:t>
            </a:fld>
            <a:endParaRPr lang="en-US" altLang="zh-CN" smtClean="0">
              <a:latin typeface="Times New Roman"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自定义版式">
    <p:spTree>
      <p:nvGrpSpPr>
        <p:cNvPr id="1" name=""/>
        <p:cNvGrpSpPr/>
        <p:nvPr/>
      </p:nvGrpSpPr>
      <p:grpSpPr>
        <a:xfrm>
          <a:off x="0" y="0"/>
          <a:ext cx="0" cy="0"/>
          <a:chOff x="0" y="0"/>
          <a:chExt cx="0" cy="0"/>
        </a:xfrm>
      </p:grpSpPr>
      <p:grpSp>
        <p:nvGrpSpPr>
          <p:cNvPr id="44" name="Group 44"/>
          <p:cNvGrpSpPr/>
          <p:nvPr/>
        </p:nvGrpSpPr>
        <p:grpSpPr>
          <a:xfrm>
            <a:off x="0" y="-1664915"/>
            <a:ext cx="12192000" cy="10492847"/>
            <a:chOff x="0" y="0"/>
            <a:chExt cx="12192000" cy="10492846"/>
          </a:xfrm>
        </p:grpSpPr>
        <p:grpSp>
          <p:nvGrpSpPr>
            <p:cNvPr id="37" name="Group 37"/>
            <p:cNvGrpSpPr/>
            <p:nvPr/>
          </p:nvGrpSpPr>
          <p:grpSpPr>
            <a:xfrm>
              <a:off x="0" y="9172046"/>
              <a:ext cx="12192000" cy="1320801"/>
              <a:chOff x="0" y="0"/>
              <a:chExt cx="12192000" cy="1320800"/>
            </a:xfrm>
          </p:grpSpPr>
          <p:sp>
            <p:nvSpPr>
              <p:cNvPr id="32" name="Shape 3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3" name="Shape 3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34" name="Shape 3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 name="Shape 3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36" name="Shape 3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43" name="Group 43"/>
            <p:cNvGrpSpPr/>
            <p:nvPr/>
          </p:nvGrpSpPr>
          <p:grpSpPr>
            <a:xfrm>
              <a:off x="0" y="0"/>
              <a:ext cx="12192000" cy="1320801"/>
              <a:chOff x="0" y="0"/>
              <a:chExt cx="12192000" cy="1320800"/>
            </a:xfrm>
          </p:grpSpPr>
          <p:sp>
            <p:nvSpPr>
              <p:cNvPr id="38" name="Shape 3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9" name="Shape 39"/>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0" name="Shape 4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 name="Shape 41"/>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42" name="Shape 4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45" name="image2.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自定义版式">
    <p:spTree>
      <p:nvGrpSpPr>
        <p:cNvPr id="1" name=""/>
        <p:cNvGrpSpPr/>
        <p:nvPr/>
      </p:nvGrpSpPr>
      <p:grpSpPr>
        <a:xfrm>
          <a:off x="0" y="0"/>
          <a:ext cx="0" cy="0"/>
          <a:chOff x="0" y="0"/>
          <a:chExt cx="0" cy="0"/>
        </a:xfrm>
      </p:grpSpPr>
      <p:grpSp>
        <p:nvGrpSpPr>
          <p:cNvPr id="65" name="Group 65"/>
          <p:cNvGrpSpPr/>
          <p:nvPr/>
        </p:nvGrpSpPr>
        <p:grpSpPr>
          <a:xfrm>
            <a:off x="0" y="-1664915"/>
            <a:ext cx="12192000" cy="10492847"/>
            <a:chOff x="0" y="0"/>
            <a:chExt cx="12192000" cy="10492846"/>
          </a:xfrm>
        </p:grpSpPr>
        <p:grpSp>
          <p:nvGrpSpPr>
            <p:cNvPr id="58" name="Group 58"/>
            <p:cNvGrpSpPr/>
            <p:nvPr/>
          </p:nvGrpSpPr>
          <p:grpSpPr>
            <a:xfrm>
              <a:off x="0" y="9172046"/>
              <a:ext cx="12192000" cy="1320801"/>
              <a:chOff x="0" y="0"/>
              <a:chExt cx="12192000" cy="1320800"/>
            </a:xfrm>
          </p:grpSpPr>
          <p:sp>
            <p:nvSpPr>
              <p:cNvPr id="53" name="Shape 53"/>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54" name="Shape 54"/>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55" name="Shape 55"/>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6" name="Shape 56"/>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57" name="Shape 57"/>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64" name="Group 64"/>
            <p:cNvGrpSpPr/>
            <p:nvPr/>
          </p:nvGrpSpPr>
          <p:grpSpPr>
            <a:xfrm>
              <a:off x="0" y="0"/>
              <a:ext cx="12192000" cy="1320801"/>
              <a:chOff x="0" y="0"/>
              <a:chExt cx="12192000" cy="1320800"/>
            </a:xfrm>
          </p:grpSpPr>
          <p:sp>
            <p:nvSpPr>
              <p:cNvPr id="59" name="Shape 59"/>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60" name="Shape 60"/>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61" name="Shape 61"/>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2" name="Shape 62"/>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3" name="Shape 63"/>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66" name="image3.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grpSp>
        <p:nvGrpSpPr>
          <p:cNvPr id="107" name="Group 107"/>
          <p:cNvGrpSpPr/>
          <p:nvPr/>
        </p:nvGrpSpPr>
        <p:grpSpPr>
          <a:xfrm>
            <a:off x="0" y="-1664915"/>
            <a:ext cx="12192000" cy="10492847"/>
            <a:chOff x="0" y="0"/>
            <a:chExt cx="12192000" cy="10492846"/>
          </a:xfrm>
        </p:grpSpPr>
        <p:grpSp>
          <p:nvGrpSpPr>
            <p:cNvPr id="100" name="Group 100"/>
            <p:cNvGrpSpPr/>
            <p:nvPr/>
          </p:nvGrpSpPr>
          <p:grpSpPr>
            <a:xfrm>
              <a:off x="0" y="9172046"/>
              <a:ext cx="12192000" cy="1320801"/>
              <a:chOff x="0" y="0"/>
              <a:chExt cx="12192000" cy="1320800"/>
            </a:xfrm>
          </p:grpSpPr>
          <p:sp>
            <p:nvSpPr>
              <p:cNvPr id="95" name="Shape 9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6" name="Shape 9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97" name="Shape 9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8" name="Shape 9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99" name="Shape 9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06" name="Group 106"/>
            <p:cNvGrpSpPr/>
            <p:nvPr/>
          </p:nvGrpSpPr>
          <p:grpSpPr>
            <a:xfrm>
              <a:off x="0" y="0"/>
              <a:ext cx="12192000" cy="1320801"/>
              <a:chOff x="0" y="0"/>
              <a:chExt cx="12192000" cy="1320800"/>
            </a:xfrm>
          </p:grpSpPr>
          <p:sp>
            <p:nvSpPr>
              <p:cNvPr id="101" name="Shape 101"/>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02" name="Shape 102"/>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3" name="Shape 103"/>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4" name="Shape 104"/>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05" name="Shape 105"/>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108" name="Shape 108"/>
          <p:cNvSpPr>
            <a:spLocks noGrp="1"/>
          </p:cNvSpPr>
          <p:nvPr>
            <p:ph type="title"/>
          </p:nvPr>
        </p:nvSpPr>
        <p:spPr>
          <a:xfrm>
            <a:off x="838418" y="365125"/>
            <a:ext cx="10515164" cy="1325563"/>
          </a:xfrm>
          <a:prstGeom prst="rect">
            <a:avLst/>
          </a:prstGeom>
          <a:extLst>
            <a:ext uri="{C572A759-6A51-4108-AA02-DFA0A04FC94B}">
              <ma14:wrappingTextBoxFlag xmlns:ma14="http://schemas.microsoft.com/office/mac/drawingml/2011/main" xmlns="" val="1"/>
            </a:ext>
          </a:extLst>
        </p:spPr>
        <p:txBody>
          <a:bodyPr/>
          <a:lstStyle/>
          <a:p>
            <a:r>
              <a:t>单击此处编辑母版标题样式</a:t>
            </a:r>
          </a:p>
        </p:txBody>
      </p:sp>
      <p:sp>
        <p:nvSpPr>
          <p:cNvPr id="109" name="Shape 109"/>
          <p:cNvSpPr>
            <a:spLocks noGrp="1"/>
          </p:cNvSpPr>
          <p:nvPr>
            <p:ph type="body" idx="1"/>
          </p:nvPr>
        </p:nvSpPr>
        <p:spPr>
          <a:xfrm>
            <a:off x="838200" y="1825625"/>
            <a:ext cx="10515601" cy="4351338"/>
          </a:xfrm>
          <a:prstGeom prst="rect">
            <a:avLst/>
          </a:prstGeom>
          <a:extLst>
            <a:ext uri="{C572A759-6A51-4108-AA02-DFA0A04FC94B}">
              <ma14:wrappingTextBoxFlag xmlns:ma14="http://schemas.microsoft.com/office/mac/drawingml/2011/main" xmlns="" val="1"/>
            </a:ext>
          </a:extLst>
        </p:spPr>
        <p:txBody>
          <a:bodyPr/>
          <a:lstStyle/>
          <a:p>
            <a:r>
              <a:t>单击此处编辑母版文本样式</a:t>
            </a:r>
          </a:p>
          <a:p>
            <a:pPr lvl="1"/>
            <a:r>
              <a:t>第二级</a:t>
            </a:r>
          </a:p>
          <a:p>
            <a:pPr lvl="2"/>
            <a:r>
              <a:t>第三级</a:t>
            </a:r>
          </a:p>
          <a:p>
            <a:pPr lvl="3"/>
            <a:r>
              <a:t>第四级</a:t>
            </a:r>
          </a:p>
          <a:p>
            <a:pPr lvl="4"/>
            <a:r>
              <a:t>第五级</a:t>
            </a:r>
          </a:p>
        </p:txBody>
      </p:sp>
      <p:sp>
        <p:nvSpPr>
          <p:cNvPr id="110" name="Shape 110"/>
          <p:cNvSpPr>
            <a:spLocks noGrp="1"/>
          </p:cNvSpPr>
          <p:nvPr>
            <p:ph type="sldNum" sz="quarter" idx="2"/>
          </p:nvPr>
        </p:nvSpPr>
        <p:spPr>
          <a:xfrm>
            <a:off x="0" y="0"/>
            <a:ext cx="358413" cy="370840"/>
          </a:xfrm>
          <a:prstGeom prst="rect">
            <a:avLst/>
          </a:prstGeom>
        </p:spPr>
        <p:txBody>
          <a:bodyPr anchor="t"/>
          <a:lstStyle>
            <a:lvl1pPr algn="l">
              <a:defRPr sz="1800"/>
            </a:lvl1pPr>
          </a:lstStyle>
          <a:p>
            <a:fld id="{86CB4B4D-7CA3-9044-876B-883B54F8677D}" type="slidenum">
              <a:t>‹#›</a:t>
            </a:fld>
            <a:endParaRPr/>
          </a:p>
        </p:txBody>
      </p:sp>
      <p:pic>
        <p:nvPicPr>
          <p:cNvPr id="111" name="image4.png"/>
          <p:cNvPicPr>
            <a:picLocks noChangeAspect="1"/>
          </p:cNvPicPr>
          <p:nvPr/>
        </p:nvPicPr>
        <p:blipFill>
          <a:blip r:embed="rId2">
            <a:extLst/>
          </a:blip>
          <a:stretch>
            <a:fillRect/>
          </a:stretch>
        </p:blipFill>
        <p:spPr>
          <a:xfrm rot="20711862" flipH="1">
            <a:off x="10720365" y="5324678"/>
            <a:ext cx="3778605" cy="377881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601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FAD3CF98-13C3-4DBC-93C6-8539DE2A1974}" type="slidenum">
              <a:rPr lang="zh-CN" altLang="en-US"/>
              <a:pPr>
                <a:defRPr/>
              </a:pPr>
              <a:t>‹#›</a:t>
            </a:fld>
            <a:endParaRPr lang="en-US" altLang="zh-CN"/>
          </a:p>
        </p:txBody>
      </p:sp>
    </p:spTree>
    <p:extLst>
      <p:ext uri="{BB962C8B-B14F-4D97-AF65-F5344CB8AC3E}">
        <p14:creationId xmlns:p14="http://schemas.microsoft.com/office/powerpoint/2010/main" val="3451567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860117" y="20177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60117" y="41513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F3EE89CC-938C-4707-A74A-5321F55EFF59}" type="slidenum">
              <a:rPr lang="zh-CN" altLang="en-US"/>
              <a:pPr>
                <a:defRPr/>
              </a:pPr>
              <a:t>‹#›</a:t>
            </a:fld>
            <a:endParaRPr lang="en-US" altLang="zh-CN"/>
          </a:p>
        </p:txBody>
      </p:sp>
    </p:spTree>
    <p:extLst>
      <p:ext uri="{BB962C8B-B14F-4D97-AF65-F5344CB8AC3E}">
        <p14:creationId xmlns:p14="http://schemas.microsoft.com/office/powerpoint/2010/main" val="2107471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65767" y="1981200"/>
            <a:ext cx="500591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74885" y="1981200"/>
            <a:ext cx="5005916"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1261533" y="6248400"/>
            <a:ext cx="2540000" cy="457200"/>
          </a:xfrm>
          <a:prstGeom prst="rect">
            <a:avLst/>
          </a:prstGeom>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xfrm>
            <a:off x="4470400" y="6248400"/>
            <a:ext cx="3860800" cy="457200"/>
          </a:xfrm>
          <a:prstGeom prst="rect">
            <a:avLst/>
          </a:prstGeom>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8414437" y="6217851"/>
            <a:ext cx="323163" cy="276999"/>
          </a:xfrm>
          <a:ln/>
        </p:spPr>
        <p:txBody>
          <a:bodyPr/>
          <a:lstStyle>
            <a:lvl1pPr>
              <a:defRPr/>
            </a:lvl1pPr>
          </a:lstStyle>
          <a:p>
            <a:pPr>
              <a:defRPr/>
            </a:pPr>
            <a:fld id="{6561FA43-2715-44FB-9B7D-2E76D7B0C424}" type="slidenum">
              <a:rPr lang="zh-CN" altLang="en-US"/>
              <a:pPr>
                <a:defRPr/>
              </a:pPr>
              <a:t>‹#›</a:t>
            </a:fld>
            <a:endParaRPr lang="en-US" altLang="zh-CN"/>
          </a:p>
        </p:txBody>
      </p:sp>
    </p:spTree>
    <p:extLst>
      <p:ext uri="{BB962C8B-B14F-4D97-AF65-F5344CB8AC3E}">
        <p14:creationId xmlns:p14="http://schemas.microsoft.com/office/powerpoint/2010/main" val="330250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42485" y="96839"/>
            <a:ext cx="9544049" cy="141287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265767" y="1981200"/>
            <a:ext cx="5005917"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474885" y="1981200"/>
            <a:ext cx="5005916"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265767" y="4114800"/>
            <a:ext cx="5005917"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474885" y="4114800"/>
            <a:ext cx="5005916"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1261533" y="6248400"/>
            <a:ext cx="2540000" cy="45720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xfrm>
            <a:off x="4470400" y="6248400"/>
            <a:ext cx="3860800" cy="457200"/>
          </a:xfrm>
          <a:prstGeom prst="rect">
            <a:avLst/>
          </a:prstGeom>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xfrm>
            <a:off x="8414437" y="6217851"/>
            <a:ext cx="323163" cy="276999"/>
          </a:xfrm>
          <a:ln/>
        </p:spPr>
        <p:txBody>
          <a:bodyPr/>
          <a:lstStyle>
            <a:lvl1pPr>
              <a:defRPr/>
            </a:lvl1pPr>
          </a:lstStyle>
          <a:p>
            <a:pPr>
              <a:defRPr/>
            </a:pPr>
            <a:fld id="{CA5A109E-599C-47C9-AFA1-988EEFB8713C}" type="slidenum">
              <a:rPr lang="zh-CN" altLang="en-US"/>
              <a:pPr>
                <a:defRPr/>
              </a:pPr>
              <a:t>‹#›</a:t>
            </a:fld>
            <a:endParaRPr lang="en-US" altLang="zh-CN"/>
          </a:p>
        </p:txBody>
      </p:sp>
    </p:spTree>
    <p:extLst>
      <p:ext uri="{BB962C8B-B14F-4D97-AF65-F5344CB8AC3E}">
        <p14:creationId xmlns:p14="http://schemas.microsoft.com/office/powerpoint/2010/main" val="3096930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 name="Group 14"/>
          <p:cNvGrpSpPr/>
          <p:nvPr/>
        </p:nvGrpSpPr>
        <p:grpSpPr>
          <a:xfrm>
            <a:off x="0" y="-1664915"/>
            <a:ext cx="12192000" cy="10492847"/>
            <a:chOff x="0" y="0"/>
            <a:chExt cx="12192000" cy="10492846"/>
          </a:xfrm>
        </p:grpSpPr>
        <p:grpSp>
          <p:nvGrpSpPr>
            <p:cNvPr id="7" name="Group 7"/>
            <p:cNvGrpSpPr/>
            <p:nvPr/>
          </p:nvGrpSpPr>
          <p:grpSpPr>
            <a:xfrm>
              <a:off x="0" y="9172046"/>
              <a:ext cx="12192000" cy="1320801"/>
              <a:chOff x="0" y="0"/>
              <a:chExt cx="12192000" cy="1320800"/>
            </a:xfrm>
          </p:grpSpPr>
          <p:sp>
            <p:nvSpPr>
              <p:cNvPr id="2" name="Shape 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 name="Shape 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 name="Shape 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 name="Shape 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 name="Shape 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3" name="Group 13"/>
            <p:cNvGrpSpPr/>
            <p:nvPr/>
          </p:nvGrpSpPr>
          <p:grpSpPr>
            <a:xfrm>
              <a:off x="0" y="0"/>
              <a:ext cx="12192000" cy="1320801"/>
              <a:chOff x="0" y="0"/>
              <a:chExt cx="12192000" cy="1320800"/>
            </a:xfrm>
          </p:grpSpPr>
          <p:sp>
            <p:nvSpPr>
              <p:cNvPr id="8" name="Shape 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 name="Shape 9"/>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 name="Shape 1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Shape 11"/>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2" name="Shape 1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15" name="image1.png"/>
          <p:cNvPicPr>
            <a:picLocks noChangeAspect="1"/>
          </p:cNvPicPr>
          <p:nvPr/>
        </p:nvPicPr>
        <p:blipFill>
          <a:blip r:embed="rId9">
            <a:extLst/>
          </a:blip>
          <a:stretch>
            <a:fillRect/>
          </a:stretch>
        </p:blipFill>
        <p:spPr>
          <a:xfrm>
            <a:off x="4334931" y="0"/>
            <a:ext cx="7857068" cy="4419600"/>
          </a:xfrm>
          <a:prstGeom prst="rect">
            <a:avLst/>
          </a:prstGeom>
          <a:ln w="12700">
            <a:miter lim="400000"/>
          </a:ln>
        </p:spPr>
      </p:pic>
      <p:sp>
        <p:nvSpPr>
          <p:cNvPr id="16" name="Shape 16"/>
          <p:cNvSpPr>
            <a:spLocks noGrp="1"/>
          </p:cNvSpPr>
          <p:nvPr>
            <p:ph type="title"/>
          </p:nvPr>
        </p:nvSpPr>
        <p:spPr>
          <a:xfrm>
            <a:off x="609600" y="92074"/>
            <a:ext cx="10972800" cy="1508127"/>
          </a:xfrm>
          <a:prstGeom prst="rect">
            <a:avLst/>
          </a:prstGeom>
          <a:ln w="12700">
            <a:miter lim="400000"/>
          </a:ln>
        </p:spPr>
        <p:txBody>
          <a:bodyPr lIns="45719" rIns="45719" anchor="ctr">
            <a:normAutofit/>
          </a:bodyPr>
          <a:lstStyle/>
          <a:p>
            <a:endParaRPr/>
          </a:p>
        </p:txBody>
      </p:sp>
      <p:sp>
        <p:nvSpPr>
          <p:cNvPr id="17" name="Shape 17"/>
          <p:cNvSpPr>
            <a:spLocks noGrp="1"/>
          </p:cNvSpPr>
          <p:nvPr>
            <p:ph type="body" idx="1"/>
          </p:nvPr>
        </p:nvSpPr>
        <p:spPr>
          <a:xfrm>
            <a:off x="609600" y="1600200"/>
            <a:ext cx="10972800" cy="5257800"/>
          </a:xfrm>
          <a:prstGeom prst="rect">
            <a:avLst/>
          </a:prstGeom>
          <a:ln w="12700">
            <a:miter lim="400000"/>
          </a:ln>
        </p:spPr>
        <p:txBody>
          <a:bodyPr lIns="91421" tIns="91421" rIns="91421" bIns="91421">
            <a:normAutofit/>
          </a:bodyPr>
          <a:lstStyle/>
          <a:p>
            <a:endParaRPr/>
          </a:p>
        </p:txBody>
      </p:sp>
      <p:sp>
        <p:nvSpPr>
          <p:cNvPr id="18" name="Shape 18"/>
          <p:cNvSpPr>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Lst>
  <p:transition spd="med"/>
  <p:txStyles>
    <p:title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p:titleStyle>
    <p:body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5.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6.w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3.pn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7.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notesSlide" Target="../notesSlides/notesSlide19.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5" Type="http://schemas.openxmlformats.org/officeDocument/2006/relationships/image" Target="../media/image35.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4.png"/><Relationship Id="rId9" Type="http://schemas.openxmlformats.org/officeDocument/2006/relationships/image" Target="../media/image30.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hemeOverride" Target="../theme/themeOverride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68.wmf"/><Relationship Id="rId5" Type="http://schemas.openxmlformats.org/officeDocument/2006/relationships/oleObject" Target="../embeddings/oleObject5.bin"/><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25.xml"/><Relationship Id="rId16"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84.wmf"/><Relationship Id="rId4" Type="http://schemas.openxmlformats.org/officeDocument/2006/relationships/oleObject" Target="../embeddings/oleObject6.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86.wmf"/><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85.wmf"/><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88.wmf"/><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87.wmf"/><Relationship Id="rId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89.w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image" Target="../media/image90.wmf"/><Relationship Id="rId4" Type="http://schemas.openxmlformats.org/officeDocument/2006/relationships/oleObject" Target="../embeddings/oleObject12.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91.wmf"/><Relationship Id="rId4" Type="http://schemas.openxmlformats.org/officeDocument/2006/relationships/oleObject" Target="../embeddings/oleObject1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92.wmf"/><Relationship Id="rId4" Type="http://schemas.openxmlformats.org/officeDocument/2006/relationships/oleObject" Target="../embeddings/oleObject1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93.wmf"/><Relationship Id="rId4"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95.wmf"/><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oleObject" Target="../embeddings/oleObject17.bin"/><Relationship Id="rId5" Type="http://schemas.openxmlformats.org/officeDocument/2006/relationships/image" Target="../media/image94.wmf"/><Relationship Id="rId4"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97.wmf"/><Relationship Id="rId4" Type="http://schemas.openxmlformats.org/officeDocument/2006/relationships/oleObject" Target="../embeddings/oleObject18.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99.wmf"/><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oleObject" Target="../embeddings/oleObject20.bin"/><Relationship Id="rId5" Type="http://schemas.openxmlformats.org/officeDocument/2006/relationships/image" Target="../media/image98.wmf"/><Relationship Id="rId4" Type="http://schemas.openxmlformats.org/officeDocument/2006/relationships/oleObject" Target="../embeddings/oleObject19.bin"/></Relationships>
</file>

<file path=ppt/slides/_rels/slide5.xml.rels><?xml version="1.0" encoding="UTF-8" standalone="yes"?>
<Relationships xmlns="http://schemas.openxmlformats.org/package/2006/relationships"><Relationship Id="rId3" Type="http://schemas.openxmlformats.org/officeDocument/2006/relationships/hyperlink" Target="../&#31532;&#20108;&#35762;/teapot.exe"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vmlDrawing" Target="../drawings/vmlDrawing16.vml"/><Relationship Id="rId5" Type="http://schemas.openxmlformats.org/officeDocument/2006/relationships/image" Target="../media/image101.wmf"/><Relationship Id="rId4" Type="http://schemas.openxmlformats.org/officeDocument/2006/relationships/oleObject" Target="../embeddings/oleObject21.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04.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vmlDrawing" Target="../drawings/vmlDrawing17.vml"/><Relationship Id="rId5" Type="http://schemas.openxmlformats.org/officeDocument/2006/relationships/image" Target="../media/image108.wmf"/><Relationship Id="rId4" Type="http://schemas.openxmlformats.org/officeDocument/2006/relationships/oleObject" Target="../embeddings/oleObject22.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vmlDrawing" Target="../drawings/vmlDrawing18.vml"/><Relationship Id="rId5" Type="http://schemas.openxmlformats.org/officeDocument/2006/relationships/image" Target="../media/image109.wmf"/><Relationship Id="rId4" Type="http://schemas.openxmlformats.org/officeDocument/2006/relationships/oleObject" Target="../embeddings/oleObject23.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vmlDrawing" Target="../drawings/vmlDrawing19.vml"/><Relationship Id="rId5" Type="http://schemas.openxmlformats.org/officeDocument/2006/relationships/image" Target="../media/image110.wmf"/><Relationship Id="rId4" Type="http://schemas.openxmlformats.org/officeDocument/2006/relationships/oleObject" Target="../embeddings/oleObject24.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04526" y="620688"/>
            <a:ext cx="6249466" cy="76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6600" b="1">
                <a:solidFill>
                  <a:srgbClr val="000000"/>
                </a:solidFill>
                <a:latin typeface="Agency FB"/>
                <a:ea typeface="Agency FB"/>
                <a:cs typeface="Agency FB"/>
                <a:sym typeface="Agency FB"/>
              </a:defRPr>
            </a:lvl1pPr>
          </a:lstStyle>
          <a:p>
            <a:r>
              <a:rPr lang="en-US" altLang="zh-CN" sz="4400" b="0" dirty="0" smtClean="0">
                <a:latin typeface="Impact" panose="020B0806030902050204" pitchFamily="34" charset="0"/>
              </a:rPr>
              <a:t>SE344   </a:t>
            </a:r>
            <a:r>
              <a:rPr lang="en-US" altLang="zh-CN" sz="4400" b="0" dirty="0" smtClean="0">
                <a:solidFill>
                  <a:schemeClr val="accent5">
                    <a:lumMod val="50000"/>
                  </a:schemeClr>
                </a:solidFill>
                <a:latin typeface="Impact" pitchFamily="34" charset="0"/>
              </a:rPr>
              <a:t>Computer </a:t>
            </a:r>
            <a:r>
              <a:rPr lang="en-US" altLang="zh-CN" sz="4400" b="0" dirty="0">
                <a:solidFill>
                  <a:schemeClr val="accent5">
                    <a:lumMod val="50000"/>
                  </a:schemeClr>
                </a:solidFill>
                <a:latin typeface="Impact" pitchFamily="34" charset="0"/>
              </a:rPr>
              <a:t>Graphics</a:t>
            </a:r>
            <a:endParaRPr sz="4400" dirty="0">
              <a:solidFill>
                <a:schemeClr val="accent5">
                  <a:lumMod val="50000"/>
                </a:schemeClr>
              </a:solidFill>
            </a:endParaRPr>
          </a:p>
        </p:txBody>
      </p:sp>
      <p:sp>
        <p:nvSpPr>
          <p:cNvPr id="10" name="Rectangle 3"/>
          <p:cNvSpPr txBox="1">
            <a:spLocks noChangeArrowheads="1"/>
          </p:cNvSpPr>
          <p:nvPr/>
        </p:nvSpPr>
        <p:spPr>
          <a:xfrm>
            <a:off x="2135560" y="2492896"/>
            <a:ext cx="7344816" cy="1800225"/>
          </a:xfrm>
          <a:prstGeom prst="rect">
            <a:avLst/>
          </a:prstGeom>
        </p:spPr>
        <p:txBody>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a:defRPr/>
            </a:pPr>
            <a:r>
              <a:rPr lang="zh-CN" altLang="en-US" sz="4400" b="1" dirty="0" smtClean="0">
                <a:solidFill>
                  <a:schemeClr val="accent5">
                    <a:lumMod val="50000"/>
                  </a:schemeClr>
                </a:solidFill>
                <a:latin typeface="宋体" pitchFamily="2" charset="-122"/>
              </a:rPr>
              <a:t>    第四章 </a:t>
            </a:r>
            <a:r>
              <a:rPr lang="zh-CN" altLang="en-US" sz="4400" b="1" dirty="0" smtClean="0">
                <a:solidFill>
                  <a:schemeClr val="bg2">
                    <a:lumMod val="50000"/>
                  </a:schemeClr>
                </a:solidFill>
              </a:rPr>
              <a:t>光照模型</a:t>
            </a:r>
            <a:endParaRPr lang="en-US" altLang="zh-CN" sz="2000" b="1" dirty="0" smtClean="0">
              <a:solidFill>
                <a:schemeClr val="bg2">
                  <a:lumMod val="50000"/>
                </a:schemeClr>
              </a:solidFill>
              <a:latin typeface="楷体_GB2312" pitchFamily="49" charset="-122"/>
              <a:ea typeface="楷体_GB2312" pitchFamily="49" charset="-122"/>
            </a:endParaRPr>
          </a:p>
          <a:p>
            <a:pPr>
              <a:spcBef>
                <a:spcPts val="1800"/>
              </a:spcBef>
              <a:defRPr/>
            </a:pPr>
            <a:r>
              <a:rPr lang="zh-CN" altLang="en-US" sz="3200" b="1" dirty="0" smtClean="0">
                <a:solidFill>
                  <a:schemeClr val="accent5">
                    <a:lumMod val="50000"/>
                  </a:schemeClr>
                </a:solidFill>
                <a:latin typeface="楷体_GB2312" pitchFamily="49" charset="-122"/>
                <a:ea typeface="楷体_GB2312" pitchFamily="49" charset="-122"/>
              </a:rPr>
              <a:t>              </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a:t>
            </a:r>
            <a:r>
              <a:rPr lang="en-US" altLang="zh-CN" sz="3600" b="1" dirty="0" smtClean="0">
                <a:solidFill>
                  <a:schemeClr val="accent5">
                    <a:lumMod val="50000"/>
                  </a:schemeClr>
                </a:solidFill>
                <a:latin typeface="华文楷体" panose="02010600040101010101" pitchFamily="2" charset="-122"/>
                <a:ea typeface="华文楷体" panose="02010600040101010101" pitchFamily="2" charset="-122"/>
              </a:rPr>
              <a:t>1</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a:t>
            </a:r>
            <a:r>
              <a:rPr lang="zh-CN" altLang="en-US" sz="3600" b="1" dirty="0">
                <a:solidFill>
                  <a:schemeClr val="accent5">
                    <a:lumMod val="50000"/>
                  </a:schemeClr>
                </a:solidFill>
                <a:latin typeface="华文楷体" panose="02010600040101010101" pitchFamily="2" charset="-122"/>
                <a:ea typeface="华文楷体" panose="02010600040101010101" pitchFamily="2" charset="-122"/>
              </a:rPr>
              <a:t>基础光照</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计算</a:t>
            </a:r>
            <a:endParaRPr lang="en-US" altLang="zh-CN" sz="2000" b="1" dirty="0" smtClean="0">
              <a:solidFill>
                <a:schemeClr val="accent6">
                  <a:lumMod val="50000"/>
                </a:schemeClr>
              </a:solidFill>
              <a:latin typeface="楷体_GB2312" pitchFamily="49" charset="-122"/>
              <a:ea typeface="楷体_GB2312" pitchFamily="49" charset="-122"/>
            </a:endParaRPr>
          </a:p>
          <a:p>
            <a:pPr>
              <a:defRPr/>
            </a:pPr>
            <a:endParaRPr lang="en-US" altLang="zh-CN" sz="2000" b="1" dirty="0" smtClean="0">
              <a:solidFill>
                <a:schemeClr val="accent6">
                  <a:lumMod val="50000"/>
                </a:schemeClr>
              </a:solidFill>
              <a:latin typeface="楷体_GB2312" pitchFamily="49" charset="-122"/>
              <a:ea typeface="楷体_GB2312" pitchFamily="49" charset="-122"/>
            </a:endParaRPr>
          </a:p>
          <a:p>
            <a:pPr>
              <a:defRPr/>
            </a:pPr>
            <a:endParaRPr lang="en-US" altLang="zh-CN" sz="2000" b="1" dirty="0">
              <a:solidFill>
                <a:schemeClr val="accent6">
                  <a:lumMod val="50000"/>
                </a:schemeClr>
              </a:solidFill>
              <a:latin typeface="楷体_GB2312" pitchFamily="49" charset="-122"/>
              <a:ea typeface="楷体_GB2312" pitchFamily="49" charset="-122"/>
            </a:endParaRPr>
          </a:p>
          <a:p>
            <a:pPr>
              <a:defRPr/>
            </a:pPr>
            <a:r>
              <a:rPr lang="zh-CN" altLang="en-US" sz="2000" b="1" dirty="0" smtClean="0">
                <a:solidFill>
                  <a:schemeClr val="accent6">
                    <a:lumMod val="50000"/>
                  </a:schemeClr>
                </a:solidFill>
                <a:latin typeface="楷体_GB2312" pitchFamily="49" charset="-122"/>
                <a:ea typeface="楷体_GB2312" pitchFamily="49" charset="-122"/>
              </a:rPr>
              <a:t>主讲教师　肖双九  </a:t>
            </a:r>
            <a:endParaRPr lang="en-US" altLang="zh-CN" sz="2000" b="1" dirty="0" smtClean="0">
              <a:solidFill>
                <a:schemeClr val="accent6">
                  <a:lumMod val="50000"/>
                </a:schemeClr>
              </a:solidFill>
              <a:latin typeface="楷体_GB2312" pitchFamily="49" charset="-122"/>
              <a:ea typeface="楷体_GB2312" pitchFamily="49" charset="-122"/>
            </a:endParaRPr>
          </a:p>
          <a:p>
            <a:pPr>
              <a:defRPr/>
            </a:pPr>
            <a:r>
              <a:rPr lang="en-US" altLang="zh-CN" sz="2000" b="1" dirty="0" smtClean="0">
                <a:solidFill>
                  <a:schemeClr val="accent6">
                    <a:lumMod val="50000"/>
                  </a:schemeClr>
                </a:solidFill>
                <a:latin typeface="楷体_GB2312" pitchFamily="49" charset="-122"/>
                <a:ea typeface="楷体_GB2312" pitchFamily="49" charset="-122"/>
              </a:rPr>
              <a:t>xsjiu99@cs.sjtu.edu.cn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
                                            <p:txEl>
                                              <p:pRg st="4" end="4"/>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normAutofit/>
          </a:bodyPr>
          <a:lstStyle/>
          <a:p>
            <a:pPr lvl="1">
              <a:defRPr/>
            </a:pP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为什么会呈现如此的视觉效果？</a:t>
            </a:r>
          </a:p>
        </p:txBody>
      </p:sp>
      <p:pic>
        <p:nvPicPr>
          <p:cNvPr id="4" name="内容占位符 3"/>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63601" y="1955801"/>
            <a:ext cx="4779433" cy="4391025"/>
          </a:xfrm>
        </p:spPr>
      </p:pic>
      <p:sp>
        <p:nvSpPr>
          <p:cNvPr id="5" name="TextBox 4"/>
          <p:cNvSpPr txBox="1">
            <a:spLocks noChangeArrowheads="1"/>
          </p:cNvSpPr>
          <p:nvPr/>
        </p:nvSpPr>
        <p:spPr bwMode="auto">
          <a:xfrm>
            <a:off x="2112433" y="6397625"/>
            <a:ext cx="2159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b="1"/>
              <a:t>实物照片</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76484" y="1952625"/>
            <a:ext cx="4375149"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683500" y="6411914"/>
            <a:ext cx="216111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a:t>3D</a:t>
            </a:r>
            <a:r>
              <a:rPr lang="zh-CN" altLang="en-US" b="1"/>
              <a:t>电影剧照</a:t>
            </a:r>
          </a:p>
        </p:txBody>
      </p:sp>
    </p:spTree>
    <p:extLst>
      <p:ext uri="{BB962C8B-B14F-4D97-AF65-F5344CB8AC3E}">
        <p14:creationId xmlns:p14="http://schemas.microsoft.com/office/powerpoint/2010/main" val="2113814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344084" y="-242888"/>
            <a:ext cx="9601200" cy="8612188"/>
          </a:xfrm>
          <a:prstGeom prst="rect">
            <a:avLst/>
          </a:prstGeom>
          <a:solidFill>
            <a:srgbClr val="339933"/>
          </a:solidFill>
          <a:ln w="76200">
            <a:solidFill>
              <a:srgbClr val="FF99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55000"/>
              </a:lnSpc>
            </a:pPr>
            <a:r>
              <a:rPr lang="zh-CN" altLang="en-US">
                <a:solidFill>
                  <a:schemeClr val="bg1"/>
                </a:solidFill>
                <a:latin typeface="Times New Roman" pitchFamily="18" charset="0"/>
              </a:rPr>
              <a:t> 	</a:t>
            </a:r>
          </a:p>
          <a:p>
            <a:pPr algn="l" eaLnBrk="1" hangingPunct="1"/>
            <a:r>
              <a:rPr lang="zh-CN" altLang="en-US">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定义物体正面材质*</a:t>
            </a:r>
            <a:r>
              <a:rPr lang="en-US" altLang="zh-CN">
                <a:solidFill>
                  <a:srgbClr val="FFFF00"/>
                </a:solidFill>
                <a:latin typeface="Times New Roman" pitchFamily="18" charset="0"/>
              </a:rPr>
              <a:t>/</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glMaterialfv(GL_FRONT,GL_AMBIENT,mat_ambient);</a:t>
            </a:r>
          </a:p>
          <a:p>
            <a:pPr algn="l" eaLnBrk="1" hangingPunct="1"/>
            <a:r>
              <a:rPr lang="en-US" altLang="zh-CN" sz="2000">
                <a:solidFill>
                  <a:schemeClr val="bg1"/>
                </a:solidFill>
                <a:latin typeface="Times New Roman" pitchFamily="18" charset="0"/>
              </a:rPr>
              <a:t>	glMaterialfv(GL_FRONT,GL_DIFFUSE,mat_diffuse);</a:t>
            </a:r>
          </a:p>
          <a:p>
            <a:pPr algn="l" eaLnBrk="1" hangingPunct="1"/>
            <a:r>
              <a:rPr lang="en-US" altLang="zh-CN" sz="2000">
                <a:solidFill>
                  <a:schemeClr val="bg1"/>
                </a:solidFill>
                <a:latin typeface="Times New Roman" pitchFamily="18" charset="0"/>
              </a:rPr>
              <a:t>	glMaterialfv(GL_FRONT,GL_SPECULAR,mat_specular);</a:t>
            </a:r>
          </a:p>
          <a:p>
            <a:pPr algn="l" eaLnBrk="1" hangingPunct="1"/>
            <a:r>
              <a:rPr lang="en-US" altLang="zh-CN" sz="2000">
                <a:solidFill>
                  <a:schemeClr val="bg1"/>
                </a:solidFill>
                <a:latin typeface="Times New Roman" pitchFamily="18" charset="0"/>
              </a:rPr>
              <a:t>	glMaterialfv(GL_FRONT,GL_SHININESS,mat_shiness);</a:t>
            </a:r>
          </a:p>
          <a:p>
            <a:pPr algn="l" eaLnBrk="1" hangingPunct="1"/>
            <a:r>
              <a:rPr lang="en-US" altLang="zh-CN">
                <a:solidFill>
                  <a:schemeClr val="bg1"/>
                </a:solidFill>
                <a:latin typeface="Times New Roman" pitchFamily="18" charset="0"/>
              </a:rPr>
              <a:t>	</a:t>
            </a:r>
          </a:p>
          <a:p>
            <a:pPr algn="l" eaLnBrk="1" hangingPunct="1"/>
            <a:r>
              <a:rPr lang="en-US" altLang="zh-CN">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定义场景光源</a:t>
            </a:r>
            <a:r>
              <a:rPr lang="en-US" altLang="zh-CN">
                <a:solidFill>
                  <a:srgbClr val="FFFF00"/>
                </a:solidFill>
                <a:latin typeface="Times New Roman" pitchFamily="18" charset="0"/>
              </a:rPr>
              <a:t>GL_LIGHT0*/	</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glLightfv(GL_LIGHT0,GL_AMBIENT,light0_ambient);</a:t>
            </a:r>
          </a:p>
          <a:p>
            <a:pPr algn="l" eaLnBrk="1" hangingPunct="1"/>
            <a:r>
              <a:rPr lang="en-US" altLang="zh-CN" sz="2000">
                <a:solidFill>
                  <a:schemeClr val="bg1"/>
                </a:solidFill>
                <a:latin typeface="Times New Roman" pitchFamily="18" charset="0"/>
              </a:rPr>
              <a:t>	glLightfv(GL_LIGHT0,GL_DIFFUSE,light0_diffuse);</a:t>
            </a:r>
          </a:p>
          <a:p>
            <a:pPr algn="l" eaLnBrk="1" hangingPunct="1"/>
            <a:r>
              <a:rPr lang="en-US" altLang="zh-CN" sz="2000">
                <a:solidFill>
                  <a:schemeClr val="bg1"/>
                </a:solidFill>
                <a:latin typeface="Times New Roman" pitchFamily="18" charset="0"/>
              </a:rPr>
              <a:t>	glLightfv(GL_LIGHT0,GL_SPECULAR,light0_specular);</a:t>
            </a:r>
          </a:p>
          <a:p>
            <a:pPr algn="l" eaLnBrk="1" hangingPunct="1"/>
            <a:r>
              <a:rPr lang="en-US" altLang="zh-CN" sz="2000">
                <a:solidFill>
                  <a:schemeClr val="bg1"/>
                </a:solidFill>
                <a:latin typeface="Times New Roman" pitchFamily="18" charset="0"/>
              </a:rPr>
              <a:t>	glLightfv(GL_LIGHT0,GL_POSITION,light0_position);</a:t>
            </a:r>
          </a:p>
          <a:p>
            <a:pPr algn="l" eaLnBrk="1" hangingPunct="1"/>
            <a:r>
              <a:rPr lang="en-US" altLang="zh-CN">
                <a:solidFill>
                  <a:schemeClr val="bg1"/>
                </a:solidFill>
                <a:latin typeface="Times New Roman" pitchFamily="18" charset="0"/>
              </a:rPr>
              <a:t>	</a:t>
            </a:r>
          </a:p>
          <a:p>
            <a:pPr algn="l" eaLnBrk="1" hangingPunct="1"/>
            <a:r>
              <a:rPr lang="en-US" altLang="zh-CN">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定义一个全局光照*</a:t>
            </a:r>
            <a:r>
              <a:rPr lang="en-US" altLang="zh-CN">
                <a:solidFill>
                  <a:srgbClr val="FFFF00"/>
                </a:solidFill>
                <a:latin typeface="Times New Roman" pitchFamily="18" charset="0"/>
              </a:rPr>
              <a:t>/	</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GLfloat Imodel_ambient[]={0.8,0.8,0.8,1.0};</a:t>
            </a:r>
          </a:p>
          <a:p>
            <a:pPr algn="l" eaLnBrk="1" hangingPunct="1"/>
            <a:r>
              <a:rPr lang="en-US" altLang="zh-CN" sz="2000">
                <a:solidFill>
                  <a:schemeClr val="bg1"/>
                </a:solidFill>
                <a:latin typeface="Times New Roman" pitchFamily="18" charset="0"/>
              </a:rPr>
              <a:t>	glLightModelfv(GL_LIGHT_MODEL_AMBIENT, </a:t>
            </a:r>
          </a:p>
          <a:p>
            <a:pPr algn="l" eaLnBrk="1" hangingPunct="1"/>
            <a:r>
              <a:rPr lang="en-US" altLang="zh-CN" sz="2000">
                <a:solidFill>
                  <a:schemeClr val="bg1"/>
                </a:solidFill>
                <a:latin typeface="Times New Roman" pitchFamily="18" charset="0"/>
              </a:rPr>
              <a:t>                                            Imodel_ambient);</a:t>
            </a:r>
          </a:p>
          <a:p>
            <a:pPr algn="l" eaLnBrk="1" hangingPunct="1"/>
            <a:r>
              <a:rPr lang="en-US" altLang="zh-CN">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激活光照模型和光源</a:t>
            </a:r>
            <a:r>
              <a:rPr lang="en-US" altLang="zh-CN">
                <a:solidFill>
                  <a:srgbClr val="FFFF00"/>
                </a:solidFill>
                <a:latin typeface="Times New Roman" pitchFamily="18" charset="0"/>
              </a:rPr>
              <a:t>GL_LIGHT0*/	</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glEnable(GL_LIGHTING);</a:t>
            </a:r>
          </a:p>
          <a:p>
            <a:pPr algn="l" eaLnBrk="1" hangingPunct="1"/>
            <a:r>
              <a:rPr lang="en-US" altLang="zh-CN" sz="2000">
                <a:solidFill>
                  <a:schemeClr val="bg1"/>
                </a:solidFill>
                <a:latin typeface="Times New Roman" pitchFamily="18" charset="0"/>
              </a:rPr>
              <a:t>	glEnable(GL_LIGHT0);</a:t>
            </a:r>
          </a:p>
          <a:p>
            <a:pPr algn="l" eaLnBrk="1" hangingPunct="1"/>
            <a:r>
              <a:rPr lang="en-US" altLang="zh-CN" sz="2000">
                <a:solidFill>
                  <a:schemeClr val="bg1"/>
                </a:solidFill>
                <a:latin typeface="Times New Roman" pitchFamily="18" charset="0"/>
              </a:rPr>
              <a:t>	glDepthFunc(GL_LESS);</a:t>
            </a:r>
          </a:p>
          <a:p>
            <a:pPr algn="l" eaLnBrk="1" hangingPunct="1"/>
            <a:r>
              <a:rPr lang="en-US" altLang="zh-CN" sz="2000">
                <a:solidFill>
                  <a:schemeClr val="bg1"/>
                </a:solidFill>
                <a:latin typeface="Times New Roman" pitchFamily="18" charset="0"/>
              </a:rPr>
              <a:t>	glEnable(GL_DEPTH_TEST);</a:t>
            </a:r>
          </a:p>
          <a:p>
            <a:pPr algn="l" eaLnBrk="1" hangingPunct="1"/>
            <a:r>
              <a:rPr lang="en-US" altLang="zh-CN">
                <a:solidFill>
                  <a:schemeClr val="bg1"/>
                </a:solidFill>
                <a:latin typeface="Times New Roman" pitchFamily="18" charset="0"/>
              </a:rPr>
              <a:t>	</a:t>
            </a:r>
          </a:p>
          <a:p>
            <a:pPr algn="l" eaLnBrk="1" hangingPunct="1"/>
            <a:r>
              <a:rPr lang="en-US" altLang="zh-CN" sz="2000">
                <a:solidFill>
                  <a:schemeClr val="bg1"/>
                </a:solidFill>
                <a:latin typeface="Times New Roman" pitchFamily="18" charset="0"/>
              </a:rPr>
              <a:t>}   </a:t>
            </a:r>
            <a:r>
              <a:rPr lang="en-US" altLang="zh-CN" sz="2000">
                <a:solidFill>
                  <a:srgbClr val="FFFF00"/>
                </a:solidFill>
                <a:latin typeface="Times New Roman" pitchFamily="18" charset="0"/>
              </a:rPr>
              <a:t>/* void init(void) */</a:t>
            </a:r>
          </a:p>
          <a:p>
            <a:pPr algn="l" eaLnBrk="1" hangingPunct="1"/>
            <a:endParaRPr lang="en-US" altLang="zh-CN" sz="2000">
              <a:solidFill>
                <a:srgbClr val="FFFF00"/>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r>
              <a:rPr lang="en-US" altLang="zh-CN">
                <a:solidFill>
                  <a:schemeClr val="bg1"/>
                </a:solidFill>
                <a:latin typeface="Times New Roman" pitchFamily="18" charset="0"/>
              </a:rPr>
              <a:t>	</a:t>
            </a:r>
          </a:p>
        </p:txBody>
      </p:sp>
    </p:spTree>
    <p:extLst>
      <p:ext uri="{BB962C8B-B14F-4D97-AF65-F5344CB8AC3E}">
        <p14:creationId xmlns:p14="http://schemas.microsoft.com/office/powerpoint/2010/main" val="16093797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1344084" y="-171450"/>
            <a:ext cx="9601200" cy="8428038"/>
          </a:xfrm>
          <a:prstGeom prst="rect">
            <a:avLst/>
          </a:prstGeom>
          <a:solidFill>
            <a:srgbClr val="339933"/>
          </a:solidFill>
          <a:ln w="76200">
            <a:solidFill>
              <a:srgbClr val="FF99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55000"/>
              </a:lnSpc>
            </a:pPr>
            <a:r>
              <a:rPr lang="zh-CN" altLang="en-US">
                <a:solidFill>
                  <a:schemeClr val="bg1"/>
                </a:solidFill>
                <a:latin typeface="Times New Roman" pitchFamily="18" charset="0"/>
              </a:rPr>
              <a:t> 	</a:t>
            </a:r>
          </a:p>
          <a:p>
            <a:pPr algn="l" eaLnBrk="1" hangingPunct="1"/>
            <a:r>
              <a:rPr lang="en-US" altLang="zh-CN" sz="2000">
                <a:solidFill>
                  <a:schemeClr val="bg1"/>
                </a:solidFill>
                <a:latin typeface="Times New Roman" pitchFamily="18" charset="0"/>
              </a:rPr>
              <a:t>void display()</a:t>
            </a:r>
          </a:p>
          <a:p>
            <a:pPr algn="l" eaLnBrk="1" hangingPunct="1"/>
            <a:r>
              <a:rPr lang="en-US" altLang="zh-CN" sz="2000">
                <a:solidFill>
                  <a:schemeClr val="bg1"/>
                </a:solidFill>
                <a:latin typeface="Times New Roman" pitchFamily="18" charset="0"/>
              </a:rPr>
              <a:t>{</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glClear ( GL_COLOR_BUFFER_BIT | </a:t>
            </a:r>
          </a:p>
          <a:p>
            <a:pPr algn="l" eaLnBrk="1" hangingPunct="1"/>
            <a:r>
              <a:rPr lang="en-US" altLang="zh-CN" sz="2000">
                <a:solidFill>
                  <a:schemeClr val="bg1"/>
                </a:solidFill>
                <a:latin typeface="Times New Roman" pitchFamily="18" charset="0"/>
              </a:rPr>
              <a:t>                               GL_DEPTH_BUFFER_BIT);</a:t>
            </a:r>
          </a:p>
          <a:p>
            <a:pPr algn="l" eaLnBrk="1" hangingPunct="1"/>
            <a:r>
              <a:rPr lang="en-US" altLang="zh-CN" sz="2000">
                <a:solidFill>
                  <a:schemeClr val="bg1"/>
                </a:solidFill>
                <a:latin typeface="Times New Roman" pitchFamily="18" charset="0"/>
              </a:rPr>
              <a:t>	glShadeModel(GL_SMOOTH);</a:t>
            </a:r>
          </a:p>
          <a:p>
            <a:pPr algn="l" eaLnBrk="1" hangingPunct="1"/>
            <a:r>
              <a:rPr lang="en-US" altLang="zh-CN">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绘制茶壶*</a:t>
            </a:r>
            <a:r>
              <a:rPr lang="en-US" altLang="zh-CN">
                <a:solidFill>
                  <a:srgbClr val="FFFF00"/>
                </a:solidFill>
                <a:latin typeface="Times New Roman" pitchFamily="18" charset="0"/>
              </a:rPr>
              <a:t>/</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glutSolidTeapot(1.0);</a:t>
            </a:r>
          </a:p>
          <a:p>
            <a:pPr algn="l" eaLnBrk="1" hangingPunct="1"/>
            <a:r>
              <a:rPr lang="en-US" altLang="zh-CN" sz="2000">
                <a:solidFill>
                  <a:schemeClr val="bg1"/>
                </a:solidFill>
                <a:latin typeface="Times New Roman" pitchFamily="18" charset="0"/>
              </a:rPr>
              <a:t>	glPushMatrix();</a:t>
            </a:r>
          </a:p>
          <a:p>
            <a:pPr algn="l" eaLnBrk="1" hangingPunct="1"/>
            <a:r>
              <a:rPr lang="en-US" altLang="zh-CN">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改变材质属性*</a:t>
            </a:r>
            <a:r>
              <a:rPr lang="en-US" altLang="zh-CN">
                <a:solidFill>
                  <a:srgbClr val="FFFF00"/>
                </a:solidFill>
                <a:latin typeface="Times New Roman" pitchFamily="18" charset="0"/>
              </a:rPr>
              <a:t>/</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glColorMaterial(GL_FRONT, GL_DIFFUSE);</a:t>
            </a:r>
          </a:p>
          <a:p>
            <a:pPr algn="l" eaLnBrk="1" hangingPunct="1"/>
            <a:r>
              <a:rPr lang="en-US" altLang="zh-CN" sz="2000">
                <a:solidFill>
                  <a:schemeClr val="bg1"/>
                </a:solidFill>
                <a:latin typeface="Times New Roman" pitchFamily="18" charset="0"/>
              </a:rPr>
              <a:t>		glEnable(GL_COLOR_MATERIAL);</a:t>
            </a:r>
          </a:p>
          <a:p>
            <a:pPr algn="l" eaLnBrk="1" hangingPunct="1"/>
            <a:r>
              <a:rPr lang="en-US" altLang="zh-CN" sz="2000">
                <a:solidFill>
                  <a:schemeClr val="bg1"/>
                </a:solidFill>
                <a:latin typeface="Times New Roman" pitchFamily="18" charset="0"/>
              </a:rPr>
              <a:t>		glColor3f(0.0, 0.8, 0.9);</a:t>
            </a:r>
          </a:p>
          <a:p>
            <a:pPr algn="l" eaLnBrk="1" hangingPunct="1"/>
            <a:r>
              <a:rPr lang="en-US" altLang="zh-CN">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在茶壶后面绘制环*</a:t>
            </a:r>
            <a:r>
              <a:rPr lang="en-US" altLang="zh-CN">
                <a:solidFill>
                  <a:srgbClr val="FFFF00"/>
                </a:solidFill>
                <a:latin typeface="Times New Roman" pitchFamily="18" charset="0"/>
              </a:rPr>
              <a:t>/</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glTranslatef(0.0,0.0,-2.0);</a:t>
            </a:r>
          </a:p>
          <a:p>
            <a:pPr algn="l" eaLnBrk="1" hangingPunct="1"/>
            <a:r>
              <a:rPr lang="en-US" altLang="zh-CN" sz="2000">
                <a:solidFill>
                  <a:schemeClr val="bg1"/>
                </a:solidFill>
                <a:latin typeface="Times New Roman" pitchFamily="18" charset="0"/>
              </a:rPr>
              <a:t>		glutSolidTorus(0.3,1.2,50,50);</a:t>
            </a:r>
          </a:p>
          <a:p>
            <a:pPr algn="l" eaLnBrk="1" hangingPunct="1"/>
            <a:r>
              <a:rPr lang="en-US" altLang="zh-CN" sz="2000">
                <a:solidFill>
                  <a:schemeClr val="bg1"/>
                </a:solidFill>
                <a:latin typeface="Times New Roman" pitchFamily="18" charset="0"/>
              </a:rPr>
              <a:t>	glPopMatrix();</a:t>
            </a:r>
          </a:p>
          <a:p>
            <a:pPr algn="l" eaLnBrk="1" hangingPunct="1"/>
            <a:endParaRPr lang="en-US" altLang="zh-CN"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	glColorMaterial(GL_FRONT, GL_DIFFUSE);</a:t>
            </a:r>
          </a:p>
          <a:p>
            <a:pPr algn="l" eaLnBrk="1" hangingPunct="1"/>
            <a:r>
              <a:rPr lang="en-US" altLang="zh-CN" sz="2000">
                <a:solidFill>
                  <a:schemeClr val="bg1"/>
                </a:solidFill>
                <a:latin typeface="Times New Roman" pitchFamily="18" charset="0"/>
              </a:rPr>
              <a:t>	glEnable(GL_COLOR_MATERIAL);</a:t>
            </a:r>
          </a:p>
          <a:p>
            <a:pPr algn="l" eaLnBrk="1" hangingPunct="1"/>
            <a:r>
              <a:rPr lang="en-US" altLang="zh-CN" sz="2000">
                <a:solidFill>
                  <a:schemeClr val="bg1"/>
                </a:solidFill>
                <a:latin typeface="Times New Roman" pitchFamily="18" charset="0"/>
              </a:rPr>
              <a:t>	glColor3f(0.8,0.3,0.3);</a:t>
            </a:r>
          </a:p>
          <a:p>
            <a:pPr algn="l" eaLnBrk="1" hangingPunct="1"/>
            <a:r>
              <a:rPr lang="en-US" altLang="zh-CN" sz="2000">
                <a:solidFill>
                  <a:schemeClr val="bg1"/>
                </a:solidFill>
                <a:latin typeface="Times New Roman" pitchFamily="18" charset="0"/>
              </a:rPr>
              <a:t>	glFlush();</a:t>
            </a:r>
          </a:p>
          <a:p>
            <a:pPr algn="l" eaLnBrk="1" hangingPunct="1"/>
            <a:r>
              <a:rPr lang="en-US" altLang="zh-CN" sz="2000">
                <a:solidFill>
                  <a:schemeClr val="bg1"/>
                </a:solidFill>
                <a:latin typeface="Times New Roman" pitchFamily="18" charset="0"/>
              </a:rPr>
              <a:t>}</a:t>
            </a: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r>
              <a:rPr lang="en-US" altLang="zh-CN">
                <a:solidFill>
                  <a:schemeClr val="bg1"/>
                </a:solidFill>
                <a:latin typeface="Times New Roman" pitchFamily="18" charset="0"/>
              </a:rPr>
              <a:t>	</a:t>
            </a:r>
          </a:p>
        </p:txBody>
      </p:sp>
    </p:spTree>
    <p:extLst>
      <p:ext uri="{BB962C8B-B14F-4D97-AF65-F5344CB8AC3E}">
        <p14:creationId xmlns:p14="http://schemas.microsoft.com/office/powerpoint/2010/main" val="189359226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344084" y="-171450"/>
            <a:ext cx="9601200" cy="7651750"/>
          </a:xfrm>
          <a:prstGeom prst="rect">
            <a:avLst/>
          </a:prstGeom>
          <a:solidFill>
            <a:srgbClr val="339933"/>
          </a:solidFill>
          <a:ln w="76200">
            <a:solidFill>
              <a:srgbClr val="FF99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55000"/>
              </a:lnSpc>
            </a:pPr>
            <a:r>
              <a:rPr lang="zh-CN" altLang="en-US" sz="2000">
                <a:solidFill>
                  <a:schemeClr val="bg1"/>
                </a:solidFill>
                <a:latin typeface="Times New Roman" pitchFamily="18" charset="0"/>
              </a:rPr>
              <a:t> 	</a:t>
            </a:r>
          </a:p>
          <a:p>
            <a:pPr algn="l" eaLnBrk="1" hangingPunct="1"/>
            <a:endParaRPr lang="zh-CN" altLang="en-US" sz="2000">
              <a:solidFill>
                <a:schemeClr val="bg1"/>
              </a:solidFill>
              <a:latin typeface="Times New Roman" pitchFamily="18" charset="0"/>
            </a:endParaRPr>
          </a:p>
          <a:p>
            <a:pPr algn="l" eaLnBrk="1" hangingPunct="1"/>
            <a:endParaRPr lang="zh-CN" altLang="en-US"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void myReshape(GLsizei w,GLsizei h)</a:t>
            </a:r>
          </a:p>
          <a:p>
            <a:pPr algn="l" eaLnBrk="1" hangingPunct="1"/>
            <a:r>
              <a:rPr lang="en-US" altLang="zh-CN" sz="2000">
                <a:solidFill>
                  <a:schemeClr val="bg1"/>
                </a:solidFill>
                <a:latin typeface="Times New Roman" pitchFamily="18" charset="0"/>
              </a:rPr>
              <a:t>{</a:t>
            </a:r>
          </a:p>
          <a:p>
            <a:pPr algn="l" eaLnBrk="1" hangingPunct="1"/>
            <a:r>
              <a:rPr lang="en-US" altLang="zh-CN" sz="2000">
                <a:solidFill>
                  <a:schemeClr val="bg1"/>
                </a:solidFill>
                <a:latin typeface="Times New Roman" pitchFamily="18" charset="0"/>
              </a:rPr>
              <a:t>	glViewport(0,0,w,h);</a:t>
            </a:r>
          </a:p>
          <a:p>
            <a:pPr algn="l" eaLnBrk="1" hangingPunct="1"/>
            <a:r>
              <a:rPr lang="en-US" altLang="zh-CN" sz="2000">
                <a:solidFill>
                  <a:schemeClr val="bg1"/>
                </a:solidFill>
                <a:latin typeface="Times New Roman" pitchFamily="18" charset="0"/>
              </a:rPr>
              <a:t>	glMatrixMode(GL_PROJECTION);</a:t>
            </a:r>
          </a:p>
          <a:p>
            <a:pPr algn="l" eaLnBrk="1" hangingPunct="1"/>
            <a:r>
              <a:rPr lang="en-US" altLang="zh-CN" sz="2000">
                <a:solidFill>
                  <a:schemeClr val="bg1"/>
                </a:solidFill>
                <a:latin typeface="Times New Roman" pitchFamily="18" charset="0"/>
              </a:rPr>
              <a:t>	glLoadIdentity();</a:t>
            </a:r>
          </a:p>
          <a:p>
            <a:pPr algn="l" eaLnBrk="1" hangingPunct="1"/>
            <a:r>
              <a:rPr lang="en-US" altLang="zh-CN" sz="2000">
                <a:solidFill>
                  <a:schemeClr val="bg1"/>
                </a:solidFill>
                <a:latin typeface="Times New Roman" pitchFamily="18" charset="0"/>
              </a:rPr>
              <a:t>	if(w&lt;=h)</a:t>
            </a:r>
          </a:p>
          <a:p>
            <a:pPr algn="l" eaLnBrk="1" hangingPunct="1"/>
            <a:r>
              <a:rPr lang="en-US" altLang="zh-CN" sz="2000">
                <a:solidFill>
                  <a:schemeClr val="bg1"/>
                </a:solidFill>
                <a:latin typeface="Times New Roman" pitchFamily="18" charset="0"/>
              </a:rPr>
              <a:t>		glOrtho(-2.0,2.0,-2.0*(GLfloat)h/(GLfloat)w,  </a:t>
            </a:r>
          </a:p>
          <a:p>
            <a:pPr algn="l" eaLnBrk="1" hangingPunct="1"/>
            <a:r>
              <a:rPr lang="en-US" altLang="zh-CN" sz="2000">
                <a:solidFill>
                  <a:schemeClr val="bg1"/>
                </a:solidFill>
                <a:latin typeface="Times New Roman" pitchFamily="18" charset="0"/>
              </a:rPr>
              <a:t>                                            2.0*(GLfloat)h/(GLfloat)w, -2.0,2.0);</a:t>
            </a:r>
          </a:p>
          <a:p>
            <a:pPr algn="l" eaLnBrk="1" hangingPunct="1"/>
            <a:r>
              <a:rPr lang="en-US" altLang="zh-CN" sz="2000">
                <a:solidFill>
                  <a:schemeClr val="bg1"/>
                </a:solidFill>
                <a:latin typeface="Times New Roman" pitchFamily="18" charset="0"/>
              </a:rPr>
              <a:t>	else</a:t>
            </a:r>
          </a:p>
          <a:p>
            <a:pPr algn="l" eaLnBrk="1" hangingPunct="1"/>
            <a:r>
              <a:rPr lang="en-US" altLang="zh-CN" sz="2000">
                <a:solidFill>
                  <a:schemeClr val="bg1"/>
                </a:solidFill>
                <a:latin typeface="Times New Roman" pitchFamily="18" charset="0"/>
              </a:rPr>
              <a:t>		glOrtho(-2.0*(GLfloat)w/(GLfloat)h, </a:t>
            </a:r>
          </a:p>
          <a:p>
            <a:pPr algn="l" eaLnBrk="1" hangingPunct="1"/>
            <a:r>
              <a:rPr lang="en-US" altLang="zh-CN" sz="2000">
                <a:solidFill>
                  <a:schemeClr val="bg1"/>
                </a:solidFill>
                <a:latin typeface="Times New Roman" pitchFamily="18" charset="0"/>
              </a:rPr>
              <a:t>                                 2.0*(GLfloat)w/(GLfloat)h,-2.0,2.0,-2.0,2.0);</a:t>
            </a:r>
          </a:p>
          <a:p>
            <a:pPr algn="l" eaLnBrk="1" hangingPunct="1"/>
            <a:endParaRPr lang="en-US" altLang="zh-CN"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	glMatrixMode(GL_MODELVIEW);</a:t>
            </a:r>
          </a:p>
          <a:p>
            <a:pPr algn="l" eaLnBrk="1" hangingPunct="1"/>
            <a:r>
              <a:rPr lang="en-US" altLang="zh-CN" sz="2000">
                <a:solidFill>
                  <a:schemeClr val="bg1"/>
                </a:solidFill>
                <a:latin typeface="Times New Roman" pitchFamily="18" charset="0"/>
              </a:rPr>
              <a:t>	glLoadIdentity();</a:t>
            </a:r>
          </a:p>
          <a:p>
            <a:pPr algn="l" eaLnBrk="1" hangingPunct="1"/>
            <a:endParaRPr lang="en-US" altLang="zh-CN"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a:t>
            </a: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	</a:t>
            </a:r>
          </a:p>
        </p:txBody>
      </p:sp>
    </p:spTree>
    <p:extLst>
      <p:ext uri="{BB962C8B-B14F-4D97-AF65-F5344CB8AC3E}">
        <p14:creationId xmlns:p14="http://schemas.microsoft.com/office/powerpoint/2010/main" val="42283890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344084" y="-171450"/>
            <a:ext cx="9601200" cy="7651750"/>
          </a:xfrm>
          <a:prstGeom prst="rect">
            <a:avLst/>
          </a:prstGeom>
          <a:solidFill>
            <a:srgbClr val="339933"/>
          </a:solidFill>
          <a:ln w="76200">
            <a:solidFill>
              <a:srgbClr val="FF99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lnSpc>
                <a:spcPct val="55000"/>
              </a:lnSpc>
            </a:pPr>
            <a:r>
              <a:rPr lang="zh-CN" altLang="en-US" sz="2000">
                <a:solidFill>
                  <a:schemeClr val="bg1"/>
                </a:solidFill>
                <a:latin typeface="Times New Roman" pitchFamily="18" charset="0"/>
              </a:rPr>
              <a:t> 	</a:t>
            </a:r>
          </a:p>
          <a:p>
            <a:pPr algn="l" eaLnBrk="1" hangingPunct="1"/>
            <a:endParaRPr lang="zh-CN" altLang="en-US" sz="2000">
              <a:solidFill>
                <a:schemeClr val="bg1"/>
              </a:solidFill>
              <a:latin typeface="Times New Roman" pitchFamily="18" charset="0"/>
            </a:endParaRPr>
          </a:p>
          <a:p>
            <a:pPr algn="l" eaLnBrk="1" hangingPunct="1"/>
            <a:endParaRPr lang="zh-CN" altLang="en-US"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int main(int argc,char** argv)</a:t>
            </a:r>
          </a:p>
          <a:p>
            <a:pPr algn="l" eaLnBrk="1" hangingPunct="1"/>
            <a:r>
              <a:rPr lang="en-US" altLang="zh-CN" sz="2000">
                <a:solidFill>
                  <a:schemeClr val="bg1"/>
                </a:solidFill>
                <a:latin typeface="Times New Roman" pitchFamily="18" charset="0"/>
              </a:rPr>
              <a:t>{</a:t>
            </a:r>
          </a:p>
          <a:p>
            <a:pPr algn="l" eaLnBrk="1" hangingPunct="1"/>
            <a:r>
              <a:rPr lang="en-US" altLang="zh-CN" sz="2000">
                <a:solidFill>
                  <a:schemeClr val="bg1"/>
                </a:solidFill>
                <a:latin typeface="Times New Roman" pitchFamily="18" charset="0"/>
              </a:rPr>
              <a:t>	glutInit(&amp;argc,argv);</a:t>
            </a:r>
          </a:p>
          <a:p>
            <a:pPr algn="l" eaLnBrk="1" hangingPunct="1"/>
            <a:r>
              <a:rPr lang="en-US" altLang="zh-CN" sz="2000">
                <a:solidFill>
                  <a:schemeClr val="bg1"/>
                </a:solidFill>
                <a:latin typeface="Times New Roman" pitchFamily="18" charset="0"/>
              </a:rPr>
              <a:t>	glutInitDisplayMode(GLUT_SINGLE|GLUT_RGB);</a:t>
            </a:r>
          </a:p>
          <a:p>
            <a:pPr algn="l" eaLnBrk="1" hangingPunct="1"/>
            <a:r>
              <a:rPr lang="en-US" altLang="zh-CN" sz="2000">
                <a:solidFill>
                  <a:schemeClr val="bg1"/>
                </a:solidFill>
                <a:latin typeface="Times New Roman" pitchFamily="18" charset="0"/>
              </a:rPr>
              <a:t>	glutInitWindowSize(700,700);</a:t>
            </a:r>
          </a:p>
          <a:p>
            <a:pPr algn="l" eaLnBrk="1" hangingPunct="1"/>
            <a:r>
              <a:rPr lang="en-US" altLang="zh-CN" sz="2000">
                <a:solidFill>
                  <a:schemeClr val="bg1"/>
                </a:solidFill>
                <a:latin typeface="Times New Roman" pitchFamily="18" charset="0"/>
              </a:rPr>
              <a:t>	glutInitWindowPosition(150,150);</a:t>
            </a:r>
          </a:p>
          <a:p>
            <a:pPr algn="l" eaLnBrk="1" hangingPunct="1"/>
            <a:r>
              <a:rPr lang="en-US" altLang="zh-CN" sz="2000">
                <a:solidFill>
                  <a:schemeClr val="bg1"/>
                </a:solidFill>
                <a:latin typeface="Times New Roman" pitchFamily="18" charset="0"/>
              </a:rPr>
              <a:t>	glutCreateWindow("</a:t>
            </a:r>
            <a:r>
              <a:rPr lang="zh-CN" altLang="en-US" sz="2000">
                <a:solidFill>
                  <a:schemeClr val="bg1"/>
                </a:solidFill>
                <a:latin typeface="Times New Roman" pitchFamily="18" charset="0"/>
              </a:rPr>
              <a:t>真实感的茶壶</a:t>
            </a:r>
            <a:r>
              <a:rPr lang="en-US" altLang="zh-CN" sz="2000">
                <a:solidFill>
                  <a:schemeClr val="bg1"/>
                </a:solidFill>
                <a:latin typeface="Times New Roman" pitchFamily="18" charset="0"/>
              </a:rPr>
              <a:t>");</a:t>
            </a:r>
          </a:p>
          <a:p>
            <a:pPr algn="l" eaLnBrk="1" hangingPunct="1"/>
            <a:endParaRPr lang="en-US" altLang="zh-CN"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	init();</a:t>
            </a:r>
          </a:p>
          <a:p>
            <a:pPr algn="l" eaLnBrk="1" hangingPunct="1"/>
            <a:endParaRPr lang="en-US" altLang="zh-CN"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	glutReshapeFunc(myReshape);</a:t>
            </a:r>
          </a:p>
          <a:p>
            <a:pPr algn="l" eaLnBrk="1" hangingPunct="1"/>
            <a:endParaRPr lang="en-US" altLang="zh-CN"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	glutDisplayFunc(display);</a:t>
            </a:r>
          </a:p>
          <a:p>
            <a:pPr algn="l" eaLnBrk="1" hangingPunct="1"/>
            <a:endParaRPr lang="en-US" altLang="zh-CN"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	glutMainLoop();</a:t>
            </a:r>
          </a:p>
          <a:p>
            <a:pPr algn="l" eaLnBrk="1" hangingPunct="1"/>
            <a:r>
              <a:rPr lang="en-US" altLang="zh-CN" sz="2000">
                <a:solidFill>
                  <a:schemeClr val="bg1"/>
                </a:solidFill>
                <a:latin typeface="Times New Roman" pitchFamily="18" charset="0"/>
              </a:rPr>
              <a:t>	return(0);</a:t>
            </a:r>
          </a:p>
          <a:p>
            <a:pPr algn="l" eaLnBrk="1" hangingPunct="1"/>
            <a:r>
              <a:rPr lang="en-US" altLang="zh-CN" sz="2000">
                <a:solidFill>
                  <a:schemeClr val="bg1"/>
                </a:solidFill>
                <a:latin typeface="Times New Roman" pitchFamily="18" charset="0"/>
              </a:rPr>
              <a:t>}</a:t>
            </a: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	</a:t>
            </a:r>
          </a:p>
        </p:txBody>
      </p:sp>
    </p:spTree>
    <p:extLst>
      <p:ext uri="{BB962C8B-B14F-4D97-AF65-F5344CB8AC3E}">
        <p14:creationId xmlns:p14="http://schemas.microsoft.com/office/powerpoint/2010/main" val="116135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normAutofit/>
          </a:bodyPr>
          <a:lstStyle/>
          <a:p>
            <a:pPr lvl="1">
              <a:defRPr/>
            </a:pP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为什么会呈现如此的视觉效果？</a:t>
            </a:r>
          </a:p>
        </p:txBody>
      </p:sp>
      <p:pic>
        <p:nvPicPr>
          <p:cNvPr id="13315" name="内容占位符 5"/>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03712" y="1196753"/>
            <a:ext cx="5617006" cy="5400898"/>
          </a:xfrm>
        </p:spPr>
      </p:pic>
      <p:sp>
        <p:nvSpPr>
          <p:cNvPr id="13316" name="TextBox 8"/>
          <p:cNvSpPr txBox="1">
            <a:spLocks noChangeArrowheads="1"/>
          </p:cNvSpPr>
          <p:nvPr/>
        </p:nvSpPr>
        <p:spPr bwMode="auto">
          <a:xfrm>
            <a:off x="9215967" y="6211889"/>
            <a:ext cx="216111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b="1" dirty="0">
                <a:solidFill>
                  <a:schemeClr val="bg2">
                    <a:lumMod val="50000"/>
                  </a:schemeClr>
                </a:solidFill>
              </a:rPr>
              <a:t>实物照片</a:t>
            </a:r>
          </a:p>
        </p:txBody>
      </p:sp>
    </p:spTree>
    <p:extLst>
      <p:ext uri="{BB962C8B-B14F-4D97-AF65-F5344CB8AC3E}">
        <p14:creationId xmlns:p14="http://schemas.microsoft.com/office/powerpoint/2010/main" val="3169466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normAutofit/>
          </a:bodyPr>
          <a:lstStyle/>
          <a:p>
            <a:pPr lvl="1">
              <a:defRPr/>
            </a:pP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为什么会呈现如此的视觉效果？</a:t>
            </a:r>
          </a:p>
        </p:txBody>
      </p:sp>
      <p:pic>
        <p:nvPicPr>
          <p:cNvPr id="14339" name="内容占位符 3"/>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31801" y="1340768"/>
            <a:ext cx="10993967" cy="5004471"/>
          </a:xfrm>
        </p:spPr>
      </p:pic>
      <p:sp>
        <p:nvSpPr>
          <p:cNvPr id="14340" name="TextBox 6"/>
          <p:cNvSpPr txBox="1">
            <a:spLocks noChangeArrowheads="1"/>
          </p:cNvSpPr>
          <p:nvPr/>
        </p:nvSpPr>
        <p:spPr bwMode="auto">
          <a:xfrm>
            <a:off x="5334000" y="6389689"/>
            <a:ext cx="2159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a:solidFill>
                  <a:schemeClr val="bg2">
                    <a:lumMod val="50000"/>
                  </a:schemeClr>
                </a:solidFill>
              </a:rPr>
              <a:t>3D</a:t>
            </a:r>
            <a:r>
              <a:rPr lang="zh-CN" altLang="en-US" b="1" dirty="0">
                <a:solidFill>
                  <a:schemeClr val="bg2">
                    <a:lumMod val="50000"/>
                  </a:schemeClr>
                </a:solidFill>
              </a:rPr>
              <a:t>渲染效果</a:t>
            </a:r>
          </a:p>
        </p:txBody>
      </p:sp>
    </p:spTree>
    <p:extLst>
      <p:ext uri="{BB962C8B-B14F-4D97-AF65-F5344CB8AC3E}">
        <p14:creationId xmlns:p14="http://schemas.microsoft.com/office/powerpoint/2010/main" val="112352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基本概念</a:t>
            </a:r>
          </a:p>
        </p:txBody>
      </p:sp>
      <p:sp>
        <p:nvSpPr>
          <p:cNvPr id="45059" name="Rectangle 3"/>
          <p:cNvSpPr>
            <a:spLocks noGrp="1" noChangeArrowheads="1"/>
          </p:cNvSpPr>
          <p:nvPr>
            <p:ph type="body" idx="1"/>
          </p:nvPr>
        </p:nvSpPr>
        <p:spPr>
          <a:xfrm>
            <a:off x="838200" y="1556792"/>
            <a:ext cx="10515601" cy="4843735"/>
          </a:xfrm>
        </p:spPr>
        <p:txBody>
          <a:bodyPr>
            <a:normAutofit fontScale="92500" lnSpcReduction="10000"/>
          </a:bodyPr>
          <a:lstStyle/>
          <a:p>
            <a:pPr marL="717550" lvl="1" indent="-342900" hangingPunct="0">
              <a:lnSpc>
                <a:spcPct val="120000"/>
              </a:lnSpc>
              <a:spcBef>
                <a:spcPts val="2400"/>
              </a:spcBef>
              <a:buFont typeface="Wingdings" panose="05000000000000000000" pitchFamily="2" charset="2"/>
              <a:buChar char="Ø"/>
              <a:defRPr/>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光照明模型 </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illumination model</a:t>
            </a:r>
          </a:p>
          <a:p>
            <a:pPr marL="1260475" lvl="3" indent="-342900" hangingPunct="0">
              <a:lnSpc>
                <a:spcPct val="140000"/>
              </a:lnSpc>
              <a:spcBef>
                <a:spcPts val="12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图形对象上某点处的光强度的物理描述</a:t>
            </a:r>
          </a:p>
          <a:p>
            <a:pPr marL="1260475" lvl="3" indent="-342900" hangingPunct="0">
              <a:lnSpc>
                <a:spcPct val="140000"/>
              </a:lnSpc>
              <a:spcBef>
                <a:spcPts val="12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包括光的反射、折射、透明度和阴影等</a:t>
            </a:r>
          </a:p>
          <a:p>
            <a:pPr marL="1260475" lvl="3" indent="-342900" hangingPunct="0">
              <a:lnSpc>
                <a:spcPct val="140000"/>
              </a:lnSpc>
              <a:spcBef>
                <a:spcPts val="12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物理模型和经验模型</a:t>
            </a:r>
          </a:p>
          <a:p>
            <a:pPr marL="717550" lvl="1" indent="-342900" eaLnBrk="1" hangingPunct="0">
              <a:lnSpc>
                <a:spcPct val="120000"/>
              </a:lnSpc>
              <a:spcBef>
                <a:spcPts val="2400"/>
              </a:spcBef>
              <a:buFont typeface="Wingdings" panose="05000000000000000000" pitchFamily="2" charset="2"/>
              <a:buChar char="Ø"/>
              <a:defRPr/>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面的明暗处理</a:t>
            </a: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surface rendering</a:t>
            </a:r>
          </a:p>
          <a:p>
            <a:pPr marL="1260475" lvl="3" indent="-342900" hangingPunct="0">
              <a:lnSpc>
                <a:spcPct val="140000"/>
              </a:lnSpc>
              <a:spcBef>
                <a:spcPts val="12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通过光照模型中的光强计算，确定场景中物体表面的所有投影像素点的光强，也称为面绘制</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40000"/>
              </a:lnSpc>
              <a:spcBef>
                <a:spcPts val="12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也叫着色</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Shading</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，有时也把光照模型和面绘制统称</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Shading</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093965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wipe(up)">
                                      <p:cBhvr>
                                        <p:cTn id="7" dur="500"/>
                                        <p:tgtEl>
                                          <p:spTgt spid="4505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5059">
                                            <p:txEl>
                                              <p:pRg st="1" end="1"/>
                                            </p:txEl>
                                          </p:spTgt>
                                        </p:tgtEl>
                                        <p:attrNameLst>
                                          <p:attrName>style.visibility</p:attrName>
                                        </p:attrNameLst>
                                      </p:cBhvr>
                                      <p:to>
                                        <p:strVal val="visible"/>
                                      </p:to>
                                    </p:set>
                                    <p:animEffect transition="in" filter="wipe(up)">
                                      <p:cBhvr>
                                        <p:cTn id="10" dur="500"/>
                                        <p:tgtEl>
                                          <p:spTgt spid="4505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5059">
                                            <p:txEl>
                                              <p:pRg st="2" end="2"/>
                                            </p:txEl>
                                          </p:spTgt>
                                        </p:tgtEl>
                                        <p:attrNameLst>
                                          <p:attrName>style.visibility</p:attrName>
                                        </p:attrNameLst>
                                      </p:cBhvr>
                                      <p:to>
                                        <p:strVal val="visible"/>
                                      </p:to>
                                    </p:set>
                                    <p:animEffect transition="in" filter="wipe(up)">
                                      <p:cBhvr>
                                        <p:cTn id="13" dur="500"/>
                                        <p:tgtEl>
                                          <p:spTgt spid="45059">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5059">
                                            <p:txEl>
                                              <p:pRg st="3" end="3"/>
                                            </p:txEl>
                                          </p:spTgt>
                                        </p:tgtEl>
                                        <p:attrNameLst>
                                          <p:attrName>style.visibility</p:attrName>
                                        </p:attrNameLst>
                                      </p:cBhvr>
                                      <p:to>
                                        <p:strVal val="visible"/>
                                      </p:to>
                                    </p:set>
                                    <p:animEffect transition="in" filter="wipe(up)">
                                      <p:cBhvr>
                                        <p:cTn id="16" dur="500"/>
                                        <p:tgtEl>
                                          <p:spTgt spid="45059">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5059">
                                            <p:txEl>
                                              <p:pRg st="4" end="4"/>
                                            </p:txEl>
                                          </p:spTgt>
                                        </p:tgtEl>
                                        <p:attrNameLst>
                                          <p:attrName>style.visibility</p:attrName>
                                        </p:attrNameLst>
                                      </p:cBhvr>
                                      <p:to>
                                        <p:strVal val="visible"/>
                                      </p:to>
                                    </p:set>
                                    <p:animEffect transition="in" filter="wipe(up)">
                                      <p:cBhvr>
                                        <p:cTn id="19" dur="500"/>
                                        <p:tgtEl>
                                          <p:spTgt spid="45059">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5059">
                                            <p:txEl>
                                              <p:pRg st="5" end="5"/>
                                            </p:txEl>
                                          </p:spTgt>
                                        </p:tgtEl>
                                        <p:attrNameLst>
                                          <p:attrName>style.visibility</p:attrName>
                                        </p:attrNameLst>
                                      </p:cBhvr>
                                      <p:to>
                                        <p:strVal val="visible"/>
                                      </p:to>
                                    </p:set>
                                    <p:animEffect transition="in" filter="wipe(up)">
                                      <p:cBhvr>
                                        <p:cTn id="22" dur="500"/>
                                        <p:tgtEl>
                                          <p:spTgt spid="45059">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5059">
                                            <p:txEl>
                                              <p:pRg st="6" end="6"/>
                                            </p:txEl>
                                          </p:spTgt>
                                        </p:tgtEl>
                                        <p:attrNameLst>
                                          <p:attrName>style.visibility</p:attrName>
                                        </p:attrNameLst>
                                      </p:cBhvr>
                                      <p:to>
                                        <p:strVal val="visible"/>
                                      </p:to>
                                    </p:set>
                                    <p:animEffect transition="in" filter="wipe(up)">
                                      <p:cBhvr>
                                        <p:cTn id="25" dur="500"/>
                                        <p:tgtEl>
                                          <p:spTgt spid="450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55440" y="214314"/>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基本概念</a:t>
            </a:r>
          </a:p>
        </p:txBody>
      </p:sp>
      <p:sp>
        <p:nvSpPr>
          <p:cNvPr id="175107" name="Rectangle 3"/>
          <p:cNvSpPr>
            <a:spLocks noGrp="1" noChangeArrowheads="1"/>
          </p:cNvSpPr>
          <p:nvPr>
            <p:ph type="body" sz="half" idx="1"/>
          </p:nvPr>
        </p:nvSpPr>
        <p:spPr>
          <a:xfrm>
            <a:off x="1343472" y="1484784"/>
            <a:ext cx="9438217" cy="5092824"/>
          </a:xfrm>
        </p:spPr>
        <p:txBody>
          <a:bodyPr>
            <a:normAutofit/>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简单光照模型</a:t>
            </a:r>
            <a:endParaRPr lang="en-US" altLang="zh-CN" sz="26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环境光</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(ambient light)</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漫反射</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(diffuse reflection)</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镜面反射</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(specular reflection)</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光强衰减</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颜色</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透明度</a:t>
            </a: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阴影</a:t>
            </a:r>
          </a:p>
        </p:txBody>
      </p:sp>
    </p:spTree>
    <p:extLst>
      <p:ext uri="{BB962C8B-B14F-4D97-AF65-F5344CB8AC3E}">
        <p14:creationId xmlns:p14="http://schemas.microsoft.com/office/powerpoint/2010/main" val="2640936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5107">
                                            <p:txEl>
                                              <p:pRg st="0" end="0"/>
                                            </p:txEl>
                                          </p:spTgt>
                                        </p:tgtEl>
                                        <p:attrNameLst>
                                          <p:attrName>style.visibility</p:attrName>
                                        </p:attrNameLst>
                                      </p:cBhvr>
                                      <p:to>
                                        <p:strVal val="visible"/>
                                      </p:to>
                                    </p:set>
                                    <p:animEffect transition="in" filter="wipe(left)">
                                      <p:cBhvr>
                                        <p:cTn id="7" dur="500"/>
                                        <p:tgtEl>
                                          <p:spTgt spid="17510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5107">
                                            <p:txEl>
                                              <p:pRg st="1" end="1"/>
                                            </p:txEl>
                                          </p:spTgt>
                                        </p:tgtEl>
                                        <p:attrNameLst>
                                          <p:attrName>style.visibility</p:attrName>
                                        </p:attrNameLst>
                                      </p:cBhvr>
                                      <p:to>
                                        <p:strVal val="visible"/>
                                      </p:to>
                                    </p:set>
                                    <p:animEffect transition="in" filter="wipe(up)">
                                      <p:cBhvr>
                                        <p:cTn id="10" dur="500"/>
                                        <p:tgtEl>
                                          <p:spTgt spid="17510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75107">
                                            <p:txEl>
                                              <p:pRg st="2" end="2"/>
                                            </p:txEl>
                                          </p:spTgt>
                                        </p:tgtEl>
                                        <p:attrNameLst>
                                          <p:attrName>style.visibility</p:attrName>
                                        </p:attrNameLst>
                                      </p:cBhvr>
                                      <p:to>
                                        <p:strVal val="visible"/>
                                      </p:to>
                                    </p:set>
                                    <p:animEffect transition="in" filter="wipe(up)">
                                      <p:cBhvr>
                                        <p:cTn id="13" dur="500"/>
                                        <p:tgtEl>
                                          <p:spTgt spid="17510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5107">
                                            <p:txEl>
                                              <p:pRg st="3" end="3"/>
                                            </p:txEl>
                                          </p:spTgt>
                                        </p:tgtEl>
                                        <p:attrNameLst>
                                          <p:attrName>style.visibility</p:attrName>
                                        </p:attrNameLst>
                                      </p:cBhvr>
                                      <p:to>
                                        <p:strVal val="visible"/>
                                      </p:to>
                                    </p:set>
                                    <p:animEffect transition="in" filter="wipe(up)">
                                      <p:cBhvr>
                                        <p:cTn id="16" dur="500"/>
                                        <p:tgtEl>
                                          <p:spTgt spid="175107">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75107">
                                            <p:txEl>
                                              <p:pRg st="4" end="4"/>
                                            </p:txEl>
                                          </p:spTgt>
                                        </p:tgtEl>
                                        <p:attrNameLst>
                                          <p:attrName>style.visibility</p:attrName>
                                        </p:attrNameLst>
                                      </p:cBhvr>
                                      <p:to>
                                        <p:strVal val="visible"/>
                                      </p:to>
                                    </p:set>
                                    <p:animEffect transition="in" filter="wipe(up)">
                                      <p:cBhvr>
                                        <p:cTn id="19" dur="500"/>
                                        <p:tgtEl>
                                          <p:spTgt spid="175107">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75107">
                                            <p:txEl>
                                              <p:pRg st="5" end="5"/>
                                            </p:txEl>
                                          </p:spTgt>
                                        </p:tgtEl>
                                        <p:attrNameLst>
                                          <p:attrName>style.visibility</p:attrName>
                                        </p:attrNameLst>
                                      </p:cBhvr>
                                      <p:to>
                                        <p:strVal val="visible"/>
                                      </p:to>
                                    </p:set>
                                    <p:animEffect transition="in" filter="wipe(up)">
                                      <p:cBhvr>
                                        <p:cTn id="22" dur="500"/>
                                        <p:tgtEl>
                                          <p:spTgt spid="175107">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75107">
                                            <p:txEl>
                                              <p:pRg st="6" end="6"/>
                                            </p:txEl>
                                          </p:spTgt>
                                        </p:tgtEl>
                                        <p:attrNameLst>
                                          <p:attrName>style.visibility</p:attrName>
                                        </p:attrNameLst>
                                      </p:cBhvr>
                                      <p:to>
                                        <p:strVal val="visible"/>
                                      </p:to>
                                    </p:set>
                                    <p:animEffect transition="in" filter="wipe(up)">
                                      <p:cBhvr>
                                        <p:cTn id="25" dur="500"/>
                                        <p:tgtEl>
                                          <p:spTgt spid="175107">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75107">
                                            <p:txEl>
                                              <p:pRg st="7" end="7"/>
                                            </p:txEl>
                                          </p:spTgt>
                                        </p:tgtEl>
                                        <p:attrNameLst>
                                          <p:attrName>style.visibility</p:attrName>
                                        </p:attrNameLst>
                                      </p:cBhvr>
                                      <p:to>
                                        <p:strVal val="visible"/>
                                      </p:to>
                                    </p:set>
                                    <p:animEffect transition="in" filter="wipe(up)">
                                      <p:cBhvr>
                                        <p:cTn id="28" dur="500"/>
                                        <p:tgtEl>
                                          <p:spTgt spid="1751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55440" y="214314"/>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基本概念</a:t>
            </a:r>
          </a:p>
        </p:txBody>
      </p:sp>
      <p:sp>
        <p:nvSpPr>
          <p:cNvPr id="48131" name="Rectangle 3"/>
          <p:cNvSpPr>
            <a:spLocks noGrp="1" noChangeArrowheads="1"/>
          </p:cNvSpPr>
          <p:nvPr>
            <p:ph type="body" sz="half" idx="1"/>
          </p:nvPr>
        </p:nvSpPr>
        <p:spPr>
          <a:xfrm>
            <a:off x="1307042" y="1556792"/>
            <a:ext cx="5005917" cy="4114800"/>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光源</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点光源</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聚光源</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平行光源</a:t>
            </a:r>
          </a:p>
        </p:txBody>
      </p:sp>
      <p:pic>
        <p:nvPicPr>
          <p:cNvPr id="48143" name="Picture 15" descr="分布式光源"/>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17570" r="22319"/>
          <a:stretch>
            <a:fillRect/>
          </a:stretch>
        </p:blipFill>
        <p:spPr>
          <a:xfrm>
            <a:off x="8470901" y="3933826"/>
            <a:ext cx="3289300" cy="2924175"/>
          </a:xfrm>
          <a:noFill/>
        </p:spPr>
      </p:pic>
      <p:grpSp>
        <p:nvGrpSpPr>
          <p:cNvPr id="2" name="Group 27"/>
          <p:cNvGrpSpPr>
            <a:grpSpLocks/>
          </p:cNvGrpSpPr>
          <p:nvPr/>
        </p:nvGrpSpPr>
        <p:grpSpPr bwMode="auto">
          <a:xfrm>
            <a:off x="4991100" y="3536950"/>
            <a:ext cx="3073400" cy="2851150"/>
            <a:chOff x="2562" y="2228"/>
            <a:chExt cx="1452" cy="1796"/>
          </a:xfrm>
        </p:grpSpPr>
        <p:pic>
          <p:nvPicPr>
            <p:cNvPr id="17420" name="Picture 20" descr="目标聚光灯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 y="2228"/>
              <a:ext cx="1402" cy="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1" name="Text Box 26"/>
            <p:cNvSpPr txBox="1">
              <a:spLocks noChangeArrowheads="1"/>
            </p:cNvSpPr>
            <p:nvPr/>
          </p:nvSpPr>
          <p:spPr bwMode="auto">
            <a:xfrm>
              <a:off x="3084" y="3793"/>
              <a:ext cx="9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a:solidFill>
                    <a:schemeClr val="bg2">
                      <a:lumMod val="50000"/>
                    </a:schemeClr>
                  </a:solidFill>
                </a:rPr>
                <a:t>聚光源</a:t>
              </a:r>
            </a:p>
          </p:txBody>
        </p:sp>
      </p:grpSp>
      <p:grpSp>
        <p:nvGrpSpPr>
          <p:cNvPr id="3" name="Group 29"/>
          <p:cNvGrpSpPr>
            <a:grpSpLocks/>
          </p:cNvGrpSpPr>
          <p:nvPr/>
        </p:nvGrpSpPr>
        <p:grpSpPr bwMode="auto">
          <a:xfrm>
            <a:off x="5568951" y="1270001"/>
            <a:ext cx="4806949" cy="2879725"/>
            <a:chOff x="2835" y="754"/>
            <a:chExt cx="2271" cy="1814"/>
          </a:xfrm>
        </p:grpSpPr>
        <p:pic>
          <p:nvPicPr>
            <p:cNvPr id="17418" name="Picture 21" descr="目标平行灯2"/>
            <p:cNvPicPr>
              <a:picLocks noChangeAspect="1" noChangeArrowheads="1"/>
            </p:cNvPicPr>
            <p:nvPr/>
          </p:nvPicPr>
          <p:blipFill>
            <a:blip r:embed="rId5">
              <a:extLst>
                <a:ext uri="{28A0092B-C50C-407E-A947-70E740481C1C}">
                  <a14:useLocalDpi xmlns:a14="http://schemas.microsoft.com/office/drawing/2010/main" val="0"/>
                </a:ext>
              </a:extLst>
            </a:blip>
            <a:srcRect l="7965" r="7965" b="4596"/>
            <a:stretch>
              <a:fillRect/>
            </a:stretch>
          </p:blipFill>
          <p:spPr bwMode="auto">
            <a:xfrm>
              <a:off x="3492" y="754"/>
              <a:ext cx="1614"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Text Box 28"/>
            <p:cNvSpPr txBox="1">
              <a:spLocks noChangeArrowheads="1"/>
            </p:cNvSpPr>
            <p:nvPr/>
          </p:nvSpPr>
          <p:spPr bwMode="auto">
            <a:xfrm>
              <a:off x="2835" y="1616"/>
              <a:ext cx="7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dirty="0">
                  <a:solidFill>
                    <a:schemeClr val="bg2">
                      <a:lumMod val="50000"/>
                    </a:schemeClr>
                  </a:solidFill>
                </a:rPr>
                <a:t>平行光源</a:t>
              </a:r>
            </a:p>
          </p:txBody>
        </p:sp>
      </p:grpSp>
      <p:grpSp>
        <p:nvGrpSpPr>
          <p:cNvPr id="4" name="Group 25"/>
          <p:cNvGrpSpPr>
            <a:grpSpLocks/>
          </p:cNvGrpSpPr>
          <p:nvPr/>
        </p:nvGrpSpPr>
        <p:grpSpPr bwMode="auto">
          <a:xfrm>
            <a:off x="575734" y="4287838"/>
            <a:ext cx="4800600" cy="2405062"/>
            <a:chOff x="476" y="2682"/>
            <a:chExt cx="2268" cy="1515"/>
          </a:xfrm>
        </p:grpSpPr>
        <p:pic>
          <p:nvPicPr>
            <p:cNvPr id="17416" name="Picture 18" descr="泛光灯"/>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 y="2682"/>
              <a:ext cx="1814"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 Box 24"/>
            <p:cNvSpPr txBox="1">
              <a:spLocks noChangeArrowheads="1"/>
            </p:cNvSpPr>
            <p:nvPr/>
          </p:nvSpPr>
          <p:spPr bwMode="auto">
            <a:xfrm>
              <a:off x="476" y="3890"/>
              <a:ext cx="9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dirty="0">
                  <a:solidFill>
                    <a:schemeClr val="bg2">
                      <a:lumMod val="50000"/>
                    </a:schemeClr>
                  </a:solidFill>
                </a:rPr>
                <a:t>点光源</a:t>
              </a:r>
            </a:p>
          </p:txBody>
        </p:sp>
      </p:grpSp>
    </p:spTree>
    <p:extLst>
      <p:ext uri="{BB962C8B-B14F-4D97-AF65-F5344CB8AC3E}">
        <p14:creationId xmlns:p14="http://schemas.microsoft.com/office/powerpoint/2010/main" val="2366880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wipe(left)">
                                      <p:cBhvr>
                                        <p:cTn id="7" dur="500"/>
                                        <p:tgtEl>
                                          <p:spTgt spid="4813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8131">
                                            <p:txEl>
                                              <p:pRg st="1" end="1"/>
                                            </p:txEl>
                                          </p:spTgt>
                                        </p:tgtEl>
                                        <p:attrNameLst>
                                          <p:attrName>style.visibility</p:attrName>
                                        </p:attrNameLst>
                                      </p:cBhvr>
                                      <p:to>
                                        <p:strVal val="visible"/>
                                      </p:to>
                                    </p:set>
                                    <p:animEffect transition="in" filter="wipe(left)">
                                      <p:cBhvr>
                                        <p:cTn id="10" dur="500"/>
                                        <p:tgtEl>
                                          <p:spTgt spid="4813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8131">
                                            <p:txEl>
                                              <p:pRg st="2" end="2"/>
                                            </p:txEl>
                                          </p:spTgt>
                                        </p:tgtEl>
                                        <p:attrNameLst>
                                          <p:attrName>style.visibility</p:attrName>
                                        </p:attrNameLst>
                                      </p:cBhvr>
                                      <p:to>
                                        <p:strVal val="visible"/>
                                      </p:to>
                                    </p:set>
                                    <p:animEffect transition="in" filter="wipe(up)">
                                      <p:cBhvr>
                                        <p:cTn id="13" dur="500"/>
                                        <p:tgtEl>
                                          <p:spTgt spid="4813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8131">
                                            <p:txEl>
                                              <p:pRg st="3" end="3"/>
                                            </p:txEl>
                                          </p:spTgt>
                                        </p:tgtEl>
                                        <p:attrNameLst>
                                          <p:attrName>style.visibility</p:attrName>
                                        </p:attrNameLst>
                                      </p:cBhvr>
                                      <p:to>
                                        <p:strVal val="visible"/>
                                      </p:to>
                                    </p:set>
                                    <p:animEffect transition="in" filter="wipe(up)">
                                      <p:cBhvr>
                                        <p:cTn id="16" dur="500"/>
                                        <p:tgtEl>
                                          <p:spTgt spid="4813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055440"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基本概念</a:t>
            </a:r>
          </a:p>
        </p:txBody>
      </p:sp>
      <p:sp>
        <p:nvSpPr>
          <p:cNvPr id="48131" name="Rectangle 3"/>
          <p:cNvSpPr>
            <a:spLocks noGrp="1" noChangeArrowheads="1"/>
          </p:cNvSpPr>
          <p:nvPr>
            <p:ph type="body" sz="half" idx="1"/>
          </p:nvPr>
        </p:nvSpPr>
        <p:spPr>
          <a:xfrm>
            <a:off x="1343472" y="1268760"/>
            <a:ext cx="5005917" cy="4114800"/>
          </a:xfrm>
        </p:spPr>
        <p:txBody>
          <a:bodyPr>
            <a:normAutofit/>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光源</a:t>
            </a:r>
          </a:p>
        </p:txBody>
      </p:sp>
      <p:pic>
        <p:nvPicPr>
          <p:cNvPr id="18436" name="内容占位符 5"/>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847528" y="1988840"/>
            <a:ext cx="8568952" cy="4869160"/>
          </a:xfrm>
        </p:spPr>
      </p:pic>
    </p:spTree>
    <p:extLst>
      <p:ext uri="{BB962C8B-B14F-4D97-AF65-F5344CB8AC3E}">
        <p14:creationId xmlns:p14="http://schemas.microsoft.com/office/powerpoint/2010/main" val="3991318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wipe(left)">
                                      <p:cBhvr>
                                        <p:cTn id="7" dur="500"/>
                                        <p:tgtEl>
                                          <p:spTgt spid="481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环境光</a:t>
            </a:r>
          </a:p>
        </p:txBody>
      </p:sp>
      <p:sp>
        <p:nvSpPr>
          <p:cNvPr id="64515" name="Rectangle 3"/>
          <p:cNvSpPr>
            <a:spLocks noGrp="1" noChangeArrowheads="1"/>
          </p:cNvSpPr>
          <p:nvPr>
            <p:ph type="body" idx="1"/>
          </p:nvPr>
        </p:nvSpPr>
        <p:spPr>
          <a:xfrm>
            <a:off x="839416" y="1772816"/>
            <a:ext cx="10515601" cy="4351338"/>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环境光定义</a:t>
            </a: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在基本光照模型中，为场景设置的一个基准光亮度，用以简单模拟一种从不同物体表面所产生的反射光的统一照明，称为</a:t>
            </a:r>
            <a:r>
              <a:rPr lang="zh-CN" altLang="en-US" sz="2200" b="1" dirty="0">
                <a:solidFill>
                  <a:srgbClr val="19B804"/>
                </a:solidFill>
                <a:latin typeface="微软雅黑" panose="020B0503020204020204" pitchFamily="34" charset="-122"/>
                <a:ea typeface="微软雅黑" panose="020B0503020204020204" pitchFamily="34" charset="-122"/>
              </a:rPr>
              <a:t>环境光</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(ambient light)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或</a:t>
            </a:r>
            <a:r>
              <a:rPr lang="zh-CN" altLang="en-US" sz="2200" b="1" dirty="0">
                <a:solidFill>
                  <a:srgbClr val="19B804"/>
                </a:solidFill>
                <a:latin typeface="微软雅黑" panose="020B0503020204020204" pitchFamily="34" charset="-122"/>
                <a:ea typeface="微软雅黑" panose="020B0503020204020204" pitchFamily="34" charset="-122"/>
              </a:rPr>
              <a:t>背景</a:t>
            </a:r>
            <a:r>
              <a:rPr lang="zh-CN" altLang="en-US" sz="2200" b="1" dirty="0" smtClean="0">
                <a:solidFill>
                  <a:srgbClr val="19B804"/>
                </a:solidFill>
                <a:latin typeface="微软雅黑" panose="020B0503020204020204" pitchFamily="34" charset="-122"/>
                <a:ea typeface="微软雅黑" panose="020B0503020204020204" pitchFamily="34" charset="-122"/>
              </a:rPr>
              <a:t>光</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是全局漫反射光照的一种</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近似</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场景中每个物体都有相同强度的入射环境</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光照</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20000"/>
              </a:lnSpc>
              <a:spcBef>
                <a:spcPts val="1200"/>
              </a:spcBef>
              <a:buFont typeface="Arial" panose="020B0604020202020204" pitchFamily="34" charset="0"/>
              <a:buChar char="•"/>
              <a:defRPr/>
            </a:pP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lvl="1" eaLnBrk="1" hangingPunct="1"/>
            <a:endParaRPr lang="zh-CN" altLang="en-US" dirty="0" smtClean="0">
              <a:latin typeface="Times New Roman" pitchFamily="18" charset="0"/>
            </a:endParaRPr>
          </a:p>
        </p:txBody>
      </p:sp>
      <p:sp>
        <p:nvSpPr>
          <p:cNvPr id="19460" name="Text Box 4"/>
          <p:cNvSpPr txBox="1">
            <a:spLocks noChangeArrowheads="1"/>
          </p:cNvSpPr>
          <p:nvPr/>
        </p:nvSpPr>
        <p:spPr bwMode="auto">
          <a:xfrm>
            <a:off x="8688918" y="1052514"/>
            <a:ext cx="2400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000">
                <a:latin typeface="Times New Roman" pitchFamily="18" charset="0"/>
              </a:rPr>
              <a:t>P.389</a:t>
            </a:r>
          </a:p>
        </p:txBody>
      </p:sp>
    </p:spTree>
    <p:extLst>
      <p:ext uri="{BB962C8B-B14F-4D97-AF65-F5344CB8AC3E}">
        <p14:creationId xmlns:p14="http://schemas.microsoft.com/office/powerpoint/2010/main" val="331755694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515">
                                            <p:bg/>
                                          </p:spTgt>
                                        </p:tgtEl>
                                        <p:attrNameLst>
                                          <p:attrName>style.visibility</p:attrName>
                                        </p:attrNameLst>
                                      </p:cBhvr>
                                      <p:to>
                                        <p:strVal val="visible"/>
                                      </p:to>
                                    </p:set>
                                    <p:animEffect transition="in" filter="wipe(up)">
                                      <p:cBhvr>
                                        <p:cTn id="7" dur="500"/>
                                        <p:tgtEl>
                                          <p:spTgt spid="64515">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4515">
                                            <p:txEl>
                                              <p:pRg st="0" end="0"/>
                                            </p:txEl>
                                          </p:spTgt>
                                        </p:tgtEl>
                                        <p:attrNameLst>
                                          <p:attrName>style.visibility</p:attrName>
                                        </p:attrNameLst>
                                      </p:cBhvr>
                                      <p:to>
                                        <p:strVal val="visible"/>
                                      </p:to>
                                    </p:set>
                                    <p:animEffect transition="in" filter="wipe(up)">
                                      <p:cBhvr>
                                        <p:cTn id="10" dur="500"/>
                                        <p:tgtEl>
                                          <p:spTgt spid="64515">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4515">
                                            <p:txEl>
                                              <p:pRg st="1" end="1"/>
                                            </p:txEl>
                                          </p:spTgt>
                                        </p:tgtEl>
                                        <p:attrNameLst>
                                          <p:attrName>style.visibility</p:attrName>
                                        </p:attrNameLst>
                                      </p:cBhvr>
                                      <p:to>
                                        <p:strVal val="visible"/>
                                      </p:to>
                                    </p:set>
                                    <p:animEffect transition="in" filter="wipe(up)">
                                      <p:cBhvr>
                                        <p:cTn id="13" dur="500"/>
                                        <p:tgtEl>
                                          <p:spTgt spid="64515">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4515">
                                            <p:txEl>
                                              <p:pRg st="2" end="2"/>
                                            </p:txEl>
                                          </p:spTgt>
                                        </p:tgtEl>
                                        <p:attrNameLst>
                                          <p:attrName>style.visibility</p:attrName>
                                        </p:attrNameLst>
                                      </p:cBhvr>
                                      <p:to>
                                        <p:strVal val="visible"/>
                                      </p:to>
                                    </p:set>
                                    <p:animEffect transition="in" filter="wipe(up)">
                                      <p:cBhvr>
                                        <p:cTn id="16" dur="500"/>
                                        <p:tgtEl>
                                          <p:spTgt spid="64515">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animEffect transition="in" filter="wipe(up)">
                                      <p:cBhvr>
                                        <p:cTn id="19"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hutbug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p:cNvSpPr>
            <a:spLocks noGrp="1" noChangeArrowheads="1"/>
          </p:cNvSpPr>
          <p:nvPr>
            <p:ph type="title"/>
          </p:nvPr>
        </p:nvSpPr>
        <p:spPr>
          <a:xfrm>
            <a:off x="1756833" y="344489"/>
            <a:ext cx="5799667" cy="1019175"/>
          </a:xfrm>
          <a:noFill/>
        </p:spPr>
        <p:txBody>
          <a:bodyPr anchor="ctr"/>
          <a:lstStyle/>
          <a:p>
            <a:pPr eaLnBrk="1" hangingPunct="1"/>
            <a:r>
              <a:rPr lang="zh-CN" altLang="en-GB" sz="2000" smtClean="0"/>
              <a:t>透视图</a:t>
            </a:r>
            <a:endParaRPr lang="en-GB" altLang="zh-CN" sz="2000" smtClean="0"/>
          </a:p>
        </p:txBody>
      </p:sp>
    </p:spTree>
    <p:extLst>
      <p:ext uri="{BB962C8B-B14F-4D97-AF65-F5344CB8AC3E}">
        <p14:creationId xmlns:p14="http://schemas.microsoft.com/office/powerpoint/2010/main" val="490803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title"/>
          </p:nvPr>
        </p:nvSpPr>
        <p:spPr/>
        <p:txBody>
          <a:bodyPr/>
          <a:lstStyle/>
          <a:p>
            <a:pPr eaLnBrk="1" hangingPunct="1"/>
            <a:endParaRPr lang="zh-CN" altLang="en-US" smtClean="0"/>
          </a:p>
        </p:txBody>
      </p:sp>
      <p:pic>
        <p:nvPicPr>
          <p:cNvPr id="21507" name="Picture 4" descr="shutbug6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noFill/>
        </p:spPr>
      </p:pic>
    </p:spTree>
    <p:extLst>
      <p:ext uri="{BB962C8B-B14F-4D97-AF65-F5344CB8AC3E}">
        <p14:creationId xmlns:p14="http://schemas.microsoft.com/office/powerpoint/2010/main" val="106745949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lvl="1" eaLnBrk="1" hangingPunct="1">
              <a:spcBef>
                <a:spcPts val="3000"/>
              </a:spcBef>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本讲内容</a:t>
            </a:r>
          </a:p>
        </p:txBody>
      </p:sp>
      <p:sp>
        <p:nvSpPr>
          <p:cNvPr id="4099" name="Rectangle 3"/>
          <p:cNvSpPr>
            <a:spLocks noGrp="1" noChangeArrowheads="1"/>
          </p:cNvSpPr>
          <p:nvPr>
            <p:ph type="body" idx="1"/>
          </p:nvPr>
        </p:nvSpPr>
        <p:spPr>
          <a:xfrm>
            <a:off x="838200" y="1825624"/>
            <a:ext cx="10515601" cy="4627711"/>
          </a:xfrm>
        </p:spPr>
        <p:txBody>
          <a:bodyPr>
            <a:normAutofit lnSpcReduction="10000"/>
          </a:bodyPr>
          <a:lstStyle/>
          <a:p>
            <a:pPr eaLnBrk="1" hangingPunct="1">
              <a:spcBef>
                <a:spcPts val="2400"/>
              </a:spcBef>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简单光照模型</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光源</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环境光</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漫反射</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镜面反射</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光强</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衰减</a:t>
            </a: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颜色</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透明度</a:t>
            </a:r>
          </a:p>
          <a:p>
            <a:pPr marL="717550" lvl="1" indent="-342900" eaLnBrk="1" hangingPunct="0">
              <a:lnSpc>
                <a:spcPct val="120000"/>
              </a:lnSpc>
              <a:spcBef>
                <a:spcPts val="600"/>
              </a:spcBef>
              <a:buFont typeface="Wingdings" panose="05000000000000000000" pitchFamily="2" charset="2"/>
              <a:buChar char="Ø"/>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局部光照模型</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b="1" dirty="0" err="1" smtClean="0">
                <a:solidFill>
                  <a:schemeClr val="accent6">
                    <a:lumMod val="50000"/>
                  </a:schemeClr>
                </a:solidFill>
                <a:latin typeface="微软雅黑" panose="020B0503020204020204" pitchFamily="34" charset="-122"/>
                <a:ea typeface="微软雅黑" panose="020B0503020204020204" pitchFamily="34" charset="-122"/>
              </a:rPr>
              <a:t>Phong</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模型</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eaLnBrk="1" hangingPunct="1">
              <a:lnSpc>
                <a:spcPct val="90000"/>
              </a:lnSpc>
            </a:pPr>
            <a:endParaRPr lang="zh-CN" altLang="en-US" dirty="0" smtClean="0"/>
          </a:p>
        </p:txBody>
      </p:sp>
    </p:spTree>
    <p:extLst>
      <p:ext uri="{BB962C8B-B14F-4D97-AF65-F5344CB8AC3E}">
        <p14:creationId xmlns:p14="http://schemas.microsoft.com/office/powerpoint/2010/main" val="2158064896"/>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a:grpSpLocks/>
          </p:cNvGrpSpPr>
          <p:nvPr/>
        </p:nvGrpSpPr>
        <p:grpSpPr bwMode="auto">
          <a:xfrm>
            <a:off x="8593667" y="5084355"/>
            <a:ext cx="2976033" cy="142875"/>
            <a:chOff x="4060" y="2795"/>
            <a:chExt cx="1406" cy="90"/>
          </a:xfrm>
        </p:grpSpPr>
        <p:sp>
          <p:nvSpPr>
            <p:cNvPr id="22540" name="Line 6"/>
            <p:cNvSpPr>
              <a:spLocks noChangeShapeType="1"/>
            </p:cNvSpPr>
            <p:nvPr/>
          </p:nvSpPr>
          <p:spPr bwMode="auto">
            <a:xfrm>
              <a:off x="4105" y="2795"/>
              <a:ext cx="1361" cy="0"/>
            </a:xfrm>
            <a:prstGeom prst="line">
              <a:avLst/>
            </a:prstGeom>
            <a:noFill/>
            <a:ln w="762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1" name="Line 19"/>
            <p:cNvSpPr>
              <a:spLocks noChangeShapeType="1"/>
            </p:cNvSpPr>
            <p:nvPr/>
          </p:nvSpPr>
          <p:spPr bwMode="auto">
            <a:xfrm flipH="1">
              <a:off x="4060"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2" name="Line 20"/>
            <p:cNvSpPr>
              <a:spLocks noChangeShapeType="1"/>
            </p:cNvSpPr>
            <p:nvPr/>
          </p:nvSpPr>
          <p:spPr bwMode="auto">
            <a:xfrm flipH="1">
              <a:off x="4196"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3" name="Line 21"/>
            <p:cNvSpPr>
              <a:spLocks noChangeShapeType="1"/>
            </p:cNvSpPr>
            <p:nvPr/>
          </p:nvSpPr>
          <p:spPr bwMode="auto">
            <a:xfrm flipH="1">
              <a:off x="4332"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4" name="Line 22"/>
            <p:cNvSpPr>
              <a:spLocks noChangeShapeType="1"/>
            </p:cNvSpPr>
            <p:nvPr/>
          </p:nvSpPr>
          <p:spPr bwMode="auto">
            <a:xfrm flipH="1">
              <a:off x="4468"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5" name="Line 23"/>
            <p:cNvSpPr>
              <a:spLocks noChangeShapeType="1"/>
            </p:cNvSpPr>
            <p:nvPr/>
          </p:nvSpPr>
          <p:spPr bwMode="auto">
            <a:xfrm flipH="1">
              <a:off x="4604"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6" name="Line 24"/>
            <p:cNvSpPr>
              <a:spLocks noChangeShapeType="1"/>
            </p:cNvSpPr>
            <p:nvPr/>
          </p:nvSpPr>
          <p:spPr bwMode="auto">
            <a:xfrm flipH="1">
              <a:off x="4740"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7" name="Line 25"/>
            <p:cNvSpPr>
              <a:spLocks noChangeShapeType="1"/>
            </p:cNvSpPr>
            <p:nvPr/>
          </p:nvSpPr>
          <p:spPr bwMode="auto">
            <a:xfrm flipH="1">
              <a:off x="4876"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8" name="Line 26"/>
            <p:cNvSpPr>
              <a:spLocks noChangeShapeType="1"/>
            </p:cNvSpPr>
            <p:nvPr/>
          </p:nvSpPr>
          <p:spPr bwMode="auto">
            <a:xfrm flipH="1">
              <a:off x="5012"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9" name="Line 27"/>
            <p:cNvSpPr>
              <a:spLocks noChangeShapeType="1"/>
            </p:cNvSpPr>
            <p:nvPr/>
          </p:nvSpPr>
          <p:spPr bwMode="auto">
            <a:xfrm flipH="1">
              <a:off x="5104"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Line 28"/>
            <p:cNvSpPr>
              <a:spLocks noChangeShapeType="1"/>
            </p:cNvSpPr>
            <p:nvPr/>
          </p:nvSpPr>
          <p:spPr bwMode="auto">
            <a:xfrm flipH="1">
              <a:off x="5240"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Line 29"/>
            <p:cNvSpPr>
              <a:spLocks noChangeShapeType="1"/>
            </p:cNvSpPr>
            <p:nvPr/>
          </p:nvSpPr>
          <p:spPr bwMode="auto">
            <a:xfrm flipH="1">
              <a:off x="5376"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31" name="Rectangle 2"/>
          <p:cNvSpPr>
            <a:spLocks noGrp="1" noChangeArrowheads="1"/>
          </p:cNvSpPr>
          <p:nvPr>
            <p:ph type="title"/>
          </p:nvPr>
        </p:nvSpPr>
        <p:spPr>
          <a:xfrm>
            <a:off x="839416" y="214314"/>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环境光</a:t>
            </a:r>
          </a:p>
        </p:txBody>
      </p:sp>
      <p:sp>
        <p:nvSpPr>
          <p:cNvPr id="71683" name="Rectangle 3"/>
          <p:cNvSpPr>
            <a:spLocks noGrp="1" noChangeArrowheads="1"/>
          </p:cNvSpPr>
          <p:nvPr>
            <p:ph type="body" sz="half" idx="1"/>
          </p:nvPr>
        </p:nvSpPr>
        <p:spPr>
          <a:xfrm>
            <a:off x="1159667" y="1658939"/>
            <a:ext cx="9823451" cy="4114800"/>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每个面上的漫反射光为常数，与观察方向</a:t>
            </a: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rPr>
              <a:t>无关</a:t>
            </a:r>
            <a:endParaRPr lang="zh-CN" altLang="en-US" sz="26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用参数</a:t>
            </a:r>
            <a:r>
              <a:rPr lang="en-US" altLang="zh-CN" sz="2600" b="1" dirty="0" err="1">
                <a:solidFill>
                  <a:schemeClr val="bg2">
                    <a:lumMod val="50000"/>
                  </a:schemeClr>
                </a:solidFill>
                <a:latin typeface="微软雅黑" panose="020B0503020204020204" pitchFamily="34" charset="-122"/>
                <a:ea typeface="微软雅黑" panose="020B0503020204020204" pitchFamily="34" charset="-122"/>
              </a:rPr>
              <a:t>I</a:t>
            </a:r>
            <a:r>
              <a:rPr lang="en-US" altLang="zh-CN" sz="2600" b="1" i="1" baseline="-25000" dirty="0" err="1">
                <a:solidFill>
                  <a:schemeClr val="bg2">
                    <a:lumMod val="50000"/>
                  </a:schemeClr>
                </a:solidFill>
                <a:latin typeface="微软雅黑" panose="020B0503020204020204" pitchFamily="34" charset="-122"/>
                <a:ea typeface="微软雅黑" panose="020B0503020204020204" pitchFamily="34" charset="-122"/>
              </a:rPr>
              <a:t>a</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表示场景中入射环境光的大小，物体上某点处的环境光</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I</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的近似计算公式为</a:t>
            </a:r>
          </a:p>
          <a:p>
            <a:pPr lvl="1" eaLnBrk="1" hangingPunct="1"/>
            <a:endParaRPr lang="zh-CN" altLang="en-US" sz="2400" dirty="0" smtClean="0"/>
          </a:p>
          <a:p>
            <a:pPr lvl="1" eaLnBrk="1" hangingPunct="1"/>
            <a:endParaRPr lang="zh-CN" altLang="en-US" sz="2400" dirty="0" smtClean="0"/>
          </a:p>
          <a:p>
            <a:pPr lvl="1" eaLnBrk="1" hangingPunct="1"/>
            <a:endParaRPr lang="zh-CN" altLang="en-US" sz="2400" dirty="0" smtClean="0"/>
          </a:p>
          <a:p>
            <a:pPr lvl="1" eaLnBrk="1" hangingPunct="1">
              <a:lnSpc>
                <a:spcPct val="100000"/>
              </a:lnSpc>
              <a:spcBef>
                <a:spcPts val="0"/>
              </a:spcBef>
            </a:pPr>
            <a:r>
              <a:rPr lang="zh-CN" altLang="en-US" sz="2400" b="1" dirty="0" smtClean="0">
                <a:solidFill>
                  <a:schemeClr val="bg2">
                    <a:lumMod val="50000"/>
                  </a:schemeClr>
                </a:solidFill>
              </a:rPr>
              <a:t>  </a:t>
            </a:r>
            <a:endParaRPr lang="en-US" altLang="zh-CN" sz="2400" b="1" dirty="0" smtClean="0">
              <a:solidFill>
                <a:schemeClr val="bg2">
                  <a:lumMod val="50000"/>
                </a:schemeClr>
              </a:solidFill>
            </a:endParaRPr>
          </a:p>
          <a:p>
            <a:pPr lvl="1" eaLnBrk="1" hangingPunct="1"/>
            <a:r>
              <a:rPr lang="en-US" altLang="zh-CN" b="1" dirty="0">
                <a:solidFill>
                  <a:schemeClr val="bg2">
                    <a:lumMod val="50000"/>
                  </a:schemeClr>
                </a:solidFill>
              </a:rPr>
              <a:t> </a:t>
            </a:r>
            <a:r>
              <a:rPr lang="en-US" altLang="zh-CN" b="1" dirty="0" smtClean="0">
                <a:solidFill>
                  <a:schemeClr val="bg2">
                    <a:lumMod val="50000"/>
                  </a:schemeClr>
                </a:solidFill>
              </a:rPr>
              <a:t> </a:t>
            </a:r>
            <a:r>
              <a:rPr lang="zh-CN" altLang="en-US" sz="2400" b="1" dirty="0" smtClean="0">
                <a:solidFill>
                  <a:schemeClr val="bg2">
                    <a:lumMod val="50000"/>
                  </a:schemeClr>
                </a:solidFill>
              </a:rPr>
              <a:t>其中</a:t>
            </a:r>
            <a:r>
              <a:rPr lang="en-US" altLang="zh-CN" sz="2400" b="1" i="1" dirty="0" err="1" smtClean="0">
                <a:solidFill>
                  <a:schemeClr val="bg2">
                    <a:lumMod val="50000"/>
                  </a:schemeClr>
                </a:solidFill>
                <a:latin typeface="Times New Roman" pitchFamily="18" charset="0"/>
              </a:rPr>
              <a:t>k</a:t>
            </a:r>
            <a:r>
              <a:rPr lang="en-US" altLang="zh-CN" sz="2400" b="1" baseline="-25000" dirty="0" err="1" smtClean="0">
                <a:solidFill>
                  <a:schemeClr val="bg2">
                    <a:lumMod val="50000"/>
                  </a:schemeClr>
                </a:solidFill>
                <a:latin typeface="Times New Roman" pitchFamily="18" charset="0"/>
              </a:rPr>
              <a:t>a</a:t>
            </a:r>
            <a:r>
              <a:rPr lang="zh-CN" altLang="en-US" sz="2400" b="1" dirty="0" smtClean="0">
                <a:solidFill>
                  <a:schemeClr val="bg2">
                    <a:lumMod val="50000"/>
                  </a:schemeClr>
                </a:solidFill>
              </a:rPr>
              <a:t>是漫反射系数，与物体表面性质相关。</a:t>
            </a:r>
          </a:p>
          <a:p>
            <a:pPr lvl="1" eaLnBrk="1" hangingPunct="1">
              <a:buFont typeface="Wingdings" pitchFamily="2" charset="2"/>
              <a:buNone/>
            </a:pPr>
            <a:endParaRPr lang="en-US" altLang="zh-CN" sz="2400" dirty="0" smtClean="0"/>
          </a:p>
          <a:p>
            <a:pPr lvl="1" eaLnBrk="1" hangingPunct="1"/>
            <a:endParaRPr lang="zh-CN" altLang="en-US" sz="2400" dirty="0" smtClean="0">
              <a:latin typeface="Times New Roman" pitchFamily="18" charset="0"/>
            </a:endParaRPr>
          </a:p>
        </p:txBody>
      </p:sp>
      <p:sp>
        <p:nvSpPr>
          <p:cNvPr id="71693" name="Line 13"/>
          <p:cNvSpPr>
            <a:spLocks noChangeShapeType="1"/>
          </p:cNvSpPr>
          <p:nvPr/>
        </p:nvSpPr>
        <p:spPr bwMode="auto">
          <a:xfrm flipV="1">
            <a:off x="10128250" y="4363630"/>
            <a:ext cx="673100" cy="720725"/>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4" name="Line 14"/>
          <p:cNvSpPr>
            <a:spLocks noChangeShapeType="1"/>
          </p:cNvSpPr>
          <p:nvPr/>
        </p:nvSpPr>
        <p:spPr bwMode="auto">
          <a:xfrm flipV="1">
            <a:off x="10128250" y="4723992"/>
            <a:ext cx="1056216" cy="360363"/>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5" name="Line 15"/>
          <p:cNvSpPr>
            <a:spLocks noChangeShapeType="1"/>
          </p:cNvSpPr>
          <p:nvPr/>
        </p:nvSpPr>
        <p:spPr bwMode="auto">
          <a:xfrm flipH="1" flipV="1">
            <a:off x="10032999" y="4219166"/>
            <a:ext cx="95251" cy="865188"/>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6" name="Line 16"/>
          <p:cNvSpPr>
            <a:spLocks noChangeShapeType="1"/>
          </p:cNvSpPr>
          <p:nvPr/>
        </p:nvSpPr>
        <p:spPr bwMode="auto">
          <a:xfrm flipH="1" flipV="1">
            <a:off x="9359900" y="4435066"/>
            <a:ext cx="768351" cy="649288"/>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8" name="Line 18"/>
          <p:cNvSpPr>
            <a:spLocks noChangeShapeType="1"/>
          </p:cNvSpPr>
          <p:nvPr/>
        </p:nvSpPr>
        <p:spPr bwMode="auto">
          <a:xfrm flipH="1" flipV="1">
            <a:off x="9072033" y="4723992"/>
            <a:ext cx="1056217" cy="360363"/>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1711" name="Object 31"/>
          <p:cNvGraphicFramePr>
            <a:graphicFrameLocks noGrp="1" noChangeAspect="1"/>
          </p:cNvGraphicFramePr>
          <p:nvPr>
            <p:ph sz="half" idx="2"/>
            <p:extLst>
              <p:ext uri="{D42A27DB-BD31-4B8C-83A1-F6EECF244321}">
                <p14:modId xmlns:p14="http://schemas.microsoft.com/office/powerpoint/2010/main" val="2200586615"/>
              </p:ext>
            </p:extLst>
          </p:nvPr>
        </p:nvGraphicFramePr>
        <p:xfrm>
          <a:off x="1991544" y="4048947"/>
          <a:ext cx="2182284" cy="736600"/>
        </p:xfrm>
        <a:graphic>
          <a:graphicData uri="http://schemas.openxmlformats.org/presentationml/2006/ole">
            <mc:AlternateContent xmlns:mc="http://schemas.openxmlformats.org/markup-compatibility/2006">
              <mc:Choice xmlns:v="urn:schemas-microsoft-com:vml" Requires="v">
                <p:oleObj spid="_x0000_s101410" name="Equation" r:id="rId4" imgW="508000" imgH="228600" progId="Equation.DSMT4">
                  <p:embed/>
                </p:oleObj>
              </mc:Choice>
              <mc:Fallback>
                <p:oleObj name="Equation" r:id="rId4" imgW="5080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4048947"/>
                        <a:ext cx="2182284"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0948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683">
                                            <p:bg/>
                                          </p:spTgt>
                                        </p:tgtEl>
                                        <p:attrNameLst>
                                          <p:attrName>style.visibility</p:attrName>
                                        </p:attrNameLst>
                                      </p:cBhvr>
                                      <p:to>
                                        <p:strVal val="visible"/>
                                      </p:to>
                                    </p:set>
                                    <p:animEffect transition="in" filter="wipe(up)">
                                      <p:cBhvr>
                                        <p:cTn id="7" dur="500"/>
                                        <p:tgtEl>
                                          <p:spTgt spid="7168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1683">
                                            <p:txEl>
                                              <p:pRg st="0" end="0"/>
                                            </p:txEl>
                                          </p:spTgt>
                                        </p:tgtEl>
                                        <p:attrNameLst>
                                          <p:attrName>style.visibility</p:attrName>
                                        </p:attrNameLst>
                                      </p:cBhvr>
                                      <p:to>
                                        <p:strVal val="visible"/>
                                      </p:to>
                                    </p:set>
                                    <p:animEffect transition="in" filter="wipe(up)">
                                      <p:cBhvr>
                                        <p:cTn id="10" dur="500"/>
                                        <p:tgtEl>
                                          <p:spTgt spid="71683">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1698"/>
                                        </p:tgtEl>
                                        <p:attrNameLst>
                                          <p:attrName>style.visibility</p:attrName>
                                        </p:attrNameLst>
                                      </p:cBhvr>
                                      <p:to>
                                        <p:strVal val="visible"/>
                                      </p:to>
                                    </p:set>
                                    <p:animEffect transition="in" filter="wipe(down)">
                                      <p:cBhvr>
                                        <p:cTn id="20" dur="500"/>
                                        <p:tgtEl>
                                          <p:spTgt spid="7169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1696"/>
                                        </p:tgtEl>
                                        <p:attrNameLst>
                                          <p:attrName>style.visibility</p:attrName>
                                        </p:attrNameLst>
                                      </p:cBhvr>
                                      <p:to>
                                        <p:strVal val="visible"/>
                                      </p:to>
                                    </p:set>
                                    <p:animEffect transition="in" filter="wipe(down)">
                                      <p:cBhvr>
                                        <p:cTn id="23" dur="500"/>
                                        <p:tgtEl>
                                          <p:spTgt spid="7169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1695"/>
                                        </p:tgtEl>
                                        <p:attrNameLst>
                                          <p:attrName>style.visibility</p:attrName>
                                        </p:attrNameLst>
                                      </p:cBhvr>
                                      <p:to>
                                        <p:strVal val="visible"/>
                                      </p:to>
                                    </p:set>
                                    <p:animEffect transition="in" filter="wipe(down)">
                                      <p:cBhvr>
                                        <p:cTn id="26" dur="500"/>
                                        <p:tgtEl>
                                          <p:spTgt spid="7169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1693"/>
                                        </p:tgtEl>
                                        <p:attrNameLst>
                                          <p:attrName>style.visibility</p:attrName>
                                        </p:attrNameLst>
                                      </p:cBhvr>
                                      <p:to>
                                        <p:strVal val="visible"/>
                                      </p:to>
                                    </p:set>
                                    <p:animEffect transition="in" filter="wipe(down)">
                                      <p:cBhvr>
                                        <p:cTn id="29" dur="500"/>
                                        <p:tgtEl>
                                          <p:spTgt spid="7169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1694"/>
                                        </p:tgtEl>
                                        <p:attrNameLst>
                                          <p:attrName>style.visibility</p:attrName>
                                        </p:attrNameLst>
                                      </p:cBhvr>
                                      <p:to>
                                        <p:strVal val="visible"/>
                                      </p:to>
                                    </p:set>
                                    <p:animEffect transition="in" filter="wipe(down)">
                                      <p:cBhvr>
                                        <p:cTn id="32" dur="500"/>
                                        <p:tgtEl>
                                          <p:spTgt spid="7169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71683">
                                            <p:txEl>
                                              <p:pRg st="1" end="1"/>
                                            </p:txEl>
                                          </p:spTgt>
                                        </p:tgtEl>
                                        <p:attrNameLst>
                                          <p:attrName>style.visibility</p:attrName>
                                        </p:attrNameLst>
                                      </p:cBhvr>
                                      <p:to>
                                        <p:strVal val="visible"/>
                                      </p:to>
                                    </p:set>
                                    <p:animEffect transition="in" filter="wipe(up)">
                                      <p:cBhvr>
                                        <p:cTn id="35" dur="500"/>
                                        <p:tgtEl>
                                          <p:spTgt spid="71683">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71711"/>
                                        </p:tgtEl>
                                        <p:attrNameLst>
                                          <p:attrName>style.visibility</p:attrName>
                                        </p:attrNameLst>
                                      </p:cBhvr>
                                      <p:to>
                                        <p:strVal val="visible"/>
                                      </p:to>
                                    </p:set>
                                    <p:animEffect transition="in" filter="wipe(up)">
                                      <p:cBhvr>
                                        <p:cTn id="40" dur="500"/>
                                        <p:tgtEl>
                                          <p:spTgt spid="7171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71683">
                                            <p:txEl>
                                              <p:pRg st="5" end="5"/>
                                            </p:txEl>
                                          </p:spTgt>
                                        </p:tgtEl>
                                        <p:attrNameLst>
                                          <p:attrName>style.visibility</p:attrName>
                                        </p:attrNameLst>
                                      </p:cBhvr>
                                      <p:to>
                                        <p:strVal val="visible"/>
                                      </p:to>
                                    </p:set>
                                    <p:animEffect transition="in" filter="wipe(up)">
                                      <p:cBhvr>
                                        <p:cTn id="45" dur="500"/>
                                        <p:tgtEl>
                                          <p:spTgt spid="7168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71683">
                                            <p:txEl>
                                              <p:pRg st="6" end="6"/>
                                            </p:txEl>
                                          </p:spTgt>
                                        </p:tgtEl>
                                        <p:attrNameLst>
                                          <p:attrName>style.visibility</p:attrName>
                                        </p:attrNameLst>
                                      </p:cBhvr>
                                      <p:to>
                                        <p:strVal val="visible"/>
                                      </p:to>
                                    </p:set>
                                    <p:animEffect transition="in" filter="wipe(up)">
                                      <p:cBhvr>
                                        <p:cTn id="50" dur="500"/>
                                        <p:tgtEl>
                                          <p:spTgt spid="716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animBg="1"/>
      <p:bldP spid="71693" grpId="0" animBg="1"/>
      <p:bldP spid="71694" grpId="0" animBg="1"/>
      <p:bldP spid="71695" grpId="0" animBg="1"/>
      <p:bldP spid="71696" grpId="0" animBg="1"/>
      <p:bldP spid="7169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sz="half" idx="1"/>
          </p:nvPr>
        </p:nvSpPr>
        <p:spPr>
          <a:xfrm>
            <a:off x="839416" y="1581944"/>
            <a:ext cx="10638367" cy="4114800"/>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光源照射到物体表面产生的漫反射</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Diffuse </a:t>
            </a:r>
            <a:r>
              <a:rPr lang="en-US" altLang="zh-CN" sz="2600" b="1" dirty="0" smtClean="0">
                <a:solidFill>
                  <a:schemeClr val="bg2">
                    <a:lumMod val="50000"/>
                  </a:schemeClr>
                </a:solidFill>
                <a:latin typeface="微软雅黑" panose="020B0503020204020204" pitchFamily="34" charset="-122"/>
                <a:ea typeface="微软雅黑" panose="020B0503020204020204" pitchFamily="34" charset="-122"/>
              </a:rPr>
              <a:t>R</a:t>
            </a:r>
            <a:r>
              <a:rPr lang="en-US" altLang="en-US" sz="2600" b="1" dirty="0" smtClean="0">
                <a:solidFill>
                  <a:schemeClr val="bg2">
                    <a:lumMod val="50000"/>
                  </a:schemeClr>
                </a:solidFill>
                <a:latin typeface="微软雅黑" panose="020B0503020204020204" pitchFamily="34" charset="-122"/>
                <a:ea typeface="微软雅黑" panose="020B0503020204020204" pitchFamily="34" charset="-122"/>
              </a:rPr>
              <a:t>eflection</a:t>
            </a:r>
            <a:endParaRPr lang="zh-CN" altLang="en-US" sz="26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2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设点光源入射光强为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I</a:t>
            </a:r>
            <a:r>
              <a:rPr lang="en-US" altLang="zh-CN" sz="2200" b="1" i="1" baseline="-25000" dirty="0">
                <a:solidFill>
                  <a:schemeClr val="accent6">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，入射角为</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，物体表面漫反射系数为</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K</a:t>
            </a:r>
            <a:r>
              <a:rPr lang="en-US" altLang="zh-CN" sz="2200" b="1" i="1" baseline="-25000" dirty="0" err="1">
                <a:solidFill>
                  <a:schemeClr val="accent6">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d</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（也称漫反射率</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diffuse reflectivity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漫反射光强的计算公式（兰伯特余弦定理）</a:t>
            </a:r>
          </a:p>
          <a:p>
            <a:pPr eaLnBrk="1" hangingPunct="1"/>
            <a:endParaRPr lang="zh-CN" altLang="en-US" sz="2800" dirty="0" smtClean="0"/>
          </a:p>
        </p:txBody>
      </p:sp>
      <p:graphicFrame>
        <p:nvGraphicFramePr>
          <p:cNvPr id="88070" name="Object 6"/>
          <p:cNvGraphicFramePr>
            <a:graphicFrameLocks noGrp="1" noChangeAspect="1"/>
          </p:cNvGraphicFramePr>
          <p:nvPr>
            <p:ph sz="quarter" idx="2"/>
            <p:extLst>
              <p:ext uri="{D42A27DB-BD31-4B8C-83A1-F6EECF244321}">
                <p14:modId xmlns:p14="http://schemas.microsoft.com/office/powerpoint/2010/main" val="2745249160"/>
              </p:ext>
            </p:extLst>
          </p:nvPr>
        </p:nvGraphicFramePr>
        <p:xfrm>
          <a:off x="2063511" y="3825105"/>
          <a:ext cx="3754967" cy="652463"/>
        </p:xfrm>
        <a:graphic>
          <a:graphicData uri="http://schemas.openxmlformats.org/presentationml/2006/ole">
            <mc:AlternateContent xmlns:mc="http://schemas.openxmlformats.org/markup-compatibility/2006">
              <mc:Choice xmlns:v="urn:schemas-microsoft-com:vml" Requires="v">
                <p:oleObj spid="_x0000_s102466" name="Equation" r:id="rId4" imgW="1040948" imgH="241195" progId="Equation.DSMT4">
                  <p:embed/>
                </p:oleObj>
              </mc:Choice>
              <mc:Fallback>
                <p:oleObj name="Equation" r:id="rId4" imgW="1040948" imgH="24119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511" y="3825105"/>
                        <a:ext cx="3754967"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p:cNvGrpSpPr>
            <a:grpSpLocks/>
          </p:cNvGrpSpPr>
          <p:nvPr/>
        </p:nvGrpSpPr>
        <p:grpSpPr bwMode="auto">
          <a:xfrm>
            <a:off x="7799629" y="5732910"/>
            <a:ext cx="2976033" cy="142875"/>
            <a:chOff x="4060" y="2795"/>
            <a:chExt cx="1406" cy="90"/>
          </a:xfrm>
        </p:grpSpPr>
        <p:sp>
          <p:nvSpPr>
            <p:cNvPr id="23586" name="Line 9"/>
            <p:cNvSpPr>
              <a:spLocks noChangeShapeType="1"/>
            </p:cNvSpPr>
            <p:nvPr/>
          </p:nvSpPr>
          <p:spPr bwMode="auto">
            <a:xfrm>
              <a:off x="4105" y="2795"/>
              <a:ext cx="1361" cy="0"/>
            </a:xfrm>
            <a:prstGeom prst="line">
              <a:avLst/>
            </a:prstGeom>
            <a:noFill/>
            <a:ln w="762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7" name="Line 10"/>
            <p:cNvSpPr>
              <a:spLocks noChangeShapeType="1"/>
            </p:cNvSpPr>
            <p:nvPr/>
          </p:nvSpPr>
          <p:spPr bwMode="auto">
            <a:xfrm flipH="1">
              <a:off x="4060"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8" name="Line 11"/>
            <p:cNvSpPr>
              <a:spLocks noChangeShapeType="1"/>
            </p:cNvSpPr>
            <p:nvPr/>
          </p:nvSpPr>
          <p:spPr bwMode="auto">
            <a:xfrm flipH="1">
              <a:off x="4196"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9" name="Line 12"/>
            <p:cNvSpPr>
              <a:spLocks noChangeShapeType="1"/>
            </p:cNvSpPr>
            <p:nvPr/>
          </p:nvSpPr>
          <p:spPr bwMode="auto">
            <a:xfrm flipH="1">
              <a:off x="4332"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0" name="Line 13"/>
            <p:cNvSpPr>
              <a:spLocks noChangeShapeType="1"/>
            </p:cNvSpPr>
            <p:nvPr/>
          </p:nvSpPr>
          <p:spPr bwMode="auto">
            <a:xfrm flipH="1">
              <a:off x="4468"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1" name="Line 14"/>
            <p:cNvSpPr>
              <a:spLocks noChangeShapeType="1"/>
            </p:cNvSpPr>
            <p:nvPr/>
          </p:nvSpPr>
          <p:spPr bwMode="auto">
            <a:xfrm flipH="1">
              <a:off x="4604"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2" name="Line 15"/>
            <p:cNvSpPr>
              <a:spLocks noChangeShapeType="1"/>
            </p:cNvSpPr>
            <p:nvPr/>
          </p:nvSpPr>
          <p:spPr bwMode="auto">
            <a:xfrm flipH="1">
              <a:off x="4740"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3" name="Line 16"/>
            <p:cNvSpPr>
              <a:spLocks noChangeShapeType="1"/>
            </p:cNvSpPr>
            <p:nvPr/>
          </p:nvSpPr>
          <p:spPr bwMode="auto">
            <a:xfrm flipH="1">
              <a:off x="4876"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4" name="Line 17"/>
            <p:cNvSpPr>
              <a:spLocks noChangeShapeType="1"/>
            </p:cNvSpPr>
            <p:nvPr/>
          </p:nvSpPr>
          <p:spPr bwMode="auto">
            <a:xfrm flipH="1">
              <a:off x="5012"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5" name="Line 18"/>
            <p:cNvSpPr>
              <a:spLocks noChangeShapeType="1"/>
            </p:cNvSpPr>
            <p:nvPr/>
          </p:nvSpPr>
          <p:spPr bwMode="auto">
            <a:xfrm flipH="1">
              <a:off x="5104"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6" name="Line 19"/>
            <p:cNvSpPr>
              <a:spLocks noChangeShapeType="1"/>
            </p:cNvSpPr>
            <p:nvPr/>
          </p:nvSpPr>
          <p:spPr bwMode="auto">
            <a:xfrm flipH="1">
              <a:off x="5240"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97" name="Line 20"/>
            <p:cNvSpPr>
              <a:spLocks noChangeShapeType="1"/>
            </p:cNvSpPr>
            <p:nvPr/>
          </p:nvSpPr>
          <p:spPr bwMode="auto">
            <a:xfrm flipH="1">
              <a:off x="5376" y="2795"/>
              <a:ext cx="90" cy="9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085" name="Line 21"/>
          <p:cNvSpPr>
            <a:spLocks noChangeShapeType="1"/>
          </p:cNvSpPr>
          <p:nvPr/>
        </p:nvSpPr>
        <p:spPr bwMode="auto">
          <a:xfrm flipV="1">
            <a:off x="9334211" y="5012185"/>
            <a:ext cx="673100" cy="720725"/>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86" name="Line 22"/>
          <p:cNvSpPr>
            <a:spLocks noChangeShapeType="1"/>
          </p:cNvSpPr>
          <p:nvPr/>
        </p:nvSpPr>
        <p:spPr bwMode="auto">
          <a:xfrm flipV="1">
            <a:off x="9334212" y="5372547"/>
            <a:ext cx="1056217" cy="360362"/>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87" name="Line 23"/>
          <p:cNvSpPr>
            <a:spLocks noChangeShapeType="1"/>
          </p:cNvSpPr>
          <p:nvPr/>
        </p:nvSpPr>
        <p:spPr bwMode="auto">
          <a:xfrm flipH="1" flipV="1">
            <a:off x="9238962" y="4867723"/>
            <a:ext cx="95249" cy="865187"/>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88" name="Line 24"/>
          <p:cNvSpPr>
            <a:spLocks noChangeShapeType="1"/>
          </p:cNvSpPr>
          <p:nvPr/>
        </p:nvSpPr>
        <p:spPr bwMode="auto">
          <a:xfrm flipH="1" flipV="1">
            <a:off x="8565862" y="5083623"/>
            <a:ext cx="768349" cy="649287"/>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89" name="Line 25"/>
          <p:cNvSpPr>
            <a:spLocks noChangeShapeType="1"/>
          </p:cNvSpPr>
          <p:nvPr/>
        </p:nvSpPr>
        <p:spPr bwMode="auto">
          <a:xfrm flipH="1" flipV="1">
            <a:off x="8277995" y="5372547"/>
            <a:ext cx="1056216" cy="360362"/>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 name="Group 27"/>
          <p:cNvGrpSpPr>
            <a:grpSpLocks/>
          </p:cNvGrpSpPr>
          <p:nvPr/>
        </p:nvGrpSpPr>
        <p:grpSpPr bwMode="auto">
          <a:xfrm>
            <a:off x="8779644" y="5012184"/>
            <a:ext cx="863600" cy="522288"/>
            <a:chOff x="4523" y="2341"/>
            <a:chExt cx="408" cy="329"/>
          </a:xfrm>
        </p:grpSpPr>
        <p:sp>
          <p:nvSpPr>
            <p:cNvPr id="23584" name="Arc 28"/>
            <p:cNvSpPr>
              <a:spLocks/>
            </p:cNvSpPr>
            <p:nvPr/>
          </p:nvSpPr>
          <p:spPr bwMode="auto">
            <a:xfrm flipH="1">
              <a:off x="4638" y="2579"/>
              <a:ext cx="136"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23585" name="Text Box 29"/>
            <p:cNvSpPr txBox="1">
              <a:spLocks noChangeArrowheads="1"/>
            </p:cNvSpPr>
            <p:nvPr/>
          </p:nvSpPr>
          <p:spPr bwMode="auto">
            <a:xfrm>
              <a:off x="4523" y="2341"/>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sz="2400" i="1">
                  <a:solidFill>
                    <a:schemeClr val="bg2">
                      <a:lumMod val="50000"/>
                    </a:schemeClr>
                  </a:solidFill>
                  <a:sym typeface="Symbol" pitchFamily="18" charset="2"/>
                </a:rPr>
                <a:t></a:t>
              </a:r>
            </a:p>
          </p:txBody>
        </p:sp>
      </p:grpSp>
      <p:grpSp>
        <p:nvGrpSpPr>
          <p:cNvPr id="4" name="Group 47"/>
          <p:cNvGrpSpPr>
            <a:grpSpLocks/>
          </p:cNvGrpSpPr>
          <p:nvPr/>
        </p:nvGrpSpPr>
        <p:grpSpPr bwMode="auto">
          <a:xfrm>
            <a:off x="8953211" y="4148585"/>
            <a:ext cx="1200151" cy="1584325"/>
            <a:chOff x="4468" y="2704"/>
            <a:chExt cx="567" cy="998"/>
          </a:xfrm>
        </p:grpSpPr>
        <p:sp>
          <p:nvSpPr>
            <p:cNvPr id="23582" name="Line 26"/>
            <p:cNvSpPr>
              <a:spLocks noChangeShapeType="1"/>
            </p:cNvSpPr>
            <p:nvPr/>
          </p:nvSpPr>
          <p:spPr bwMode="auto">
            <a:xfrm flipV="1">
              <a:off x="4649" y="2773"/>
              <a:ext cx="0" cy="929"/>
            </a:xfrm>
            <a:prstGeom prst="line">
              <a:avLst/>
            </a:prstGeom>
            <a:noFill/>
            <a:ln w="38100">
              <a:solidFill>
                <a:srgbClr val="0000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3583" name="Text Box 43"/>
            <p:cNvSpPr txBox="1">
              <a:spLocks noChangeArrowheads="1"/>
            </p:cNvSpPr>
            <p:nvPr/>
          </p:nvSpPr>
          <p:spPr bwMode="auto">
            <a:xfrm>
              <a:off x="4468" y="2704"/>
              <a:ext cx="5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dirty="0">
                  <a:solidFill>
                    <a:schemeClr val="bg2">
                      <a:lumMod val="50000"/>
                    </a:schemeClr>
                  </a:solidFill>
                  <a:latin typeface="Times New Roman" pitchFamily="18" charset="0"/>
                </a:rPr>
                <a:t>N</a:t>
              </a:r>
            </a:p>
          </p:txBody>
        </p:sp>
      </p:grpSp>
      <p:grpSp>
        <p:nvGrpSpPr>
          <p:cNvPr id="5" name="Group 48"/>
          <p:cNvGrpSpPr>
            <a:grpSpLocks/>
          </p:cNvGrpSpPr>
          <p:nvPr/>
        </p:nvGrpSpPr>
        <p:grpSpPr bwMode="auto">
          <a:xfrm>
            <a:off x="7126528" y="3717032"/>
            <a:ext cx="2207683" cy="2015877"/>
            <a:chOff x="3605" y="2658"/>
            <a:chExt cx="1043" cy="1044"/>
          </a:xfrm>
        </p:grpSpPr>
        <p:grpSp>
          <p:nvGrpSpPr>
            <p:cNvPr id="23568" name="Group 30"/>
            <p:cNvGrpSpPr>
              <a:grpSpLocks/>
            </p:cNvGrpSpPr>
            <p:nvPr/>
          </p:nvGrpSpPr>
          <p:grpSpPr bwMode="auto">
            <a:xfrm>
              <a:off x="3605" y="2658"/>
              <a:ext cx="1043" cy="1044"/>
              <a:chOff x="3517" y="2317"/>
              <a:chExt cx="1043" cy="1044"/>
            </a:xfrm>
          </p:grpSpPr>
          <p:sp>
            <p:nvSpPr>
              <p:cNvPr id="23570" name="Line 31"/>
              <p:cNvSpPr>
                <a:spLocks noChangeShapeType="1"/>
              </p:cNvSpPr>
              <p:nvPr/>
            </p:nvSpPr>
            <p:spPr bwMode="auto">
              <a:xfrm>
                <a:off x="3834" y="2771"/>
                <a:ext cx="726" cy="590"/>
              </a:xfrm>
              <a:prstGeom prst="line">
                <a:avLst/>
              </a:prstGeom>
              <a:noFill/>
              <a:ln w="38100">
                <a:solidFill>
                  <a:srgbClr val="008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23571" name="Group 32"/>
              <p:cNvGrpSpPr>
                <a:grpSpLocks/>
              </p:cNvGrpSpPr>
              <p:nvPr/>
            </p:nvGrpSpPr>
            <p:grpSpPr bwMode="auto">
              <a:xfrm>
                <a:off x="3517" y="2317"/>
                <a:ext cx="590" cy="489"/>
                <a:chOff x="3878" y="2308"/>
                <a:chExt cx="590" cy="489"/>
              </a:xfrm>
            </p:grpSpPr>
            <p:grpSp>
              <p:nvGrpSpPr>
                <p:cNvPr id="23572" name="Group 33"/>
                <p:cNvGrpSpPr>
                  <a:grpSpLocks/>
                </p:cNvGrpSpPr>
                <p:nvPr/>
              </p:nvGrpSpPr>
              <p:grpSpPr bwMode="auto">
                <a:xfrm>
                  <a:off x="3878" y="2523"/>
                  <a:ext cx="320" cy="274"/>
                  <a:chOff x="476" y="3565"/>
                  <a:chExt cx="320" cy="274"/>
                </a:xfrm>
              </p:grpSpPr>
              <p:sp>
                <p:nvSpPr>
                  <p:cNvPr id="23574" name="Text Box 34"/>
                  <p:cNvSpPr txBox="1">
                    <a:spLocks noChangeArrowheads="1"/>
                  </p:cNvSpPr>
                  <p:nvPr/>
                </p:nvSpPr>
                <p:spPr bwMode="auto">
                  <a:xfrm>
                    <a:off x="569" y="3614"/>
                    <a:ext cx="22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sz="1400" b="1" dirty="0">
                        <a:solidFill>
                          <a:schemeClr val="bg2">
                            <a:lumMod val="50000"/>
                          </a:schemeClr>
                        </a:solidFill>
                        <a:sym typeface="Symbol" pitchFamily="18" charset="2"/>
                      </a:rPr>
                      <a:t></a:t>
                    </a:r>
                  </a:p>
                </p:txBody>
              </p:sp>
              <p:grpSp>
                <p:nvGrpSpPr>
                  <p:cNvPr id="23575" name="Group 35"/>
                  <p:cNvGrpSpPr>
                    <a:grpSpLocks/>
                  </p:cNvGrpSpPr>
                  <p:nvPr/>
                </p:nvGrpSpPr>
                <p:grpSpPr bwMode="auto">
                  <a:xfrm>
                    <a:off x="476" y="3565"/>
                    <a:ext cx="317" cy="274"/>
                    <a:chOff x="476" y="2976"/>
                    <a:chExt cx="998" cy="863"/>
                  </a:xfrm>
                </p:grpSpPr>
                <p:sp>
                  <p:nvSpPr>
                    <p:cNvPr id="23576" name="Line 36"/>
                    <p:cNvSpPr>
                      <a:spLocks noChangeShapeType="1"/>
                    </p:cNvSpPr>
                    <p:nvPr/>
                  </p:nvSpPr>
                  <p:spPr bwMode="auto">
                    <a:xfrm flipV="1">
                      <a:off x="1020" y="2976"/>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3577" name="Line 37"/>
                    <p:cNvSpPr>
                      <a:spLocks noChangeShapeType="1"/>
                    </p:cNvSpPr>
                    <p:nvPr/>
                  </p:nvSpPr>
                  <p:spPr bwMode="auto">
                    <a:xfrm rot="3600000" flipV="1">
                      <a:off x="1156" y="3249"/>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3578" name="Line 38"/>
                    <p:cNvSpPr>
                      <a:spLocks noChangeShapeType="1"/>
                    </p:cNvSpPr>
                    <p:nvPr/>
                  </p:nvSpPr>
                  <p:spPr bwMode="auto">
                    <a:xfrm rot="7200000" flipV="1">
                      <a:off x="975" y="352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3579" name="Line 39"/>
                    <p:cNvSpPr>
                      <a:spLocks noChangeShapeType="1"/>
                    </p:cNvSpPr>
                    <p:nvPr/>
                  </p:nvSpPr>
                  <p:spPr bwMode="auto">
                    <a:xfrm rot="10800000" flipV="1">
                      <a:off x="658" y="3475"/>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3580" name="Line 40"/>
                    <p:cNvSpPr>
                      <a:spLocks noChangeShapeType="1"/>
                    </p:cNvSpPr>
                    <p:nvPr/>
                  </p:nvSpPr>
                  <p:spPr bwMode="auto">
                    <a:xfrm rot="14400000" flipV="1">
                      <a:off x="521" y="3167"/>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3581" name="Line 41"/>
                    <p:cNvSpPr>
                      <a:spLocks noChangeShapeType="1"/>
                    </p:cNvSpPr>
                    <p:nvPr/>
                  </p:nvSpPr>
                  <p:spPr bwMode="auto">
                    <a:xfrm rot="18000000" flipV="1">
                      <a:off x="712" y="293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grpSp>
            <p:sp>
              <p:nvSpPr>
                <p:cNvPr id="23573" name="Text Box 42"/>
                <p:cNvSpPr txBox="1">
                  <a:spLocks noChangeArrowheads="1"/>
                </p:cNvSpPr>
                <p:nvPr/>
              </p:nvSpPr>
              <p:spPr bwMode="auto">
                <a:xfrm>
                  <a:off x="3969" y="2308"/>
                  <a:ext cx="49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a:solidFill>
                        <a:schemeClr val="bg2">
                          <a:lumMod val="50000"/>
                        </a:schemeClr>
                      </a:solidFill>
                    </a:rPr>
                    <a:t>光源</a:t>
                  </a:r>
                </a:p>
              </p:txBody>
            </p:sp>
          </p:grpSp>
        </p:grpSp>
        <p:sp>
          <p:nvSpPr>
            <p:cNvPr id="23569" name="Text Box 44"/>
            <p:cNvSpPr txBox="1">
              <a:spLocks noChangeArrowheads="1"/>
            </p:cNvSpPr>
            <p:nvPr/>
          </p:nvSpPr>
          <p:spPr bwMode="auto">
            <a:xfrm>
              <a:off x="3765" y="3176"/>
              <a:ext cx="40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solidFill>
                    <a:schemeClr val="bg2">
                      <a:lumMod val="50000"/>
                    </a:schemeClr>
                  </a:solidFill>
                  <a:latin typeface="Times New Roman" pitchFamily="18" charset="0"/>
                </a:rPr>
                <a:t>L</a:t>
              </a:r>
            </a:p>
          </p:txBody>
        </p:sp>
      </p:grpSp>
      <p:graphicFrame>
        <p:nvGraphicFramePr>
          <p:cNvPr id="88109" name="Object 45"/>
          <p:cNvGraphicFramePr>
            <a:graphicFrameLocks noGrp="1" noChangeAspect="1"/>
          </p:cNvGraphicFramePr>
          <p:nvPr>
            <p:ph sz="quarter" idx="3"/>
            <p:extLst>
              <p:ext uri="{D42A27DB-BD31-4B8C-83A1-F6EECF244321}">
                <p14:modId xmlns:p14="http://schemas.microsoft.com/office/powerpoint/2010/main" val="2631881525"/>
              </p:ext>
            </p:extLst>
          </p:nvPr>
        </p:nvGraphicFramePr>
        <p:xfrm>
          <a:off x="1991544" y="4725218"/>
          <a:ext cx="3803651" cy="630237"/>
        </p:xfrm>
        <a:graphic>
          <a:graphicData uri="http://schemas.openxmlformats.org/presentationml/2006/ole">
            <mc:AlternateContent xmlns:mc="http://schemas.openxmlformats.org/markup-compatibility/2006">
              <mc:Choice xmlns:v="urn:schemas-microsoft-com:vml" Requires="v">
                <p:oleObj spid="_x0000_s102467" name="Equation" r:id="rId6" imgW="1091726" imgH="241195" progId="Equation.DSMT4">
                  <p:embed/>
                </p:oleObj>
              </mc:Choice>
              <mc:Fallback>
                <p:oleObj name="Equation" r:id="rId6" imgW="1091726" imgH="24119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1544" y="4725218"/>
                        <a:ext cx="3803651" cy="63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Rectangle 2"/>
          <p:cNvSpPr>
            <a:spLocks noGrp="1" noChangeArrowheads="1"/>
          </p:cNvSpPr>
          <p:nvPr>
            <p:ph type="title"/>
          </p:nvPr>
        </p:nvSpPr>
        <p:spPr>
          <a:xfrm>
            <a:off x="705910" y="260648"/>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漫反射光</a:t>
            </a:r>
          </a:p>
        </p:txBody>
      </p:sp>
    </p:spTree>
    <p:extLst>
      <p:ext uri="{BB962C8B-B14F-4D97-AF65-F5344CB8AC3E}">
        <p14:creationId xmlns:p14="http://schemas.microsoft.com/office/powerpoint/2010/main" val="3397634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wipe(up)">
                                      <p:cBhvr>
                                        <p:cTn id="7" dur="500"/>
                                        <p:tgtEl>
                                          <p:spTgt spid="8806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8067">
                                            <p:txEl>
                                              <p:pRg st="1" end="1"/>
                                            </p:txEl>
                                          </p:spTgt>
                                        </p:tgtEl>
                                        <p:attrNameLst>
                                          <p:attrName>style.visibility</p:attrName>
                                        </p:attrNameLst>
                                      </p:cBhvr>
                                      <p:to>
                                        <p:strVal val="visible"/>
                                      </p:to>
                                    </p:set>
                                    <p:animEffect transition="in" filter="wipe(up)">
                                      <p:cBhvr>
                                        <p:cTn id="10" dur="500"/>
                                        <p:tgtEl>
                                          <p:spTgt spid="8806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par>
                                <p:cTn id="26" presetID="22" presetClass="entr" presetSubtype="2"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right)">
                                      <p:cBhvr>
                                        <p:cTn id="28" dur="500"/>
                                        <p:tgtEl>
                                          <p:spTgt spid="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88089"/>
                                        </p:tgtEl>
                                        <p:attrNameLst>
                                          <p:attrName>style.visibility</p:attrName>
                                        </p:attrNameLst>
                                      </p:cBhvr>
                                      <p:to>
                                        <p:strVal val="visible"/>
                                      </p:to>
                                    </p:set>
                                    <p:animEffect transition="in" filter="wipe(down)">
                                      <p:cBhvr>
                                        <p:cTn id="33" dur="500"/>
                                        <p:tgtEl>
                                          <p:spTgt spid="8808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8088"/>
                                        </p:tgtEl>
                                        <p:attrNameLst>
                                          <p:attrName>style.visibility</p:attrName>
                                        </p:attrNameLst>
                                      </p:cBhvr>
                                      <p:to>
                                        <p:strVal val="visible"/>
                                      </p:to>
                                    </p:set>
                                    <p:animEffect transition="in" filter="wipe(down)">
                                      <p:cBhvr>
                                        <p:cTn id="36" dur="500"/>
                                        <p:tgtEl>
                                          <p:spTgt spid="8808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8087"/>
                                        </p:tgtEl>
                                        <p:attrNameLst>
                                          <p:attrName>style.visibility</p:attrName>
                                        </p:attrNameLst>
                                      </p:cBhvr>
                                      <p:to>
                                        <p:strVal val="visible"/>
                                      </p:to>
                                    </p:set>
                                    <p:animEffect transition="in" filter="wipe(down)">
                                      <p:cBhvr>
                                        <p:cTn id="39" dur="500"/>
                                        <p:tgtEl>
                                          <p:spTgt spid="8808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88085"/>
                                        </p:tgtEl>
                                        <p:attrNameLst>
                                          <p:attrName>style.visibility</p:attrName>
                                        </p:attrNameLst>
                                      </p:cBhvr>
                                      <p:to>
                                        <p:strVal val="visible"/>
                                      </p:to>
                                    </p:set>
                                    <p:animEffect transition="in" filter="wipe(down)">
                                      <p:cBhvr>
                                        <p:cTn id="42" dur="500"/>
                                        <p:tgtEl>
                                          <p:spTgt spid="8808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88086"/>
                                        </p:tgtEl>
                                        <p:attrNameLst>
                                          <p:attrName>style.visibility</p:attrName>
                                        </p:attrNameLst>
                                      </p:cBhvr>
                                      <p:to>
                                        <p:strVal val="visible"/>
                                      </p:to>
                                    </p:set>
                                    <p:animEffect transition="in" filter="wipe(down)">
                                      <p:cBhvr>
                                        <p:cTn id="45" dur="500"/>
                                        <p:tgtEl>
                                          <p:spTgt spid="8808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88070"/>
                                        </p:tgtEl>
                                        <p:attrNameLst>
                                          <p:attrName>style.visibility</p:attrName>
                                        </p:attrNameLst>
                                      </p:cBhvr>
                                      <p:to>
                                        <p:strVal val="visible"/>
                                      </p:to>
                                    </p:set>
                                    <p:animEffect transition="in" filter="wipe(up)">
                                      <p:cBhvr>
                                        <p:cTn id="50" dur="500"/>
                                        <p:tgtEl>
                                          <p:spTgt spid="8807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88109"/>
                                        </p:tgtEl>
                                        <p:attrNameLst>
                                          <p:attrName>style.visibility</p:attrName>
                                        </p:attrNameLst>
                                      </p:cBhvr>
                                      <p:to>
                                        <p:strVal val="visible"/>
                                      </p:to>
                                    </p:set>
                                    <p:animEffect transition="in" filter="wipe(up)">
                                      <p:cBhvr>
                                        <p:cTn id="55" dur="500"/>
                                        <p:tgtEl>
                                          <p:spTgt spid="88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P spid="88085" grpId="0" animBg="1"/>
      <p:bldP spid="88086" grpId="0" animBg="1"/>
      <p:bldP spid="88087" grpId="0" animBg="1"/>
      <p:bldP spid="88088" grpId="0" animBg="1"/>
      <p:bldP spid="8808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92" name="Rectangle 16"/>
          <p:cNvSpPr>
            <a:spLocks noGrp="1" noChangeArrowheads="1"/>
          </p:cNvSpPr>
          <p:nvPr>
            <p:ph type="body" sz="half" idx="1"/>
          </p:nvPr>
        </p:nvSpPr>
        <p:spPr>
          <a:xfrm>
            <a:off x="911424" y="1628800"/>
            <a:ext cx="10754783" cy="4876800"/>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漫反射率</a:t>
            </a:r>
            <a:r>
              <a:rPr lang="en-US" altLang="zh-CN" sz="2600" b="1" dirty="0" err="1">
                <a:solidFill>
                  <a:schemeClr val="bg2">
                    <a:lumMod val="50000"/>
                  </a:schemeClr>
                </a:solidFill>
                <a:latin typeface="微软雅黑" panose="020B0503020204020204" pitchFamily="34" charset="-122"/>
                <a:ea typeface="微软雅黑" panose="020B0503020204020204" pitchFamily="34" charset="-122"/>
                <a:sym typeface="Symbol" pitchFamily="18" charset="2"/>
              </a:rPr>
              <a:t>k</a:t>
            </a:r>
            <a:r>
              <a:rPr lang="en-US" altLang="zh-CN" sz="2200" b="1" i="1" baseline="-25000" dirty="0" err="1">
                <a:solidFill>
                  <a:schemeClr val="accent6">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d</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与物体的表面性质</a:t>
            </a: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sym typeface="Symbol" pitchFamily="18" charset="2"/>
              </a:rPr>
              <a:t>相关</a:t>
            </a:r>
            <a:endPar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endParaRP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为计算方便通常假设</a:t>
            </a:r>
            <a:r>
              <a:rPr lang="en-US" altLang="zh-CN" sz="2600" b="1" dirty="0" err="1">
                <a:solidFill>
                  <a:schemeClr val="bg2">
                    <a:lumMod val="50000"/>
                  </a:schemeClr>
                </a:solidFill>
                <a:latin typeface="微软雅黑" panose="020B0503020204020204" pitchFamily="34" charset="-122"/>
                <a:ea typeface="微软雅黑" panose="020B0503020204020204" pitchFamily="34" charset="-122"/>
                <a:sym typeface="Symbol" pitchFamily="18" charset="2"/>
              </a:rPr>
              <a:t>k</a:t>
            </a:r>
            <a:r>
              <a:rPr lang="en-US" altLang="zh-CN" sz="2200" b="1" i="1" baseline="-25000" dirty="0" err="1">
                <a:solidFill>
                  <a:schemeClr val="accent6">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d</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与波长及视点位置</a:t>
            </a: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sym typeface="Symbol" pitchFamily="18" charset="2"/>
              </a:rPr>
              <a:t>无关</a:t>
            </a:r>
            <a:endPar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endParaRP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为入射光与表面法矢量之间的夹角，入射角越小，物体表面的受光越</a:t>
            </a: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sym typeface="Symbol" pitchFamily="18" charset="2"/>
              </a:rPr>
              <a:t>多</a:t>
            </a:r>
            <a:endParaRPr lang="zh-CN" altLang="en-US" sz="2600" b="1" dirty="0">
              <a:solidFill>
                <a:schemeClr val="bg2">
                  <a:lumMod val="50000"/>
                </a:schemeClr>
              </a:solidFill>
              <a:latin typeface="微软雅黑" panose="020B0503020204020204" pitchFamily="34" charset="-122"/>
              <a:ea typeface="微软雅黑" panose="020B0503020204020204" pitchFamily="34" charset="-122"/>
            </a:endParaRPr>
          </a:p>
          <a:p>
            <a:pPr lvl="1" eaLnBrk="1" hangingPunct="1">
              <a:spcBef>
                <a:spcPct val="35000"/>
              </a:spcBef>
            </a:pPr>
            <a:endParaRPr lang="zh-CN" altLang="en-US" sz="2400" dirty="0" smtClean="0"/>
          </a:p>
          <a:p>
            <a:pPr lvl="1" eaLnBrk="1" hangingPunct="1">
              <a:buFont typeface="Wingdings" pitchFamily="2" charset="2"/>
              <a:buNone/>
            </a:pPr>
            <a:endParaRPr lang="en-US" altLang="zh-CN" sz="2400" dirty="0" smtClean="0"/>
          </a:p>
          <a:p>
            <a:pPr lvl="1" eaLnBrk="1" hangingPunct="1"/>
            <a:endParaRPr lang="zh-CN" altLang="en-US" sz="2400" dirty="0" smtClean="0">
              <a:latin typeface="Times New Roman" pitchFamily="18" charset="0"/>
            </a:endParaRPr>
          </a:p>
        </p:txBody>
      </p:sp>
      <p:sp>
        <p:nvSpPr>
          <p:cNvPr id="75821" name="Line 45"/>
          <p:cNvSpPr>
            <a:spLocks noChangeShapeType="1"/>
          </p:cNvSpPr>
          <p:nvPr/>
        </p:nvSpPr>
        <p:spPr bwMode="auto">
          <a:xfrm>
            <a:off x="4199558" y="4654203"/>
            <a:ext cx="0" cy="935037"/>
          </a:xfrm>
          <a:prstGeom prst="line">
            <a:avLst/>
          </a:prstGeom>
          <a:noFill/>
          <a:ln w="762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2" name="Line 46"/>
          <p:cNvSpPr>
            <a:spLocks noChangeShapeType="1"/>
          </p:cNvSpPr>
          <p:nvPr/>
        </p:nvSpPr>
        <p:spPr bwMode="auto">
          <a:xfrm>
            <a:off x="2567608" y="4708177"/>
            <a:ext cx="163195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3" name="Line 47"/>
          <p:cNvSpPr>
            <a:spLocks noChangeShapeType="1"/>
          </p:cNvSpPr>
          <p:nvPr/>
        </p:nvSpPr>
        <p:spPr bwMode="auto">
          <a:xfrm>
            <a:off x="2567608" y="4924077"/>
            <a:ext cx="163195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4" name="Line 48"/>
          <p:cNvSpPr>
            <a:spLocks noChangeShapeType="1"/>
          </p:cNvSpPr>
          <p:nvPr/>
        </p:nvSpPr>
        <p:spPr bwMode="auto">
          <a:xfrm>
            <a:off x="2567608" y="5139977"/>
            <a:ext cx="163195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5" name="Line 49"/>
          <p:cNvSpPr>
            <a:spLocks noChangeShapeType="1"/>
          </p:cNvSpPr>
          <p:nvPr/>
        </p:nvSpPr>
        <p:spPr bwMode="auto">
          <a:xfrm>
            <a:off x="2567608" y="5355877"/>
            <a:ext cx="163195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6" name="Line 50"/>
          <p:cNvSpPr>
            <a:spLocks noChangeShapeType="1"/>
          </p:cNvSpPr>
          <p:nvPr/>
        </p:nvSpPr>
        <p:spPr bwMode="auto">
          <a:xfrm>
            <a:off x="2567608" y="5571777"/>
            <a:ext cx="163195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7" name="Line 51"/>
          <p:cNvSpPr>
            <a:spLocks noChangeShapeType="1"/>
          </p:cNvSpPr>
          <p:nvPr/>
        </p:nvSpPr>
        <p:spPr bwMode="auto">
          <a:xfrm>
            <a:off x="6119374" y="4708177"/>
            <a:ext cx="28807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8" name="Line 52"/>
          <p:cNvSpPr>
            <a:spLocks noChangeShapeType="1"/>
          </p:cNvSpPr>
          <p:nvPr/>
        </p:nvSpPr>
        <p:spPr bwMode="auto">
          <a:xfrm>
            <a:off x="6119375" y="4924077"/>
            <a:ext cx="19198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53"/>
          <p:cNvSpPr>
            <a:spLocks noChangeShapeType="1"/>
          </p:cNvSpPr>
          <p:nvPr/>
        </p:nvSpPr>
        <p:spPr bwMode="auto">
          <a:xfrm>
            <a:off x="6119375" y="5139977"/>
            <a:ext cx="163195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30" name="Line 54"/>
          <p:cNvSpPr>
            <a:spLocks noChangeShapeType="1"/>
          </p:cNvSpPr>
          <p:nvPr/>
        </p:nvSpPr>
        <p:spPr bwMode="auto">
          <a:xfrm>
            <a:off x="6119375" y="5355877"/>
            <a:ext cx="13440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31" name="Line 55"/>
          <p:cNvSpPr>
            <a:spLocks noChangeShapeType="1"/>
          </p:cNvSpPr>
          <p:nvPr/>
        </p:nvSpPr>
        <p:spPr bwMode="auto">
          <a:xfrm>
            <a:off x="6119374" y="5571777"/>
            <a:ext cx="28807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32" name="Line 56"/>
          <p:cNvSpPr>
            <a:spLocks noChangeShapeType="1"/>
          </p:cNvSpPr>
          <p:nvPr/>
        </p:nvSpPr>
        <p:spPr bwMode="auto">
          <a:xfrm rot="2700000">
            <a:off x="7798950" y="4516619"/>
            <a:ext cx="0" cy="1246716"/>
          </a:xfrm>
          <a:prstGeom prst="line">
            <a:avLst/>
          </a:prstGeom>
          <a:noFill/>
          <a:ln w="762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Rectangle 2"/>
          <p:cNvSpPr>
            <a:spLocks noGrp="1" noChangeArrowheads="1"/>
          </p:cNvSpPr>
          <p:nvPr>
            <p:ph type="title"/>
          </p:nvPr>
        </p:nvSpPr>
        <p:spPr>
          <a:xfrm>
            <a:off x="705910" y="260648"/>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漫反射光</a:t>
            </a:r>
          </a:p>
        </p:txBody>
      </p:sp>
    </p:spTree>
    <p:extLst>
      <p:ext uri="{BB962C8B-B14F-4D97-AF65-F5344CB8AC3E}">
        <p14:creationId xmlns:p14="http://schemas.microsoft.com/office/powerpoint/2010/main" val="951672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792">
                                            <p:txEl>
                                              <p:pRg st="0" end="0"/>
                                            </p:txEl>
                                          </p:spTgt>
                                        </p:tgtEl>
                                        <p:attrNameLst>
                                          <p:attrName>style.visibility</p:attrName>
                                        </p:attrNameLst>
                                      </p:cBhvr>
                                      <p:to>
                                        <p:strVal val="visible"/>
                                      </p:to>
                                    </p:set>
                                    <p:animEffect transition="in" filter="wipe(up)">
                                      <p:cBhvr>
                                        <p:cTn id="7" dur="500"/>
                                        <p:tgtEl>
                                          <p:spTgt spid="7579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5792">
                                            <p:txEl>
                                              <p:pRg st="1" end="1"/>
                                            </p:txEl>
                                          </p:spTgt>
                                        </p:tgtEl>
                                        <p:attrNameLst>
                                          <p:attrName>style.visibility</p:attrName>
                                        </p:attrNameLst>
                                      </p:cBhvr>
                                      <p:to>
                                        <p:strVal val="visible"/>
                                      </p:to>
                                    </p:set>
                                    <p:animEffect transition="in" filter="wipe(up)">
                                      <p:cBhvr>
                                        <p:cTn id="10" dur="500"/>
                                        <p:tgtEl>
                                          <p:spTgt spid="75792">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5792">
                                            <p:txEl>
                                              <p:pRg st="2" end="2"/>
                                            </p:txEl>
                                          </p:spTgt>
                                        </p:tgtEl>
                                        <p:attrNameLst>
                                          <p:attrName>style.visibility</p:attrName>
                                        </p:attrNameLst>
                                      </p:cBhvr>
                                      <p:to>
                                        <p:strVal val="visible"/>
                                      </p:to>
                                    </p:set>
                                    <p:animEffect transition="in" filter="wipe(up)">
                                      <p:cBhvr>
                                        <p:cTn id="13" dur="500"/>
                                        <p:tgtEl>
                                          <p:spTgt spid="7579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5821"/>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822"/>
                                        </p:tgtEl>
                                        <p:attrNameLst>
                                          <p:attrName>style.visibility</p:attrName>
                                        </p:attrNameLst>
                                      </p:cBhvr>
                                      <p:to>
                                        <p:strVal val="visible"/>
                                      </p:to>
                                    </p:set>
                                    <p:animEffect transition="in" filter="wipe(left)">
                                      <p:cBhvr>
                                        <p:cTn id="22" dur="500"/>
                                        <p:tgtEl>
                                          <p:spTgt spid="7582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5823"/>
                                        </p:tgtEl>
                                        <p:attrNameLst>
                                          <p:attrName>style.visibility</p:attrName>
                                        </p:attrNameLst>
                                      </p:cBhvr>
                                      <p:to>
                                        <p:strVal val="visible"/>
                                      </p:to>
                                    </p:set>
                                    <p:animEffect transition="in" filter="wipe(left)">
                                      <p:cBhvr>
                                        <p:cTn id="25" dur="500"/>
                                        <p:tgtEl>
                                          <p:spTgt spid="758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5824"/>
                                        </p:tgtEl>
                                        <p:attrNameLst>
                                          <p:attrName>style.visibility</p:attrName>
                                        </p:attrNameLst>
                                      </p:cBhvr>
                                      <p:to>
                                        <p:strVal val="visible"/>
                                      </p:to>
                                    </p:set>
                                    <p:animEffect transition="in" filter="wipe(left)">
                                      <p:cBhvr>
                                        <p:cTn id="28" dur="500"/>
                                        <p:tgtEl>
                                          <p:spTgt spid="7582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5825"/>
                                        </p:tgtEl>
                                        <p:attrNameLst>
                                          <p:attrName>style.visibility</p:attrName>
                                        </p:attrNameLst>
                                      </p:cBhvr>
                                      <p:to>
                                        <p:strVal val="visible"/>
                                      </p:to>
                                    </p:set>
                                    <p:animEffect transition="in" filter="wipe(left)">
                                      <p:cBhvr>
                                        <p:cTn id="31" dur="500"/>
                                        <p:tgtEl>
                                          <p:spTgt spid="7582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75826"/>
                                        </p:tgtEl>
                                        <p:attrNameLst>
                                          <p:attrName>style.visibility</p:attrName>
                                        </p:attrNameLst>
                                      </p:cBhvr>
                                      <p:to>
                                        <p:strVal val="visible"/>
                                      </p:to>
                                    </p:set>
                                    <p:animEffect transition="in" filter="wipe(left)">
                                      <p:cBhvr>
                                        <p:cTn id="34" dur="500"/>
                                        <p:tgtEl>
                                          <p:spTgt spid="758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83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5827"/>
                                        </p:tgtEl>
                                        <p:attrNameLst>
                                          <p:attrName>style.visibility</p:attrName>
                                        </p:attrNameLst>
                                      </p:cBhvr>
                                      <p:to>
                                        <p:strVal val="visible"/>
                                      </p:to>
                                    </p:set>
                                    <p:animEffect transition="in" filter="wipe(left)">
                                      <p:cBhvr>
                                        <p:cTn id="43" dur="500"/>
                                        <p:tgtEl>
                                          <p:spTgt spid="7582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75828"/>
                                        </p:tgtEl>
                                        <p:attrNameLst>
                                          <p:attrName>style.visibility</p:attrName>
                                        </p:attrNameLst>
                                      </p:cBhvr>
                                      <p:to>
                                        <p:strVal val="visible"/>
                                      </p:to>
                                    </p:set>
                                    <p:animEffect transition="in" filter="wipe(left)">
                                      <p:cBhvr>
                                        <p:cTn id="46" dur="500"/>
                                        <p:tgtEl>
                                          <p:spTgt spid="7582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75829"/>
                                        </p:tgtEl>
                                        <p:attrNameLst>
                                          <p:attrName>style.visibility</p:attrName>
                                        </p:attrNameLst>
                                      </p:cBhvr>
                                      <p:to>
                                        <p:strVal val="visible"/>
                                      </p:to>
                                    </p:set>
                                    <p:animEffect transition="in" filter="wipe(left)">
                                      <p:cBhvr>
                                        <p:cTn id="49" dur="500"/>
                                        <p:tgtEl>
                                          <p:spTgt spid="7582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5830"/>
                                        </p:tgtEl>
                                        <p:attrNameLst>
                                          <p:attrName>style.visibility</p:attrName>
                                        </p:attrNameLst>
                                      </p:cBhvr>
                                      <p:to>
                                        <p:strVal val="visible"/>
                                      </p:to>
                                    </p:set>
                                    <p:animEffect transition="in" filter="wipe(left)">
                                      <p:cBhvr>
                                        <p:cTn id="52" dur="500"/>
                                        <p:tgtEl>
                                          <p:spTgt spid="75830"/>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75831"/>
                                        </p:tgtEl>
                                        <p:attrNameLst>
                                          <p:attrName>style.visibility</p:attrName>
                                        </p:attrNameLst>
                                      </p:cBhvr>
                                      <p:to>
                                        <p:strVal val="visible"/>
                                      </p:to>
                                    </p:set>
                                    <p:animEffect transition="in" filter="wipe(left)">
                                      <p:cBhvr>
                                        <p:cTn id="55" dur="500"/>
                                        <p:tgtEl>
                                          <p:spTgt spid="75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2" grpId="0" build="p"/>
      <p:bldP spid="75821" grpId="0" animBg="1"/>
      <p:bldP spid="75822" grpId="0" animBg="1"/>
      <p:bldP spid="75823" grpId="0" animBg="1"/>
      <p:bldP spid="75824" grpId="0" animBg="1"/>
      <p:bldP spid="75825" grpId="0" animBg="1"/>
      <p:bldP spid="75826" grpId="0" animBg="1"/>
      <p:bldP spid="75827" grpId="0" animBg="1"/>
      <p:bldP spid="75828" grpId="0" animBg="1"/>
      <p:bldP spid="75829" grpId="0" animBg="1"/>
      <p:bldP spid="75830" grpId="0" animBg="1"/>
      <p:bldP spid="75831" grpId="0" animBg="1"/>
      <p:bldP spid="758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sz="half" idx="1"/>
          </p:nvPr>
        </p:nvSpPr>
        <p:spPr>
          <a:xfrm>
            <a:off x="839416" y="1628775"/>
            <a:ext cx="10176933" cy="5229225"/>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rPr>
              <a:t>仅</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当入射角</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在</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0</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90</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之间，点光源才照亮表面，若</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cos</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为负值，则光源位于表面</a:t>
            </a: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sym typeface="Symbol" pitchFamily="18" charset="2"/>
              </a:rPr>
              <a:t>之后</a:t>
            </a:r>
            <a:endPar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endParaRP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可将环境光与点光源所产的光强度合并，得到一个完整的漫反射表达式</a:t>
            </a:r>
          </a:p>
          <a:p>
            <a:pPr marL="717550" lvl="1" indent="-342900" hangingPunct="0">
              <a:lnSpc>
                <a:spcPct val="100000"/>
              </a:lnSpc>
              <a:spcBef>
                <a:spcPts val="2400"/>
              </a:spcBef>
              <a:buFont typeface="Wingdings" panose="05000000000000000000" pitchFamily="2" charset="2"/>
              <a:buChar char="Ø"/>
              <a:defRPr/>
            </a:pPr>
            <a:endParaRPr lang="zh-CN" altLang="en-US" sz="2600" b="1" dirty="0">
              <a:solidFill>
                <a:schemeClr val="bg2">
                  <a:lumMod val="50000"/>
                </a:schemeClr>
              </a:solidFill>
              <a:latin typeface="微软雅黑" panose="020B0503020204020204" pitchFamily="34" charset="-122"/>
              <a:ea typeface="微软雅黑" panose="020B0503020204020204" pitchFamily="34" charset="-122"/>
            </a:endParaRPr>
          </a:p>
          <a:p>
            <a:pPr eaLnBrk="1" hangingPunct="1"/>
            <a:endParaRPr lang="zh-CN" altLang="en-US" sz="2800" dirty="0" smtClean="0"/>
          </a:p>
        </p:txBody>
      </p:sp>
      <p:graphicFrame>
        <p:nvGraphicFramePr>
          <p:cNvPr id="74756" name="Object 4"/>
          <p:cNvGraphicFramePr>
            <a:graphicFrameLocks noGrp="1" noChangeAspect="1"/>
          </p:cNvGraphicFramePr>
          <p:nvPr>
            <p:ph sz="half" idx="2"/>
            <p:extLst>
              <p:ext uri="{D42A27DB-BD31-4B8C-83A1-F6EECF244321}">
                <p14:modId xmlns:p14="http://schemas.microsoft.com/office/powerpoint/2010/main" val="111818653"/>
              </p:ext>
            </p:extLst>
          </p:nvPr>
        </p:nvGraphicFramePr>
        <p:xfrm>
          <a:off x="2687952" y="4292601"/>
          <a:ext cx="5848349" cy="771525"/>
        </p:xfrm>
        <a:graphic>
          <a:graphicData uri="http://schemas.openxmlformats.org/presentationml/2006/ole">
            <mc:AlternateContent xmlns:mc="http://schemas.openxmlformats.org/markup-compatibility/2006">
              <mc:Choice xmlns:v="urn:schemas-microsoft-com:vml" Requires="v">
                <p:oleObj spid="_x0000_s103457" name="Equation" r:id="rId4" imgW="1371600" imgH="241300" progId="Equation.DSMT4">
                  <p:embed/>
                </p:oleObj>
              </mc:Choice>
              <mc:Fallback>
                <p:oleObj name="Equation" r:id="rId4" imgW="13716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952" y="4292601"/>
                        <a:ext cx="5848349"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2"/>
          <p:cNvGrpSpPr>
            <a:grpSpLocks/>
          </p:cNvGrpSpPr>
          <p:nvPr/>
        </p:nvGrpSpPr>
        <p:grpSpPr bwMode="auto">
          <a:xfrm>
            <a:off x="2878453" y="5013325"/>
            <a:ext cx="2592916" cy="1150938"/>
            <a:chOff x="1655" y="3158"/>
            <a:chExt cx="1225" cy="725"/>
          </a:xfrm>
        </p:grpSpPr>
        <p:sp>
          <p:nvSpPr>
            <p:cNvPr id="25609" name="Line 18"/>
            <p:cNvSpPr>
              <a:spLocks noChangeShapeType="1"/>
            </p:cNvSpPr>
            <p:nvPr/>
          </p:nvSpPr>
          <p:spPr bwMode="auto">
            <a:xfrm>
              <a:off x="2245" y="3158"/>
              <a:ext cx="635" cy="0"/>
            </a:xfrm>
            <a:prstGeom prst="line">
              <a:avLst/>
            </a:prstGeom>
            <a:noFill/>
            <a:ln w="57150" cmpd="thickThin">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0" name="AutoShape 19"/>
            <p:cNvSpPr>
              <a:spLocks noChangeArrowheads="1"/>
            </p:cNvSpPr>
            <p:nvPr/>
          </p:nvSpPr>
          <p:spPr bwMode="auto">
            <a:xfrm>
              <a:off x="1655" y="3566"/>
              <a:ext cx="862" cy="317"/>
            </a:xfrm>
            <a:prstGeom prst="wedgeRectCallout">
              <a:avLst>
                <a:gd name="adj1" fmla="val 32829"/>
                <a:gd name="adj2" fmla="val -172398"/>
              </a:avLst>
            </a:prstGeom>
            <a:solidFill>
              <a:srgbClr val="E68106"/>
            </a:solidFill>
            <a:ln w="38100" algn="ctr">
              <a:solidFill>
                <a:srgbClr val="B63D00"/>
              </a:solidFill>
              <a:miter lim="800000"/>
              <a:headEnd/>
              <a:tailEnd/>
            </a:ln>
          </p:spPr>
          <p:txBody>
            <a:bodyPr/>
            <a:lstStyle/>
            <a:p>
              <a:pPr algn="ctr"/>
              <a:r>
                <a:rPr lang="zh-CN" altLang="en-US" sz="2400" b="1" dirty="0">
                  <a:solidFill>
                    <a:srgbClr val="B63D00"/>
                  </a:solidFill>
                </a:rPr>
                <a:t>环境光</a:t>
              </a:r>
            </a:p>
          </p:txBody>
        </p:sp>
      </p:grpSp>
      <p:grpSp>
        <p:nvGrpSpPr>
          <p:cNvPr id="3" name="Group 23"/>
          <p:cNvGrpSpPr>
            <a:grpSpLocks/>
          </p:cNvGrpSpPr>
          <p:nvPr/>
        </p:nvGrpSpPr>
        <p:grpSpPr bwMode="auto">
          <a:xfrm>
            <a:off x="6047101" y="5013326"/>
            <a:ext cx="3361267" cy="1116013"/>
            <a:chOff x="3152" y="3158"/>
            <a:chExt cx="1588" cy="703"/>
          </a:xfrm>
        </p:grpSpPr>
        <p:sp>
          <p:nvSpPr>
            <p:cNvPr id="25607" name="Line 20"/>
            <p:cNvSpPr>
              <a:spLocks noChangeShapeType="1"/>
            </p:cNvSpPr>
            <p:nvPr/>
          </p:nvSpPr>
          <p:spPr bwMode="auto">
            <a:xfrm>
              <a:off x="3152" y="3158"/>
              <a:ext cx="1225" cy="0"/>
            </a:xfrm>
            <a:prstGeom prst="line">
              <a:avLst/>
            </a:prstGeom>
            <a:noFill/>
            <a:ln w="76200" cmpd="tri">
              <a:solidFill>
                <a:srgbClr val="E8500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 name="AutoShape 21"/>
            <p:cNvSpPr>
              <a:spLocks noChangeArrowheads="1"/>
            </p:cNvSpPr>
            <p:nvPr/>
          </p:nvSpPr>
          <p:spPr bwMode="auto">
            <a:xfrm>
              <a:off x="3560" y="3544"/>
              <a:ext cx="1180" cy="317"/>
            </a:xfrm>
            <a:prstGeom prst="wedgeRectCallout">
              <a:avLst>
                <a:gd name="adj1" fmla="val -40000"/>
                <a:gd name="adj2" fmla="val -169875"/>
              </a:avLst>
            </a:prstGeom>
            <a:solidFill>
              <a:srgbClr val="008000"/>
            </a:solidFill>
            <a:ln w="38100" algn="ctr">
              <a:solidFill>
                <a:schemeClr val="hlink"/>
              </a:solidFill>
              <a:miter lim="800000"/>
              <a:headEnd/>
              <a:tailEnd/>
            </a:ln>
          </p:spPr>
          <p:txBody>
            <a:bodyPr/>
            <a:lstStyle/>
            <a:p>
              <a:pPr algn="ctr"/>
              <a:r>
                <a:rPr lang="zh-CN" altLang="en-US" sz="2400" b="1" dirty="0">
                  <a:solidFill>
                    <a:schemeClr val="bg1"/>
                  </a:solidFill>
                </a:rPr>
                <a:t>漫反射光</a:t>
              </a:r>
            </a:p>
          </p:txBody>
        </p:sp>
      </p:grpSp>
      <p:sp>
        <p:nvSpPr>
          <p:cNvPr id="12" name="Rectangle 2"/>
          <p:cNvSpPr>
            <a:spLocks noGrp="1" noChangeArrowheads="1"/>
          </p:cNvSpPr>
          <p:nvPr>
            <p:ph type="title"/>
          </p:nvPr>
        </p:nvSpPr>
        <p:spPr>
          <a:xfrm>
            <a:off x="705910" y="260648"/>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漫反射光</a:t>
            </a:r>
          </a:p>
        </p:txBody>
      </p:sp>
    </p:spTree>
    <p:extLst>
      <p:ext uri="{BB962C8B-B14F-4D97-AF65-F5344CB8AC3E}">
        <p14:creationId xmlns:p14="http://schemas.microsoft.com/office/powerpoint/2010/main" val="3487793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wipe(up)">
                                      <p:cBhvr>
                                        <p:cTn id="7" dur="500"/>
                                        <p:tgtEl>
                                          <p:spTgt spid="7475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4755">
                                            <p:txEl>
                                              <p:pRg st="1" end="1"/>
                                            </p:txEl>
                                          </p:spTgt>
                                        </p:tgtEl>
                                        <p:attrNameLst>
                                          <p:attrName>style.visibility</p:attrName>
                                        </p:attrNameLst>
                                      </p:cBhvr>
                                      <p:to>
                                        <p:strVal val="visible"/>
                                      </p:to>
                                    </p:set>
                                    <p:animEffect transition="in" filter="wipe(up)">
                                      <p:cBhvr>
                                        <p:cTn id="10" dur="500"/>
                                        <p:tgtEl>
                                          <p:spTgt spid="7475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74756"/>
                                        </p:tgtEl>
                                        <p:attrNameLst>
                                          <p:attrName>style.visibility</p:attrName>
                                        </p:attrNameLst>
                                      </p:cBhvr>
                                      <p:to>
                                        <p:strVal val="visible"/>
                                      </p:to>
                                    </p:set>
                                    <p:animEffect transition="in" filter="wipe(up)">
                                      <p:cBhvr>
                                        <p:cTn id="15" dur="500"/>
                                        <p:tgtEl>
                                          <p:spTgt spid="747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05910" y="260648"/>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漫反射光</a:t>
            </a:r>
          </a:p>
        </p:txBody>
      </p:sp>
      <p:sp>
        <p:nvSpPr>
          <p:cNvPr id="78851" name="Rectangle 3"/>
          <p:cNvSpPr>
            <a:spLocks noGrp="1" noChangeArrowheads="1"/>
          </p:cNvSpPr>
          <p:nvPr>
            <p:ph type="body" sz="half" idx="1"/>
          </p:nvPr>
        </p:nvSpPr>
        <p:spPr>
          <a:xfrm>
            <a:off x="1261534" y="1516064"/>
            <a:ext cx="9918700" cy="4114800"/>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rPr>
              <a:t>漫反射</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率</a:t>
            </a:r>
            <a:r>
              <a:rPr lang="en-US" altLang="zh-CN" sz="2600" b="1" dirty="0" err="1">
                <a:solidFill>
                  <a:schemeClr val="bg2">
                    <a:lumMod val="50000"/>
                  </a:schemeClr>
                </a:solidFill>
                <a:latin typeface="微软雅黑" panose="020B0503020204020204" pitchFamily="34" charset="-122"/>
                <a:ea typeface="微软雅黑" panose="020B0503020204020204" pitchFamily="34" charset="-122"/>
                <a:sym typeface="Symbol" pitchFamily="18" charset="2"/>
              </a:rPr>
              <a:t>K</a:t>
            </a:r>
            <a:r>
              <a:rPr lang="en-US" altLang="zh-CN" sz="2600" b="1" i="1" baseline="-25000" dirty="0" err="1">
                <a:solidFill>
                  <a:schemeClr val="bg2">
                    <a:lumMod val="50000"/>
                  </a:schemeClr>
                </a:solidFill>
                <a:latin typeface="微软雅黑" panose="020B0503020204020204" pitchFamily="34" charset="-122"/>
                <a:ea typeface="微软雅黑" panose="020B0503020204020204" pitchFamily="34" charset="-122"/>
                <a:sym typeface="Symbol" pitchFamily="18" charset="2"/>
              </a:rPr>
              <a:t>d</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和</a:t>
            </a:r>
            <a:r>
              <a:rPr lang="en-US" altLang="zh-CN" sz="2600" b="1" dirty="0" err="1">
                <a:solidFill>
                  <a:schemeClr val="bg2">
                    <a:lumMod val="50000"/>
                  </a:schemeClr>
                </a:solidFill>
                <a:latin typeface="微软雅黑" panose="020B0503020204020204" pitchFamily="34" charset="-122"/>
                <a:ea typeface="微软雅黑" panose="020B0503020204020204" pitchFamily="34" charset="-122"/>
                <a:sym typeface="Symbol" pitchFamily="18" charset="2"/>
              </a:rPr>
              <a:t>K</a:t>
            </a:r>
            <a:r>
              <a:rPr lang="en-US" altLang="zh-CN" sz="2600" b="1" i="1" baseline="-25000" dirty="0" err="1">
                <a:solidFill>
                  <a:schemeClr val="bg2">
                    <a:lumMod val="50000"/>
                  </a:schemeClr>
                </a:solidFill>
                <a:latin typeface="微软雅黑" panose="020B0503020204020204" pitchFamily="34" charset="-122"/>
                <a:ea typeface="微软雅黑" panose="020B0503020204020204" pitchFamily="34" charset="-122"/>
                <a:sym typeface="Symbol" pitchFamily="18" charset="2"/>
              </a:rPr>
              <a:t>a</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的取值在</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0</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1</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之间</a:t>
            </a:r>
          </a:p>
        </p:txBody>
      </p:sp>
      <p:grpSp>
        <p:nvGrpSpPr>
          <p:cNvPr id="2" name="Group 55"/>
          <p:cNvGrpSpPr>
            <a:grpSpLocks/>
          </p:cNvGrpSpPr>
          <p:nvPr/>
        </p:nvGrpSpPr>
        <p:grpSpPr bwMode="auto">
          <a:xfrm>
            <a:off x="143935" y="2924945"/>
            <a:ext cx="11662833" cy="2312528"/>
            <a:chOff x="68" y="2218"/>
            <a:chExt cx="5510" cy="1103"/>
          </a:xfrm>
        </p:grpSpPr>
        <p:sp>
          <p:nvSpPr>
            <p:cNvPr id="26629" name="Text Box 27"/>
            <p:cNvSpPr txBox="1">
              <a:spLocks noChangeArrowheads="1"/>
            </p:cNvSpPr>
            <p:nvPr/>
          </p:nvSpPr>
          <p:spPr bwMode="auto">
            <a:xfrm>
              <a:off x="68" y="3113"/>
              <a:ext cx="88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000" b="1" i="1">
                  <a:solidFill>
                    <a:schemeClr val="bg2">
                      <a:lumMod val="50000"/>
                    </a:schemeClr>
                  </a:solidFill>
                  <a:latin typeface="Times New Roman" pitchFamily="18" charset="0"/>
                </a:rPr>
                <a:t>K</a:t>
              </a:r>
              <a:r>
                <a:rPr lang="en-US" altLang="zh-CN" sz="2000" b="1" i="1" baseline="-25000">
                  <a:solidFill>
                    <a:schemeClr val="bg2">
                      <a:lumMod val="50000"/>
                    </a:schemeClr>
                  </a:solidFill>
                  <a:latin typeface="Times New Roman" pitchFamily="18" charset="0"/>
                </a:rPr>
                <a:t>a</a:t>
              </a:r>
              <a:r>
                <a:rPr lang="en-US" altLang="zh-CN" sz="2000" b="1">
                  <a:solidFill>
                    <a:schemeClr val="bg2">
                      <a:lumMod val="50000"/>
                    </a:schemeClr>
                  </a:solidFill>
                  <a:latin typeface="Times New Roman" pitchFamily="18" charset="0"/>
                </a:rPr>
                <a:t>=</a:t>
              </a:r>
              <a:r>
                <a:rPr lang="en-US" altLang="zh-CN" sz="2000" b="1" i="1">
                  <a:solidFill>
                    <a:schemeClr val="bg2">
                      <a:lumMod val="50000"/>
                    </a:schemeClr>
                  </a:solidFill>
                  <a:latin typeface="Times New Roman" pitchFamily="18" charset="0"/>
                </a:rPr>
                <a:t>K</a:t>
              </a:r>
              <a:r>
                <a:rPr lang="en-US" altLang="zh-CN" sz="2000" b="1" i="1" baseline="-25000">
                  <a:solidFill>
                    <a:schemeClr val="bg2">
                      <a:lumMod val="50000"/>
                    </a:schemeClr>
                  </a:solidFill>
                  <a:latin typeface="Times New Roman" pitchFamily="18" charset="0"/>
                </a:rPr>
                <a:t>d</a:t>
              </a:r>
              <a:r>
                <a:rPr lang="en-US" altLang="zh-CN" sz="2000" b="1">
                  <a:solidFill>
                    <a:schemeClr val="bg2">
                      <a:lumMod val="50000"/>
                    </a:schemeClr>
                  </a:solidFill>
                  <a:latin typeface="Times New Roman" pitchFamily="18" charset="0"/>
                </a:rPr>
                <a:t>=</a:t>
              </a:r>
            </a:p>
          </p:txBody>
        </p:sp>
        <p:grpSp>
          <p:nvGrpSpPr>
            <p:cNvPr id="26630" name="Group 49"/>
            <p:cNvGrpSpPr>
              <a:grpSpLocks/>
            </p:cNvGrpSpPr>
            <p:nvPr/>
          </p:nvGrpSpPr>
          <p:grpSpPr bwMode="auto">
            <a:xfrm>
              <a:off x="596" y="2251"/>
              <a:ext cx="809" cy="1070"/>
              <a:chOff x="596" y="2251"/>
              <a:chExt cx="809" cy="1070"/>
            </a:xfrm>
          </p:grpSpPr>
          <p:sp>
            <p:nvSpPr>
              <p:cNvPr id="26646" name="Text Box 28"/>
              <p:cNvSpPr txBox="1">
                <a:spLocks noChangeArrowheads="1"/>
              </p:cNvSpPr>
              <p:nvPr/>
            </p:nvSpPr>
            <p:spPr bwMode="auto">
              <a:xfrm>
                <a:off x="882" y="3101"/>
                <a:ext cx="45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400" b="1">
                    <a:solidFill>
                      <a:schemeClr val="bg2">
                        <a:lumMod val="50000"/>
                      </a:schemeClr>
                    </a:solidFill>
                    <a:latin typeface="Times New Roman" pitchFamily="18" charset="0"/>
                  </a:rPr>
                  <a:t>0.0</a:t>
                </a:r>
              </a:p>
            </p:txBody>
          </p:sp>
          <p:pic>
            <p:nvPicPr>
              <p:cNvPr id="26647" name="Picture 40" descr="Kd为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 y="2251"/>
                <a:ext cx="809"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1" name="Group 50"/>
            <p:cNvGrpSpPr>
              <a:grpSpLocks/>
            </p:cNvGrpSpPr>
            <p:nvPr/>
          </p:nvGrpSpPr>
          <p:grpSpPr bwMode="auto">
            <a:xfrm>
              <a:off x="1430" y="2229"/>
              <a:ext cx="809" cy="1092"/>
              <a:chOff x="1430" y="2229"/>
              <a:chExt cx="809" cy="1092"/>
            </a:xfrm>
          </p:grpSpPr>
          <p:sp>
            <p:nvSpPr>
              <p:cNvPr id="26644" name="Text Box 29"/>
              <p:cNvSpPr txBox="1">
                <a:spLocks noChangeArrowheads="1"/>
              </p:cNvSpPr>
              <p:nvPr/>
            </p:nvSpPr>
            <p:spPr bwMode="auto">
              <a:xfrm>
                <a:off x="1722" y="3101"/>
                <a:ext cx="45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400" b="1" dirty="0">
                    <a:solidFill>
                      <a:schemeClr val="bg2">
                        <a:lumMod val="50000"/>
                      </a:schemeClr>
                    </a:solidFill>
                    <a:latin typeface="Times New Roman" pitchFamily="18" charset="0"/>
                  </a:rPr>
                  <a:t>0.2</a:t>
                </a:r>
              </a:p>
            </p:txBody>
          </p:sp>
          <p:pic>
            <p:nvPicPr>
              <p:cNvPr id="26645" name="Picture 41" descr="Kd为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 y="2229"/>
                <a:ext cx="809"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2" name="Group 51"/>
            <p:cNvGrpSpPr>
              <a:grpSpLocks/>
            </p:cNvGrpSpPr>
            <p:nvPr/>
          </p:nvGrpSpPr>
          <p:grpSpPr bwMode="auto">
            <a:xfrm>
              <a:off x="2265" y="2218"/>
              <a:ext cx="809" cy="1103"/>
              <a:chOff x="2265" y="2218"/>
              <a:chExt cx="809" cy="1103"/>
            </a:xfrm>
          </p:grpSpPr>
          <p:sp>
            <p:nvSpPr>
              <p:cNvPr id="26642" name="Text Box 30"/>
              <p:cNvSpPr txBox="1">
                <a:spLocks noChangeArrowheads="1"/>
              </p:cNvSpPr>
              <p:nvPr/>
            </p:nvSpPr>
            <p:spPr bwMode="auto">
              <a:xfrm>
                <a:off x="2561" y="3101"/>
                <a:ext cx="45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400" b="1">
                    <a:solidFill>
                      <a:schemeClr val="bg2">
                        <a:lumMod val="50000"/>
                      </a:schemeClr>
                    </a:solidFill>
                    <a:latin typeface="Times New Roman" pitchFamily="18" charset="0"/>
                  </a:rPr>
                  <a:t>0.4</a:t>
                </a:r>
              </a:p>
            </p:txBody>
          </p:sp>
          <p:pic>
            <p:nvPicPr>
              <p:cNvPr id="26643" name="Picture 42" descr="Kd为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5" y="2218"/>
                <a:ext cx="809"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3" name="Group 52"/>
            <p:cNvGrpSpPr>
              <a:grpSpLocks/>
            </p:cNvGrpSpPr>
            <p:nvPr/>
          </p:nvGrpSpPr>
          <p:grpSpPr bwMode="auto">
            <a:xfrm>
              <a:off x="3099" y="2240"/>
              <a:ext cx="809" cy="1081"/>
              <a:chOff x="3099" y="2240"/>
              <a:chExt cx="809" cy="1081"/>
            </a:xfrm>
          </p:grpSpPr>
          <p:sp>
            <p:nvSpPr>
              <p:cNvPr id="26640" name="Text Box 31"/>
              <p:cNvSpPr txBox="1">
                <a:spLocks noChangeArrowheads="1"/>
              </p:cNvSpPr>
              <p:nvPr/>
            </p:nvSpPr>
            <p:spPr bwMode="auto">
              <a:xfrm>
                <a:off x="3401" y="3101"/>
                <a:ext cx="45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400" b="1">
                    <a:solidFill>
                      <a:schemeClr val="bg2">
                        <a:lumMod val="50000"/>
                      </a:schemeClr>
                    </a:solidFill>
                    <a:latin typeface="Times New Roman" pitchFamily="18" charset="0"/>
                  </a:rPr>
                  <a:t>0.6</a:t>
                </a:r>
              </a:p>
            </p:txBody>
          </p:sp>
          <p:pic>
            <p:nvPicPr>
              <p:cNvPr id="26641" name="Picture 43" descr="Kd为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9" y="2240"/>
                <a:ext cx="809"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4" name="Group 53"/>
            <p:cNvGrpSpPr>
              <a:grpSpLocks/>
            </p:cNvGrpSpPr>
            <p:nvPr/>
          </p:nvGrpSpPr>
          <p:grpSpPr bwMode="auto">
            <a:xfrm>
              <a:off x="3934" y="2229"/>
              <a:ext cx="809" cy="1092"/>
              <a:chOff x="3934" y="2229"/>
              <a:chExt cx="809" cy="1092"/>
            </a:xfrm>
          </p:grpSpPr>
          <p:sp>
            <p:nvSpPr>
              <p:cNvPr id="26638" name="Text Box 32"/>
              <p:cNvSpPr txBox="1">
                <a:spLocks noChangeArrowheads="1"/>
              </p:cNvSpPr>
              <p:nvPr/>
            </p:nvSpPr>
            <p:spPr bwMode="auto">
              <a:xfrm>
                <a:off x="4240" y="3101"/>
                <a:ext cx="45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400" b="1">
                    <a:solidFill>
                      <a:schemeClr val="bg2">
                        <a:lumMod val="50000"/>
                      </a:schemeClr>
                    </a:solidFill>
                    <a:latin typeface="Times New Roman" pitchFamily="18" charset="0"/>
                  </a:rPr>
                  <a:t>0.8</a:t>
                </a:r>
              </a:p>
            </p:txBody>
          </p:sp>
          <p:pic>
            <p:nvPicPr>
              <p:cNvPr id="26639" name="Picture 44" descr="Kd为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4" y="2229"/>
                <a:ext cx="809"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5" name="Group 54"/>
            <p:cNvGrpSpPr>
              <a:grpSpLocks/>
            </p:cNvGrpSpPr>
            <p:nvPr/>
          </p:nvGrpSpPr>
          <p:grpSpPr bwMode="auto">
            <a:xfrm>
              <a:off x="4769" y="2240"/>
              <a:ext cx="809" cy="1081"/>
              <a:chOff x="4769" y="2240"/>
              <a:chExt cx="809" cy="1081"/>
            </a:xfrm>
          </p:grpSpPr>
          <p:sp>
            <p:nvSpPr>
              <p:cNvPr id="26636" name="Text Box 33"/>
              <p:cNvSpPr txBox="1">
                <a:spLocks noChangeArrowheads="1"/>
              </p:cNvSpPr>
              <p:nvPr/>
            </p:nvSpPr>
            <p:spPr bwMode="auto">
              <a:xfrm>
                <a:off x="5080" y="3101"/>
                <a:ext cx="45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400" b="1">
                    <a:solidFill>
                      <a:schemeClr val="bg2">
                        <a:lumMod val="50000"/>
                      </a:schemeClr>
                    </a:solidFill>
                    <a:latin typeface="Times New Roman" pitchFamily="18" charset="0"/>
                  </a:rPr>
                  <a:t>1.0</a:t>
                </a:r>
              </a:p>
            </p:txBody>
          </p:sp>
          <p:pic>
            <p:nvPicPr>
              <p:cNvPr id="26637" name="Picture 45" descr="Kd为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9" y="2240"/>
                <a:ext cx="809"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918256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wipe(up)">
                                      <p:cBhvr>
                                        <p:cTn id="7" dur="500"/>
                                        <p:tgtEl>
                                          <p:spTgt spid="788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0"/>
          <p:cNvSpPr>
            <a:spLocks noGrp="1" noChangeArrowheads="1"/>
          </p:cNvSpPr>
          <p:nvPr>
            <p:ph type="title" sz="quarter"/>
          </p:nvPr>
        </p:nvSpPr>
        <p:spPr/>
        <p:txBody>
          <a:bodyPr>
            <a:normAutofit/>
          </a:bodyPr>
          <a:lstStyle/>
          <a:p>
            <a:pPr lvl="1">
              <a:defRPr/>
            </a:pP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2" name="Group 83"/>
          <p:cNvGrpSpPr>
            <a:grpSpLocks/>
          </p:cNvGrpSpPr>
          <p:nvPr/>
        </p:nvGrpSpPr>
        <p:grpSpPr bwMode="auto">
          <a:xfrm>
            <a:off x="3139018" y="260648"/>
            <a:ext cx="6589183" cy="6084591"/>
            <a:chOff x="1483" y="907"/>
            <a:chExt cx="3113" cy="3090"/>
          </a:xfrm>
        </p:grpSpPr>
        <p:pic>
          <p:nvPicPr>
            <p:cNvPr id="27661" name="Picture 40" descr="Kd为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 y="344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43" descr="Kd为4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0" y="344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3" name="Picture 46" descr="Kd为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9" y="344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24" descr="Kd为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3" y="344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Picture 27" descr="Kd为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8" y="293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6" name="Picture 30" descr="Kd为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4" y="2416"/>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Picture 33" descr="Kd为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3" y="1893"/>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8" name="Picture 39" descr="Kd为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2" y="907"/>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Picture 49" descr="Kd为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17" y="344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0" name="Picture 52" descr="Kd为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4" y="344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1" name="Picture 54" descr="Kd为0"/>
            <p:cNvPicPr>
              <a:picLocks noChangeAspect="1" noChangeArrowheads="1"/>
            </p:cNvPicPr>
            <p:nvPr/>
          </p:nvPicPr>
          <p:blipFill>
            <a:blip r:embed="rId13">
              <a:extLst>
                <a:ext uri="{28A0092B-C50C-407E-A947-70E740481C1C}">
                  <a14:useLocalDpi xmlns:a14="http://schemas.microsoft.com/office/drawing/2010/main" val="0"/>
                </a:ext>
              </a:extLst>
            </a:blip>
            <a:srcRect b="3719"/>
            <a:stretch>
              <a:fillRect/>
            </a:stretch>
          </p:blipFill>
          <p:spPr bwMode="auto">
            <a:xfrm>
              <a:off x="1483" y="2938"/>
              <a:ext cx="54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55" descr="Kd为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6" y="293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3" name="Picture 56" descr="Kd为4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13" y="293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4" name="Picture 57" descr="Kd为60％"/>
            <p:cNvPicPr>
              <a:picLocks noChangeAspect="1" noChangeArrowheads="1"/>
            </p:cNvPicPr>
            <p:nvPr/>
          </p:nvPicPr>
          <p:blipFill>
            <a:blip r:embed="rId16" cstate="print">
              <a:extLst>
                <a:ext uri="{28A0092B-C50C-407E-A947-70E740481C1C}">
                  <a14:useLocalDpi xmlns:a14="http://schemas.microsoft.com/office/drawing/2010/main" val="0"/>
                </a:ext>
              </a:extLst>
            </a:blip>
            <a:srcRect b="3719"/>
            <a:stretch>
              <a:fillRect/>
            </a:stretch>
          </p:blipFill>
          <p:spPr bwMode="auto">
            <a:xfrm>
              <a:off x="3027" y="2938"/>
              <a:ext cx="54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5" name="Picture 58" descr="Kd为80％"/>
            <p:cNvPicPr>
              <a:picLocks noChangeAspect="1" noChangeArrowheads="1"/>
            </p:cNvPicPr>
            <p:nvPr/>
          </p:nvPicPr>
          <p:blipFill>
            <a:blip r:embed="rId17">
              <a:extLst>
                <a:ext uri="{28A0092B-C50C-407E-A947-70E740481C1C}">
                  <a14:useLocalDpi xmlns:a14="http://schemas.microsoft.com/office/drawing/2010/main" val="0"/>
                </a:ext>
              </a:extLst>
            </a:blip>
            <a:srcRect b="3719"/>
            <a:stretch>
              <a:fillRect/>
            </a:stretch>
          </p:blipFill>
          <p:spPr bwMode="auto">
            <a:xfrm>
              <a:off x="3542" y="2938"/>
              <a:ext cx="54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6" name="Picture 59" descr="Kd为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18" y="2416"/>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7" name="Picture 60" descr="Kd为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47" y="2416"/>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8" name="Picture 61" descr="Kd为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26" y="2416"/>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9" name="Picture 62" descr="Kd为6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42" y="2416"/>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0" name="Picture 63" descr="Kd为80％"/>
            <p:cNvPicPr>
              <a:picLocks noChangeAspect="1" noChangeArrowheads="1"/>
            </p:cNvPicPr>
            <p:nvPr/>
          </p:nvPicPr>
          <p:blipFill>
            <a:blip r:embed="rId22">
              <a:extLst>
                <a:ext uri="{28A0092B-C50C-407E-A947-70E740481C1C}">
                  <a14:useLocalDpi xmlns:a14="http://schemas.microsoft.com/office/drawing/2010/main" val="0"/>
                </a:ext>
              </a:extLst>
            </a:blip>
            <a:srcRect r="3780"/>
            <a:stretch>
              <a:fillRect/>
            </a:stretch>
          </p:blipFill>
          <p:spPr bwMode="auto">
            <a:xfrm>
              <a:off x="3550" y="2416"/>
              <a:ext cx="52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1" name="Picture 64" descr="Kd为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06" y="1893"/>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2" name="Picture 66" descr="Kd为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19" y="1893"/>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3" name="Picture 67" descr="Kd为40％"/>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531" y="1893"/>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4" name="Picture 68" descr="Kd为8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55" y="1893"/>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69" descr="Kd为0"/>
            <p:cNvPicPr>
              <a:picLocks noChangeAspect="1" noChangeArrowheads="1"/>
            </p:cNvPicPr>
            <p:nvPr/>
          </p:nvPicPr>
          <p:blipFill>
            <a:blip r:embed="rId27">
              <a:extLst>
                <a:ext uri="{28A0092B-C50C-407E-A947-70E740481C1C}">
                  <a14:useLocalDpi xmlns:a14="http://schemas.microsoft.com/office/drawing/2010/main" val="0"/>
                </a:ext>
              </a:extLst>
            </a:blip>
            <a:srcRect b="3719"/>
            <a:stretch>
              <a:fillRect/>
            </a:stretch>
          </p:blipFill>
          <p:spPr bwMode="auto">
            <a:xfrm>
              <a:off x="1528" y="1408"/>
              <a:ext cx="54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70" descr="Kd为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36" y="1408"/>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71" descr="Kd为20％"/>
            <p:cNvPicPr>
              <a:picLocks noChangeAspect="1" noChangeArrowheads="1"/>
            </p:cNvPicPr>
            <p:nvPr/>
          </p:nvPicPr>
          <p:blipFill>
            <a:blip r:embed="rId29">
              <a:extLst>
                <a:ext uri="{28A0092B-C50C-407E-A947-70E740481C1C}">
                  <a14:useLocalDpi xmlns:a14="http://schemas.microsoft.com/office/drawing/2010/main" val="0"/>
                </a:ext>
              </a:extLst>
            </a:blip>
            <a:srcRect b="3719"/>
            <a:stretch>
              <a:fillRect/>
            </a:stretch>
          </p:blipFill>
          <p:spPr bwMode="auto">
            <a:xfrm>
              <a:off x="2030" y="1408"/>
              <a:ext cx="54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72" descr="Kd为40％"/>
            <p:cNvPicPr>
              <a:picLocks noChangeAspect="1" noChangeArrowheads="1"/>
            </p:cNvPicPr>
            <p:nvPr/>
          </p:nvPicPr>
          <p:blipFill>
            <a:blip r:embed="rId30" cstate="print">
              <a:extLst>
                <a:ext uri="{28A0092B-C50C-407E-A947-70E740481C1C}">
                  <a14:useLocalDpi xmlns:a14="http://schemas.microsoft.com/office/drawing/2010/main" val="0"/>
                </a:ext>
              </a:extLst>
            </a:blip>
            <a:srcRect b="3719"/>
            <a:stretch>
              <a:fillRect/>
            </a:stretch>
          </p:blipFill>
          <p:spPr bwMode="auto">
            <a:xfrm>
              <a:off x="2532" y="1408"/>
              <a:ext cx="54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74" descr="Kd为0"/>
            <p:cNvPicPr>
              <a:picLocks noChangeAspect="1" noChangeArrowheads="1"/>
            </p:cNvPicPr>
            <p:nvPr/>
          </p:nvPicPr>
          <p:blipFill>
            <a:blip r:embed="rId31">
              <a:extLst>
                <a:ext uri="{28A0092B-C50C-407E-A947-70E740481C1C}">
                  <a14:useLocalDpi xmlns:a14="http://schemas.microsoft.com/office/drawing/2010/main" val="0"/>
                </a:ext>
              </a:extLst>
            </a:blip>
            <a:srcRect b="3719"/>
            <a:stretch>
              <a:fillRect/>
            </a:stretch>
          </p:blipFill>
          <p:spPr bwMode="auto">
            <a:xfrm>
              <a:off x="1519" y="907"/>
              <a:ext cx="54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0" name="Picture 75" descr="Kd为20％"/>
            <p:cNvPicPr>
              <a:picLocks noChangeAspect="1" noChangeArrowheads="1"/>
            </p:cNvPicPr>
            <p:nvPr/>
          </p:nvPicPr>
          <p:blipFill>
            <a:blip r:embed="rId32">
              <a:extLst>
                <a:ext uri="{28A0092B-C50C-407E-A947-70E740481C1C}">
                  <a14:useLocalDpi xmlns:a14="http://schemas.microsoft.com/office/drawing/2010/main" val="0"/>
                </a:ext>
              </a:extLst>
            </a:blip>
            <a:srcRect b="3719"/>
            <a:stretch>
              <a:fillRect/>
            </a:stretch>
          </p:blipFill>
          <p:spPr bwMode="auto">
            <a:xfrm>
              <a:off x="2020" y="907"/>
              <a:ext cx="54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1" name="Picture 76" descr="Kd为40％"/>
            <p:cNvPicPr>
              <a:picLocks noChangeAspect="1" noChangeArrowheads="1"/>
            </p:cNvPicPr>
            <p:nvPr/>
          </p:nvPicPr>
          <p:blipFill>
            <a:blip r:embed="rId33" cstate="print">
              <a:extLst>
                <a:ext uri="{28A0092B-C50C-407E-A947-70E740481C1C}">
                  <a14:useLocalDpi xmlns:a14="http://schemas.microsoft.com/office/drawing/2010/main" val="0"/>
                </a:ext>
              </a:extLst>
            </a:blip>
            <a:srcRect b="3719"/>
            <a:stretch>
              <a:fillRect/>
            </a:stretch>
          </p:blipFill>
          <p:spPr bwMode="auto">
            <a:xfrm>
              <a:off x="2521" y="907"/>
              <a:ext cx="54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2" name="Picture 77" descr="Kd为60％"/>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021" y="907"/>
              <a:ext cx="54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3" name="Picture 78" descr="Kd为80％"/>
            <p:cNvPicPr>
              <a:picLocks noChangeAspect="1" noChangeArrowheads="1"/>
            </p:cNvPicPr>
            <p:nvPr/>
          </p:nvPicPr>
          <p:blipFill>
            <a:blip r:embed="rId35" cstate="print">
              <a:extLst>
                <a:ext uri="{28A0092B-C50C-407E-A947-70E740481C1C}">
                  <a14:useLocalDpi xmlns:a14="http://schemas.microsoft.com/office/drawing/2010/main" val="0"/>
                </a:ext>
              </a:extLst>
            </a:blip>
            <a:srcRect r="3780"/>
            <a:stretch>
              <a:fillRect/>
            </a:stretch>
          </p:blipFill>
          <p:spPr bwMode="auto">
            <a:xfrm>
              <a:off x="3522" y="907"/>
              <a:ext cx="520"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4" name="Picture 65" descr="Kd为1"/>
            <p:cNvPicPr>
              <a:picLocks noChangeAspect="1" noChangeArrowheads="1"/>
            </p:cNvPicPr>
            <p:nvPr/>
          </p:nvPicPr>
          <p:blipFill>
            <a:blip r:embed="rId36">
              <a:extLst>
                <a:ext uri="{28A0092B-C50C-407E-A947-70E740481C1C}">
                  <a14:useLocalDpi xmlns:a14="http://schemas.microsoft.com/office/drawing/2010/main" val="0"/>
                </a:ext>
              </a:extLst>
            </a:blip>
            <a:srcRect l="3780" t="3719"/>
            <a:stretch>
              <a:fillRect/>
            </a:stretch>
          </p:blipFill>
          <p:spPr bwMode="auto">
            <a:xfrm>
              <a:off x="4065" y="1914"/>
              <a:ext cx="52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5" name="Picture 36" descr="Kd为80％"/>
            <p:cNvPicPr>
              <a:picLocks noChangeAspect="1" noChangeArrowheads="1"/>
            </p:cNvPicPr>
            <p:nvPr/>
          </p:nvPicPr>
          <p:blipFill>
            <a:blip r:embed="rId37">
              <a:extLst>
                <a:ext uri="{28A0092B-C50C-407E-A947-70E740481C1C}">
                  <a14:useLocalDpi xmlns:a14="http://schemas.microsoft.com/office/drawing/2010/main" val="0"/>
                </a:ext>
              </a:extLst>
            </a:blip>
            <a:srcRect t="3719" r="3780" b="3719"/>
            <a:stretch>
              <a:fillRect/>
            </a:stretch>
          </p:blipFill>
          <p:spPr bwMode="auto">
            <a:xfrm>
              <a:off x="3535" y="1428"/>
              <a:ext cx="520"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6" name="Picture 73" descr="Kd为60％"/>
            <p:cNvPicPr>
              <a:picLocks noChangeAspect="1" noChangeArrowheads="1"/>
            </p:cNvPicPr>
            <p:nvPr/>
          </p:nvPicPr>
          <p:blipFill>
            <a:blip r:embed="rId38" cstate="print">
              <a:extLst>
                <a:ext uri="{28A0092B-C50C-407E-A947-70E740481C1C}">
                  <a14:useLocalDpi xmlns:a14="http://schemas.microsoft.com/office/drawing/2010/main" val="0"/>
                </a:ext>
              </a:extLst>
            </a:blip>
            <a:srcRect t="3719" b="3719"/>
            <a:stretch>
              <a:fillRect/>
            </a:stretch>
          </p:blipFill>
          <p:spPr bwMode="auto">
            <a:xfrm>
              <a:off x="3033" y="1428"/>
              <a:ext cx="540"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82"/>
          <p:cNvGrpSpPr>
            <a:grpSpLocks/>
          </p:cNvGrpSpPr>
          <p:nvPr/>
        </p:nvGrpSpPr>
        <p:grpSpPr bwMode="auto">
          <a:xfrm>
            <a:off x="3101976" y="6318250"/>
            <a:ext cx="7778749" cy="457200"/>
            <a:chOff x="1483" y="3980"/>
            <a:chExt cx="3675" cy="288"/>
          </a:xfrm>
        </p:grpSpPr>
        <p:sp>
          <p:nvSpPr>
            <p:cNvPr id="27658" name="Text Box 5"/>
            <p:cNvSpPr txBox="1">
              <a:spLocks noChangeArrowheads="1"/>
            </p:cNvSpPr>
            <p:nvPr/>
          </p:nvSpPr>
          <p:spPr bwMode="auto">
            <a:xfrm>
              <a:off x="4840" y="398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400" b="1" i="1">
                  <a:solidFill>
                    <a:schemeClr val="bg2">
                      <a:lumMod val="50000"/>
                    </a:schemeClr>
                  </a:solidFill>
                  <a:latin typeface="Times New Roman" pitchFamily="18" charset="0"/>
                </a:rPr>
                <a:t>K</a:t>
              </a:r>
              <a:r>
                <a:rPr lang="en-US" altLang="zh-CN" sz="2400" b="1" baseline="-25000">
                  <a:solidFill>
                    <a:schemeClr val="bg2">
                      <a:lumMod val="50000"/>
                    </a:schemeClr>
                  </a:solidFill>
                  <a:latin typeface="Times New Roman" pitchFamily="18" charset="0"/>
                </a:rPr>
                <a:t>d</a:t>
              </a:r>
            </a:p>
          </p:txBody>
        </p:sp>
        <p:sp>
          <p:nvSpPr>
            <p:cNvPr id="27659" name="Line 4"/>
            <p:cNvSpPr>
              <a:spLocks noChangeShapeType="1"/>
            </p:cNvSpPr>
            <p:nvPr/>
          </p:nvSpPr>
          <p:spPr bwMode="auto">
            <a:xfrm>
              <a:off x="1483" y="3980"/>
              <a:ext cx="3674" cy="0"/>
            </a:xfrm>
            <a:prstGeom prst="line">
              <a:avLst/>
            </a:prstGeom>
            <a:noFill/>
            <a:ln w="38100">
              <a:solidFill>
                <a:srgbClr val="0000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b="1">
                <a:solidFill>
                  <a:schemeClr val="bg2">
                    <a:lumMod val="50000"/>
                  </a:schemeClr>
                </a:solidFill>
              </a:endParaRPr>
            </a:p>
          </p:txBody>
        </p:sp>
        <p:sp>
          <p:nvSpPr>
            <p:cNvPr id="27660" name="Text Box 79"/>
            <p:cNvSpPr txBox="1">
              <a:spLocks noChangeArrowheads="1"/>
            </p:cNvSpPr>
            <p:nvPr/>
          </p:nvSpPr>
          <p:spPr bwMode="auto">
            <a:xfrm>
              <a:off x="1519" y="3999"/>
              <a:ext cx="3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000" b="1" dirty="0">
                  <a:solidFill>
                    <a:schemeClr val="bg2">
                      <a:lumMod val="50000"/>
                    </a:schemeClr>
                  </a:solidFill>
                  <a:latin typeface="Times New Roman" pitchFamily="18" charset="0"/>
                </a:rPr>
                <a:t>  </a:t>
              </a:r>
              <a:r>
                <a:rPr lang="en-US" altLang="zh-CN" sz="2000" b="1" dirty="0" smtClean="0">
                  <a:solidFill>
                    <a:schemeClr val="bg2">
                      <a:lumMod val="50000"/>
                    </a:schemeClr>
                  </a:solidFill>
                  <a:latin typeface="Times New Roman" pitchFamily="18" charset="0"/>
                </a:rPr>
                <a:t>  0.0            </a:t>
              </a:r>
              <a:r>
                <a:rPr lang="en-US" altLang="zh-CN" sz="2000" b="1" dirty="0">
                  <a:solidFill>
                    <a:schemeClr val="bg2">
                      <a:lumMod val="50000"/>
                    </a:schemeClr>
                  </a:solidFill>
                  <a:latin typeface="Times New Roman" pitchFamily="18" charset="0"/>
                </a:rPr>
                <a:t>0.2      </a:t>
              </a:r>
              <a:r>
                <a:rPr lang="en-US" altLang="zh-CN" sz="2000" b="1" dirty="0" smtClean="0">
                  <a:solidFill>
                    <a:schemeClr val="bg2">
                      <a:lumMod val="50000"/>
                    </a:schemeClr>
                  </a:solidFill>
                  <a:latin typeface="Times New Roman" pitchFamily="18" charset="0"/>
                </a:rPr>
                <a:t>      </a:t>
              </a:r>
              <a:r>
                <a:rPr lang="en-US" altLang="zh-CN" sz="2000" b="1" dirty="0">
                  <a:solidFill>
                    <a:schemeClr val="bg2">
                      <a:lumMod val="50000"/>
                    </a:schemeClr>
                  </a:solidFill>
                  <a:latin typeface="Times New Roman" pitchFamily="18" charset="0"/>
                </a:rPr>
                <a:t>0.4   </a:t>
              </a:r>
              <a:r>
                <a:rPr lang="en-US" altLang="zh-CN" sz="2000" b="1" dirty="0" smtClean="0">
                  <a:solidFill>
                    <a:schemeClr val="bg2">
                      <a:lumMod val="50000"/>
                    </a:schemeClr>
                  </a:solidFill>
                  <a:latin typeface="Times New Roman" pitchFamily="18" charset="0"/>
                </a:rPr>
                <a:t>         </a:t>
              </a:r>
              <a:r>
                <a:rPr lang="en-US" altLang="zh-CN" sz="2000" b="1" dirty="0">
                  <a:solidFill>
                    <a:schemeClr val="bg2">
                      <a:lumMod val="50000"/>
                    </a:schemeClr>
                  </a:solidFill>
                  <a:latin typeface="Times New Roman" pitchFamily="18" charset="0"/>
                </a:rPr>
                <a:t>0.6      </a:t>
              </a:r>
              <a:r>
                <a:rPr lang="en-US" altLang="zh-CN" sz="2000" b="1" dirty="0" smtClean="0">
                  <a:solidFill>
                    <a:schemeClr val="bg2">
                      <a:lumMod val="50000"/>
                    </a:schemeClr>
                  </a:solidFill>
                  <a:latin typeface="Times New Roman" pitchFamily="18" charset="0"/>
                </a:rPr>
                <a:t>      </a:t>
              </a:r>
              <a:r>
                <a:rPr lang="en-US" altLang="zh-CN" sz="2000" b="1" dirty="0">
                  <a:solidFill>
                    <a:schemeClr val="bg2">
                      <a:lumMod val="50000"/>
                    </a:schemeClr>
                  </a:solidFill>
                  <a:latin typeface="Times New Roman" pitchFamily="18" charset="0"/>
                </a:rPr>
                <a:t>0.8    </a:t>
              </a:r>
              <a:r>
                <a:rPr lang="en-US" altLang="zh-CN" sz="2000" b="1" dirty="0" smtClean="0">
                  <a:solidFill>
                    <a:schemeClr val="bg2">
                      <a:lumMod val="50000"/>
                    </a:schemeClr>
                  </a:solidFill>
                  <a:latin typeface="Times New Roman" pitchFamily="18" charset="0"/>
                </a:rPr>
                <a:t>        </a:t>
              </a:r>
              <a:r>
                <a:rPr lang="en-US" altLang="zh-CN" sz="2000" b="1" dirty="0">
                  <a:solidFill>
                    <a:schemeClr val="bg2">
                      <a:lumMod val="50000"/>
                    </a:schemeClr>
                  </a:solidFill>
                  <a:latin typeface="Times New Roman" pitchFamily="18" charset="0"/>
                </a:rPr>
                <a:t>1.0 </a:t>
              </a:r>
            </a:p>
          </p:txBody>
        </p:sp>
      </p:grpSp>
      <p:grpSp>
        <p:nvGrpSpPr>
          <p:cNvPr id="4" name="Group 81"/>
          <p:cNvGrpSpPr>
            <a:grpSpLocks/>
          </p:cNvGrpSpPr>
          <p:nvPr/>
        </p:nvGrpSpPr>
        <p:grpSpPr bwMode="auto">
          <a:xfrm>
            <a:off x="2398349" y="106577"/>
            <a:ext cx="1151467" cy="6202363"/>
            <a:chOff x="1129" y="374"/>
            <a:chExt cx="544" cy="3907"/>
          </a:xfrm>
        </p:grpSpPr>
        <p:sp>
          <p:nvSpPr>
            <p:cNvPr id="27655" name="Text Box 21"/>
            <p:cNvSpPr txBox="1">
              <a:spLocks noChangeArrowheads="1"/>
            </p:cNvSpPr>
            <p:nvPr/>
          </p:nvSpPr>
          <p:spPr bwMode="auto">
            <a:xfrm>
              <a:off x="1129" y="38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400" b="1" i="1" dirty="0" err="1">
                  <a:solidFill>
                    <a:schemeClr val="bg2">
                      <a:lumMod val="50000"/>
                    </a:schemeClr>
                  </a:solidFill>
                  <a:latin typeface="Times New Roman" pitchFamily="18" charset="0"/>
                </a:rPr>
                <a:t>K</a:t>
              </a:r>
              <a:r>
                <a:rPr lang="en-US" altLang="zh-CN" sz="2400" b="1" baseline="-25000" dirty="0" err="1">
                  <a:solidFill>
                    <a:schemeClr val="bg2">
                      <a:lumMod val="50000"/>
                    </a:schemeClr>
                  </a:solidFill>
                  <a:latin typeface="Times New Roman" pitchFamily="18" charset="0"/>
                </a:rPr>
                <a:t>a</a:t>
              </a:r>
              <a:endParaRPr lang="en-US" altLang="zh-CN" sz="2400" b="1" baseline="-25000" dirty="0">
                <a:solidFill>
                  <a:schemeClr val="bg2">
                    <a:lumMod val="50000"/>
                  </a:schemeClr>
                </a:solidFill>
                <a:latin typeface="Times New Roman" pitchFamily="18" charset="0"/>
              </a:endParaRPr>
            </a:p>
          </p:txBody>
        </p:sp>
        <p:sp>
          <p:nvSpPr>
            <p:cNvPr id="27656" name="Line 6"/>
            <p:cNvSpPr>
              <a:spLocks noChangeShapeType="1"/>
            </p:cNvSpPr>
            <p:nvPr/>
          </p:nvSpPr>
          <p:spPr bwMode="auto">
            <a:xfrm flipH="1" flipV="1">
              <a:off x="1474" y="374"/>
              <a:ext cx="9" cy="3907"/>
            </a:xfrm>
            <a:prstGeom prst="line">
              <a:avLst/>
            </a:prstGeom>
            <a:noFill/>
            <a:ln w="38100">
              <a:solidFill>
                <a:srgbClr val="0000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7657" name="Text Box 80"/>
            <p:cNvSpPr txBox="1">
              <a:spLocks noChangeArrowheads="1"/>
            </p:cNvSpPr>
            <p:nvPr/>
          </p:nvSpPr>
          <p:spPr bwMode="auto">
            <a:xfrm>
              <a:off x="1129" y="609"/>
              <a:ext cx="544" cy="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45000"/>
                </a:spcBef>
              </a:pPr>
              <a:r>
                <a:rPr lang="en-US" altLang="zh-CN" b="1" dirty="0">
                  <a:solidFill>
                    <a:schemeClr val="bg2">
                      <a:lumMod val="50000"/>
                    </a:schemeClr>
                  </a:solidFill>
                </a:rPr>
                <a:t>1.0</a:t>
              </a:r>
            </a:p>
            <a:p>
              <a:pPr eaLnBrk="1" hangingPunct="1">
                <a:spcBef>
                  <a:spcPct val="45000"/>
                </a:spcBef>
              </a:pPr>
              <a:endParaRPr lang="en-US" altLang="zh-CN" b="1" dirty="0" smtClean="0">
                <a:solidFill>
                  <a:schemeClr val="bg2">
                    <a:lumMod val="50000"/>
                  </a:schemeClr>
                </a:solidFill>
              </a:endParaRPr>
            </a:p>
            <a:p>
              <a:pPr eaLnBrk="1" hangingPunct="1">
                <a:spcBef>
                  <a:spcPct val="45000"/>
                </a:spcBef>
              </a:pPr>
              <a:endParaRPr lang="en-US" altLang="zh-CN" b="1" dirty="0">
                <a:solidFill>
                  <a:schemeClr val="bg2">
                    <a:lumMod val="50000"/>
                  </a:schemeClr>
                </a:solidFill>
              </a:endParaRPr>
            </a:p>
            <a:p>
              <a:pPr eaLnBrk="1" hangingPunct="1">
                <a:spcBef>
                  <a:spcPct val="45000"/>
                </a:spcBef>
              </a:pPr>
              <a:r>
                <a:rPr lang="en-US" altLang="zh-CN" b="1" dirty="0">
                  <a:solidFill>
                    <a:schemeClr val="bg2">
                      <a:lumMod val="50000"/>
                    </a:schemeClr>
                  </a:solidFill>
                </a:rPr>
                <a:t>0.8</a:t>
              </a:r>
            </a:p>
            <a:p>
              <a:pPr eaLnBrk="1" hangingPunct="1">
                <a:spcBef>
                  <a:spcPct val="45000"/>
                </a:spcBef>
              </a:pPr>
              <a:endParaRPr lang="en-US" altLang="zh-CN" sz="1200" b="1" dirty="0" smtClean="0">
                <a:solidFill>
                  <a:schemeClr val="bg2">
                    <a:lumMod val="50000"/>
                  </a:schemeClr>
                </a:solidFill>
              </a:endParaRPr>
            </a:p>
            <a:p>
              <a:pPr eaLnBrk="1" hangingPunct="1">
                <a:spcBef>
                  <a:spcPct val="45000"/>
                </a:spcBef>
              </a:pPr>
              <a:endParaRPr lang="en-US" altLang="zh-CN" sz="1200" b="1" dirty="0">
                <a:solidFill>
                  <a:schemeClr val="bg2">
                    <a:lumMod val="50000"/>
                  </a:schemeClr>
                </a:solidFill>
              </a:endParaRPr>
            </a:p>
            <a:p>
              <a:pPr eaLnBrk="1" hangingPunct="1">
                <a:spcBef>
                  <a:spcPct val="45000"/>
                </a:spcBef>
              </a:pPr>
              <a:r>
                <a:rPr lang="en-US" altLang="zh-CN" b="1" dirty="0">
                  <a:solidFill>
                    <a:schemeClr val="bg2">
                      <a:lumMod val="50000"/>
                    </a:schemeClr>
                  </a:solidFill>
                </a:rPr>
                <a:t>0.6</a:t>
              </a:r>
            </a:p>
            <a:p>
              <a:pPr eaLnBrk="1" hangingPunct="1">
                <a:spcBef>
                  <a:spcPct val="45000"/>
                </a:spcBef>
              </a:pPr>
              <a:endParaRPr lang="en-US" altLang="zh-CN" sz="1200" b="1" dirty="0" smtClean="0">
                <a:solidFill>
                  <a:schemeClr val="bg2">
                    <a:lumMod val="50000"/>
                  </a:schemeClr>
                </a:solidFill>
              </a:endParaRPr>
            </a:p>
            <a:p>
              <a:pPr eaLnBrk="1" hangingPunct="1">
                <a:spcBef>
                  <a:spcPct val="45000"/>
                </a:spcBef>
              </a:pPr>
              <a:endParaRPr lang="en-US" altLang="zh-CN" sz="1200" b="1" dirty="0">
                <a:solidFill>
                  <a:schemeClr val="bg2">
                    <a:lumMod val="50000"/>
                  </a:schemeClr>
                </a:solidFill>
              </a:endParaRPr>
            </a:p>
            <a:p>
              <a:pPr eaLnBrk="1" hangingPunct="1">
                <a:spcBef>
                  <a:spcPct val="45000"/>
                </a:spcBef>
              </a:pPr>
              <a:r>
                <a:rPr lang="en-US" altLang="zh-CN" b="1" dirty="0">
                  <a:solidFill>
                    <a:schemeClr val="bg2">
                      <a:lumMod val="50000"/>
                    </a:schemeClr>
                  </a:solidFill>
                </a:rPr>
                <a:t>0.4</a:t>
              </a:r>
            </a:p>
            <a:p>
              <a:pPr eaLnBrk="1" hangingPunct="1">
                <a:spcBef>
                  <a:spcPct val="45000"/>
                </a:spcBef>
              </a:pPr>
              <a:endParaRPr lang="en-US" altLang="zh-CN" b="1" dirty="0" smtClean="0">
                <a:solidFill>
                  <a:schemeClr val="bg2">
                    <a:lumMod val="50000"/>
                  </a:schemeClr>
                </a:solidFill>
              </a:endParaRPr>
            </a:p>
            <a:p>
              <a:pPr eaLnBrk="1" hangingPunct="1">
                <a:spcBef>
                  <a:spcPct val="45000"/>
                </a:spcBef>
              </a:pPr>
              <a:endParaRPr lang="en-US" altLang="zh-CN" sz="1200" b="1" dirty="0">
                <a:solidFill>
                  <a:schemeClr val="bg2">
                    <a:lumMod val="50000"/>
                  </a:schemeClr>
                </a:solidFill>
              </a:endParaRPr>
            </a:p>
            <a:p>
              <a:pPr eaLnBrk="1" hangingPunct="1">
                <a:spcBef>
                  <a:spcPct val="45000"/>
                </a:spcBef>
              </a:pPr>
              <a:r>
                <a:rPr lang="en-US" altLang="zh-CN" b="1" dirty="0">
                  <a:solidFill>
                    <a:schemeClr val="bg2">
                      <a:lumMod val="50000"/>
                    </a:schemeClr>
                  </a:solidFill>
                </a:rPr>
                <a:t>0.2</a:t>
              </a:r>
            </a:p>
            <a:p>
              <a:pPr eaLnBrk="1" hangingPunct="1">
                <a:spcBef>
                  <a:spcPct val="45000"/>
                </a:spcBef>
              </a:pPr>
              <a:endParaRPr lang="en-US" altLang="zh-CN" sz="1200" b="1" dirty="0" smtClean="0">
                <a:solidFill>
                  <a:schemeClr val="bg2">
                    <a:lumMod val="50000"/>
                  </a:schemeClr>
                </a:solidFill>
              </a:endParaRPr>
            </a:p>
            <a:p>
              <a:pPr eaLnBrk="1" hangingPunct="1">
                <a:spcBef>
                  <a:spcPct val="45000"/>
                </a:spcBef>
              </a:pPr>
              <a:endParaRPr lang="en-US" altLang="zh-CN" sz="1200" b="1" dirty="0">
                <a:solidFill>
                  <a:schemeClr val="bg2">
                    <a:lumMod val="50000"/>
                  </a:schemeClr>
                </a:solidFill>
              </a:endParaRPr>
            </a:p>
            <a:p>
              <a:pPr eaLnBrk="1" hangingPunct="1">
                <a:spcBef>
                  <a:spcPct val="45000"/>
                </a:spcBef>
              </a:pPr>
              <a:r>
                <a:rPr lang="en-US" altLang="zh-CN" b="1" dirty="0">
                  <a:solidFill>
                    <a:schemeClr val="bg2">
                      <a:lumMod val="50000"/>
                    </a:schemeClr>
                  </a:solidFill>
                </a:rPr>
                <a:t>0.0</a:t>
              </a:r>
            </a:p>
          </p:txBody>
        </p:sp>
      </p:grpSp>
      <p:sp>
        <p:nvSpPr>
          <p:cNvPr id="66644" name="Text Box 84"/>
          <p:cNvSpPr txBox="1">
            <a:spLocks noChangeArrowheads="1"/>
          </p:cNvSpPr>
          <p:nvPr/>
        </p:nvSpPr>
        <p:spPr bwMode="auto">
          <a:xfrm>
            <a:off x="335360" y="2002773"/>
            <a:ext cx="177588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sz="2000" b="1" dirty="0">
                <a:solidFill>
                  <a:schemeClr val="bg2">
                    <a:lumMod val="50000"/>
                  </a:schemeClr>
                </a:solidFill>
              </a:rPr>
              <a:t>一个点光源，光照模型中只有环境光和点光源漫反射</a:t>
            </a:r>
          </a:p>
        </p:txBody>
      </p:sp>
    </p:spTree>
    <p:extLst>
      <p:ext uri="{BB962C8B-B14F-4D97-AF65-F5344CB8AC3E}">
        <p14:creationId xmlns:p14="http://schemas.microsoft.com/office/powerpoint/2010/main" val="3969920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6644"/>
                                        </p:tgtEl>
                                        <p:attrNameLst>
                                          <p:attrName>style.visibility</p:attrName>
                                        </p:attrNameLst>
                                      </p:cBhvr>
                                      <p:to>
                                        <p:strVal val="visible"/>
                                      </p:to>
                                    </p:set>
                                    <p:animEffect transition="in" filter="wipe(up)">
                                      <p:cBhvr>
                                        <p:cTn id="20" dur="500"/>
                                        <p:tgtEl>
                                          <p:spTgt spid="66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4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140" name="Freeform 148"/>
          <p:cNvSpPr>
            <a:spLocks/>
          </p:cNvSpPr>
          <p:nvPr/>
        </p:nvSpPr>
        <p:spPr bwMode="auto">
          <a:xfrm>
            <a:off x="6053667" y="4738688"/>
            <a:ext cx="1769533" cy="1244600"/>
          </a:xfrm>
          <a:custGeom>
            <a:avLst/>
            <a:gdLst>
              <a:gd name="T0" fmla="*/ 0 w 836"/>
              <a:gd name="T1" fmla="*/ 2147483647 h 784"/>
              <a:gd name="T2" fmla="*/ 0 w 836"/>
              <a:gd name="T3" fmla="*/ 2147483647 h 784"/>
              <a:gd name="T4" fmla="*/ 2147483647 w 836"/>
              <a:gd name="T5" fmla="*/ 2147483647 h 784"/>
              <a:gd name="T6" fmla="*/ 2147483647 w 836"/>
              <a:gd name="T7" fmla="*/ 0 h 784"/>
              <a:gd name="T8" fmla="*/ 2147483647 w 836"/>
              <a:gd name="T9" fmla="*/ 2147483647 h 784"/>
              <a:gd name="T10" fmla="*/ 2147483647 w 836"/>
              <a:gd name="T11" fmla="*/ 2147483647 h 784"/>
              <a:gd name="T12" fmla="*/ 2147483647 w 836"/>
              <a:gd name="T13" fmla="*/ 2147483647 h 784"/>
              <a:gd name="T14" fmla="*/ 2147483647 w 836"/>
              <a:gd name="T15" fmla="*/ 2147483647 h 784"/>
              <a:gd name="T16" fmla="*/ 2147483647 w 836"/>
              <a:gd name="T17" fmla="*/ 2147483647 h 784"/>
              <a:gd name="T18" fmla="*/ 2147483647 w 836"/>
              <a:gd name="T19" fmla="*/ 2147483647 h 784"/>
              <a:gd name="T20" fmla="*/ 0 w 836"/>
              <a:gd name="T21" fmla="*/ 2147483647 h 7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6"/>
              <a:gd name="T34" fmla="*/ 0 h 784"/>
              <a:gd name="T35" fmla="*/ 836 w 836"/>
              <a:gd name="T36" fmla="*/ 784 h 7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6" h="784">
                <a:moveTo>
                  <a:pt x="0" y="784"/>
                </a:moveTo>
                <a:cubicBezTo>
                  <a:pt x="0" y="771"/>
                  <a:pt x="0" y="757"/>
                  <a:pt x="0" y="744"/>
                </a:cubicBezTo>
                <a:lnTo>
                  <a:pt x="133" y="68"/>
                </a:lnTo>
                <a:lnTo>
                  <a:pt x="247" y="0"/>
                </a:lnTo>
                <a:lnTo>
                  <a:pt x="360" y="23"/>
                </a:lnTo>
                <a:lnTo>
                  <a:pt x="542" y="137"/>
                </a:lnTo>
                <a:lnTo>
                  <a:pt x="746" y="341"/>
                </a:lnTo>
                <a:lnTo>
                  <a:pt x="836" y="567"/>
                </a:lnTo>
                <a:lnTo>
                  <a:pt x="814" y="681"/>
                </a:lnTo>
                <a:lnTo>
                  <a:pt x="746" y="726"/>
                </a:lnTo>
                <a:lnTo>
                  <a:pt x="0" y="784"/>
                </a:lnTo>
                <a:close/>
              </a:path>
            </a:pathLst>
          </a:custGeom>
          <a:gradFill rotWithShape="1">
            <a:gsLst>
              <a:gs pos="0">
                <a:srgbClr val="0000CC">
                  <a:alpha val="48000"/>
                </a:srgbClr>
              </a:gs>
              <a:gs pos="100000">
                <a:srgbClr val="00005E">
                  <a:alpha val="60999"/>
                </a:srgbClr>
              </a:gs>
            </a:gsLst>
            <a:lin ang="54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sp>
        <p:nvSpPr>
          <p:cNvPr id="28675" name="Rectangle 2"/>
          <p:cNvSpPr>
            <a:spLocks noGrp="1" noChangeArrowheads="1"/>
          </p:cNvSpPr>
          <p:nvPr>
            <p:ph type="title"/>
          </p:nvPr>
        </p:nvSpPr>
        <p:spPr>
          <a:xfrm>
            <a:off x="623392" y="260648"/>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1.4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镜面反射与</a:t>
            </a:r>
            <a:r>
              <a:rPr lang="en-US" altLang="zh-CN" sz="3200" b="1" dirty="0" err="1">
                <a:solidFill>
                  <a:schemeClr val="accent6">
                    <a:lumMod val="50000"/>
                  </a:schemeClr>
                </a:solidFill>
                <a:latin typeface="微软雅黑" panose="020B0503020204020204" pitchFamily="34" charset="-122"/>
                <a:ea typeface="微软雅黑" panose="020B0503020204020204" pitchFamily="34" charset="-122"/>
              </a:rPr>
              <a:t>Phong</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p>
        </p:txBody>
      </p:sp>
      <p:sp>
        <p:nvSpPr>
          <p:cNvPr id="84995" name="Rectangle 3"/>
          <p:cNvSpPr>
            <a:spLocks noGrp="1" noChangeArrowheads="1"/>
          </p:cNvSpPr>
          <p:nvPr>
            <p:ph type="body" sz="half" idx="1"/>
          </p:nvPr>
        </p:nvSpPr>
        <p:spPr>
          <a:xfrm>
            <a:off x="1295506" y="1412776"/>
            <a:ext cx="9679517" cy="4114800"/>
          </a:xfrm>
        </p:spPr>
        <p:txBody>
          <a:bodyPr/>
          <a:lstStyle/>
          <a:p>
            <a:pPr>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1.4.1 </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镜面反射</a:t>
            </a:r>
          </a:p>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光照下的光滑物体表面会在某个观察方向上产生高光，这种现象称为镜面反射</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,Specular Reflection;</a:t>
            </a:r>
          </a:p>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在接近镜面反射角的一个汇聚区域内，入射光的全部或绝大多数成为反射光。</a:t>
            </a:r>
          </a:p>
        </p:txBody>
      </p:sp>
      <p:grpSp>
        <p:nvGrpSpPr>
          <p:cNvPr id="2" name="Group 112"/>
          <p:cNvGrpSpPr>
            <a:grpSpLocks/>
          </p:cNvGrpSpPr>
          <p:nvPr/>
        </p:nvGrpSpPr>
        <p:grpSpPr bwMode="auto">
          <a:xfrm>
            <a:off x="6019801" y="5373689"/>
            <a:ext cx="2614084" cy="828675"/>
            <a:chOff x="2844" y="3317"/>
            <a:chExt cx="1235" cy="522"/>
          </a:xfrm>
        </p:grpSpPr>
        <p:grpSp>
          <p:nvGrpSpPr>
            <p:cNvPr id="28708" name="Group 113"/>
            <p:cNvGrpSpPr>
              <a:grpSpLocks/>
            </p:cNvGrpSpPr>
            <p:nvPr/>
          </p:nvGrpSpPr>
          <p:grpSpPr bwMode="auto">
            <a:xfrm>
              <a:off x="2844" y="3317"/>
              <a:ext cx="1235" cy="403"/>
              <a:chOff x="2844" y="3317"/>
              <a:chExt cx="1235" cy="403"/>
            </a:xfrm>
          </p:grpSpPr>
          <p:sp>
            <p:nvSpPr>
              <p:cNvPr id="28710" name="Line 114"/>
              <p:cNvSpPr>
                <a:spLocks noChangeShapeType="1"/>
              </p:cNvSpPr>
              <p:nvPr/>
            </p:nvSpPr>
            <p:spPr bwMode="auto">
              <a:xfrm flipV="1">
                <a:off x="2844" y="3566"/>
                <a:ext cx="762" cy="154"/>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pic>
            <p:nvPicPr>
              <p:cNvPr id="28711" name="Picture 115" descr="视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13260">
                <a:off x="3787" y="3317"/>
                <a:ext cx="29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709" name="Text Box 116"/>
            <p:cNvSpPr txBox="1">
              <a:spLocks noChangeArrowheads="1"/>
            </p:cNvSpPr>
            <p:nvPr/>
          </p:nvSpPr>
          <p:spPr bwMode="auto">
            <a:xfrm>
              <a:off x="3288" y="3589"/>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dirty="0">
                  <a:solidFill>
                    <a:schemeClr val="bg2">
                      <a:lumMod val="50000"/>
                    </a:schemeClr>
                  </a:solidFill>
                  <a:latin typeface="Times New Roman" pitchFamily="18" charset="0"/>
                </a:rPr>
                <a:t>V</a:t>
              </a:r>
            </a:p>
          </p:txBody>
        </p:sp>
      </p:grpSp>
      <p:grpSp>
        <p:nvGrpSpPr>
          <p:cNvPr id="4" name="Group 117"/>
          <p:cNvGrpSpPr>
            <a:grpSpLocks/>
          </p:cNvGrpSpPr>
          <p:nvPr/>
        </p:nvGrpSpPr>
        <p:grpSpPr bwMode="auto">
          <a:xfrm>
            <a:off x="4656667" y="5995989"/>
            <a:ext cx="2978151" cy="636587"/>
            <a:chOff x="793" y="3521"/>
            <a:chExt cx="2132" cy="673"/>
          </a:xfrm>
        </p:grpSpPr>
        <p:sp>
          <p:nvSpPr>
            <p:cNvPr id="28706" name="Freeform 118"/>
            <p:cNvSpPr>
              <a:spLocks/>
            </p:cNvSpPr>
            <p:nvPr/>
          </p:nvSpPr>
          <p:spPr bwMode="auto">
            <a:xfrm>
              <a:off x="831" y="3521"/>
              <a:ext cx="2041" cy="567"/>
            </a:xfrm>
            <a:custGeom>
              <a:avLst/>
              <a:gdLst>
                <a:gd name="T0" fmla="*/ 0 w 2041"/>
                <a:gd name="T1" fmla="*/ 567 h 567"/>
                <a:gd name="T2" fmla="*/ 363 w 2041"/>
                <a:gd name="T3" fmla="*/ 250 h 567"/>
                <a:gd name="T4" fmla="*/ 952 w 2041"/>
                <a:gd name="T5" fmla="*/ 23 h 567"/>
                <a:gd name="T6" fmla="*/ 1587 w 2041"/>
                <a:gd name="T7" fmla="*/ 114 h 567"/>
                <a:gd name="T8" fmla="*/ 2041 w 2041"/>
                <a:gd name="T9" fmla="*/ 431 h 567"/>
                <a:gd name="T10" fmla="*/ 0 60000 65536"/>
                <a:gd name="T11" fmla="*/ 0 60000 65536"/>
                <a:gd name="T12" fmla="*/ 0 60000 65536"/>
                <a:gd name="T13" fmla="*/ 0 60000 65536"/>
                <a:gd name="T14" fmla="*/ 0 60000 65536"/>
                <a:gd name="T15" fmla="*/ 0 w 2041"/>
                <a:gd name="T16" fmla="*/ 0 h 567"/>
                <a:gd name="T17" fmla="*/ 2041 w 2041"/>
                <a:gd name="T18" fmla="*/ 567 h 567"/>
              </a:gdLst>
              <a:ahLst/>
              <a:cxnLst>
                <a:cxn ang="T10">
                  <a:pos x="T0" y="T1"/>
                </a:cxn>
                <a:cxn ang="T11">
                  <a:pos x="T2" y="T3"/>
                </a:cxn>
                <a:cxn ang="T12">
                  <a:pos x="T4" y="T5"/>
                </a:cxn>
                <a:cxn ang="T13">
                  <a:pos x="T6" y="T7"/>
                </a:cxn>
                <a:cxn ang="T14">
                  <a:pos x="T8" y="T9"/>
                </a:cxn>
              </a:cxnLst>
              <a:rect l="T15" t="T16" r="T17" b="T18"/>
              <a:pathLst>
                <a:path w="2041" h="567">
                  <a:moveTo>
                    <a:pt x="0" y="567"/>
                  </a:moveTo>
                  <a:cubicBezTo>
                    <a:pt x="102" y="454"/>
                    <a:pt x="204" y="341"/>
                    <a:pt x="363" y="250"/>
                  </a:cubicBezTo>
                  <a:cubicBezTo>
                    <a:pt x="522" y="159"/>
                    <a:pt x="748" y="46"/>
                    <a:pt x="952" y="23"/>
                  </a:cubicBezTo>
                  <a:cubicBezTo>
                    <a:pt x="1156" y="0"/>
                    <a:pt x="1406" y="46"/>
                    <a:pt x="1587" y="114"/>
                  </a:cubicBezTo>
                  <a:cubicBezTo>
                    <a:pt x="1768" y="182"/>
                    <a:pt x="1904" y="306"/>
                    <a:pt x="2041" y="431"/>
                  </a:cubicBezTo>
                </a:path>
              </a:pathLst>
            </a:custGeom>
            <a:noFill/>
            <a:ln w="38100" cap="flat" cmpd="sng">
              <a:solidFill>
                <a:srgbClr val="99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07" name="Freeform 119"/>
            <p:cNvSpPr>
              <a:spLocks/>
            </p:cNvSpPr>
            <p:nvPr/>
          </p:nvSpPr>
          <p:spPr bwMode="auto">
            <a:xfrm>
              <a:off x="793" y="3521"/>
              <a:ext cx="2132" cy="673"/>
            </a:xfrm>
            <a:custGeom>
              <a:avLst/>
              <a:gdLst>
                <a:gd name="T0" fmla="*/ 38 w 2132"/>
                <a:gd name="T1" fmla="*/ 567 h 673"/>
                <a:gd name="T2" fmla="*/ 401 w 2132"/>
                <a:gd name="T3" fmla="*/ 250 h 673"/>
                <a:gd name="T4" fmla="*/ 990 w 2132"/>
                <a:gd name="T5" fmla="*/ 23 h 673"/>
                <a:gd name="T6" fmla="*/ 1625 w 2132"/>
                <a:gd name="T7" fmla="*/ 114 h 673"/>
                <a:gd name="T8" fmla="*/ 2079 w 2132"/>
                <a:gd name="T9" fmla="*/ 431 h 673"/>
                <a:gd name="T10" fmla="*/ 1943 w 2132"/>
                <a:gd name="T11" fmla="*/ 431 h 673"/>
                <a:gd name="T12" fmla="*/ 1671 w 2132"/>
                <a:gd name="T13" fmla="*/ 477 h 673"/>
                <a:gd name="T14" fmla="*/ 1398 w 2132"/>
                <a:gd name="T15" fmla="*/ 658 h 673"/>
                <a:gd name="T16" fmla="*/ 990 w 2132"/>
                <a:gd name="T17" fmla="*/ 567 h 673"/>
                <a:gd name="T18" fmla="*/ 673 w 2132"/>
                <a:gd name="T19" fmla="*/ 567 h 673"/>
                <a:gd name="T20" fmla="*/ 355 w 2132"/>
                <a:gd name="T21" fmla="*/ 658 h 673"/>
                <a:gd name="T22" fmla="*/ 174 w 2132"/>
                <a:gd name="T23" fmla="*/ 567 h 673"/>
                <a:gd name="T24" fmla="*/ 38 w 2132"/>
                <a:gd name="T25" fmla="*/ 567 h 6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32"/>
                <a:gd name="T40" fmla="*/ 0 h 673"/>
                <a:gd name="T41" fmla="*/ 2132 w 2132"/>
                <a:gd name="T42" fmla="*/ 673 h 6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32" h="673">
                  <a:moveTo>
                    <a:pt x="38" y="567"/>
                  </a:moveTo>
                  <a:cubicBezTo>
                    <a:pt x="76" y="514"/>
                    <a:pt x="242" y="341"/>
                    <a:pt x="401" y="250"/>
                  </a:cubicBezTo>
                  <a:cubicBezTo>
                    <a:pt x="560" y="159"/>
                    <a:pt x="786" y="46"/>
                    <a:pt x="990" y="23"/>
                  </a:cubicBezTo>
                  <a:cubicBezTo>
                    <a:pt x="1194" y="0"/>
                    <a:pt x="1444" y="46"/>
                    <a:pt x="1625" y="114"/>
                  </a:cubicBezTo>
                  <a:cubicBezTo>
                    <a:pt x="1806" y="182"/>
                    <a:pt x="2026" y="378"/>
                    <a:pt x="2079" y="431"/>
                  </a:cubicBezTo>
                  <a:cubicBezTo>
                    <a:pt x="2132" y="484"/>
                    <a:pt x="2011" y="423"/>
                    <a:pt x="1943" y="431"/>
                  </a:cubicBezTo>
                  <a:cubicBezTo>
                    <a:pt x="1875" y="439"/>
                    <a:pt x="1762" y="439"/>
                    <a:pt x="1671" y="477"/>
                  </a:cubicBezTo>
                  <a:cubicBezTo>
                    <a:pt x="1580" y="515"/>
                    <a:pt x="1511" y="643"/>
                    <a:pt x="1398" y="658"/>
                  </a:cubicBezTo>
                  <a:cubicBezTo>
                    <a:pt x="1285" y="673"/>
                    <a:pt x="1111" y="582"/>
                    <a:pt x="990" y="567"/>
                  </a:cubicBezTo>
                  <a:cubicBezTo>
                    <a:pt x="869" y="552"/>
                    <a:pt x="779" y="552"/>
                    <a:pt x="673" y="567"/>
                  </a:cubicBezTo>
                  <a:cubicBezTo>
                    <a:pt x="567" y="582"/>
                    <a:pt x="438" y="658"/>
                    <a:pt x="355" y="658"/>
                  </a:cubicBezTo>
                  <a:cubicBezTo>
                    <a:pt x="272" y="658"/>
                    <a:pt x="227" y="582"/>
                    <a:pt x="174" y="567"/>
                  </a:cubicBezTo>
                  <a:cubicBezTo>
                    <a:pt x="121" y="552"/>
                    <a:pt x="0" y="620"/>
                    <a:pt x="38" y="567"/>
                  </a:cubicBezTo>
                  <a:close/>
                </a:path>
              </a:pathLst>
            </a:custGeom>
            <a:gradFill rotWithShape="1">
              <a:gsLst>
                <a:gs pos="0">
                  <a:srgbClr val="993300">
                    <a:alpha val="54999"/>
                  </a:srgbClr>
                </a:gs>
                <a:gs pos="100000">
                  <a:srgbClr val="471800">
                    <a:alpha val="54999"/>
                  </a:srgbClr>
                </a:gs>
              </a:gsLst>
              <a:lin ang="5400000" scaled="1"/>
            </a:gradFill>
            <a:ln w="9525" cap="flat" cmpd="sng">
              <a:solidFill>
                <a:srgbClr val="993300"/>
              </a:solidFill>
              <a:prstDash val="solid"/>
              <a:round/>
              <a:headEnd/>
              <a:tailEnd/>
            </a:ln>
          </p:spPr>
          <p:txBody>
            <a:bodyPr/>
            <a:lstStyle/>
            <a:p>
              <a:endParaRPr lang="zh-CN" altLang="en-US"/>
            </a:p>
          </p:txBody>
        </p:sp>
      </p:grpSp>
      <p:grpSp>
        <p:nvGrpSpPr>
          <p:cNvPr id="5" name="Group 120"/>
          <p:cNvGrpSpPr>
            <a:grpSpLocks/>
          </p:cNvGrpSpPr>
          <p:nvPr/>
        </p:nvGrpSpPr>
        <p:grpSpPr bwMode="auto">
          <a:xfrm>
            <a:off x="5539318" y="4667251"/>
            <a:ext cx="1007533" cy="1343025"/>
            <a:chOff x="2617" y="2863"/>
            <a:chExt cx="476" cy="846"/>
          </a:xfrm>
        </p:grpSpPr>
        <p:sp>
          <p:nvSpPr>
            <p:cNvPr id="28704" name="Line 121"/>
            <p:cNvSpPr>
              <a:spLocks noChangeShapeType="1"/>
            </p:cNvSpPr>
            <p:nvPr/>
          </p:nvSpPr>
          <p:spPr bwMode="auto">
            <a:xfrm flipV="1">
              <a:off x="2855" y="3073"/>
              <a:ext cx="0" cy="636"/>
            </a:xfrm>
            <a:prstGeom prst="line">
              <a:avLst/>
            </a:prstGeom>
            <a:noFill/>
            <a:ln w="28575">
              <a:solidFill>
                <a:srgbClr val="99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8705" name="Text Box 122"/>
            <p:cNvSpPr txBox="1">
              <a:spLocks noChangeArrowheads="1"/>
            </p:cNvSpPr>
            <p:nvPr/>
          </p:nvSpPr>
          <p:spPr bwMode="auto">
            <a:xfrm>
              <a:off x="2617" y="2863"/>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N</a:t>
              </a:r>
            </a:p>
          </p:txBody>
        </p:sp>
      </p:grpSp>
      <p:grpSp>
        <p:nvGrpSpPr>
          <p:cNvPr id="6" name="Group 123"/>
          <p:cNvGrpSpPr>
            <a:grpSpLocks/>
          </p:cNvGrpSpPr>
          <p:nvPr/>
        </p:nvGrpSpPr>
        <p:grpSpPr bwMode="auto">
          <a:xfrm>
            <a:off x="3938430" y="4228960"/>
            <a:ext cx="2137833" cy="1789193"/>
            <a:chOff x="1855" y="2825"/>
            <a:chExt cx="1010" cy="884"/>
          </a:xfrm>
        </p:grpSpPr>
        <p:sp>
          <p:nvSpPr>
            <p:cNvPr id="28693" name="Line 124"/>
            <p:cNvSpPr>
              <a:spLocks noChangeShapeType="1"/>
            </p:cNvSpPr>
            <p:nvPr/>
          </p:nvSpPr>
          <p:spPr bwMode="auto">
            <a:xfrm>
              <a:off x="2321" y="3255"/>
              <a:ext cx="544" cy="454"/>
            </a:xfrm>
            <a:prstGeom prst="line">
              <a:avLst/>
            </a:prstGeom>
            <a:noFill/>
            <a:ln w="38100">
              <a:solidFill>
                <a:srgbClr val="0000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28694" name="Group 125"/>
            <p:cNvGrpSpPr>
              <a:grpSpLocks/>
            </p:cNvGrpSpPr>
            <p:nvPr/>
          </p:nvGrpSpPr>
          <p:grpSpPr bwMode="auto">
            <a:xfrm rot="-1360853">
              <a:off x="1855" y="2825"/>
              <a:ext cx="319" cy="274"/>
              <a:chOff x="476" y="3565"/>
              <a:chExt cx="319" cy="274"/>
            </a:xfrm>
          </p:grpSpPr>
          <p:sp>
            <p:nvSpPr>
              <p:cNvPr id="28696" name="Text Box 126"/>
              <p:cNvSpPr txBox="1">
                <a:spLocks noChangeArrowheads="1"/>
              </p:cNvSpPr>
              <p:nvPr/>
            </p:nvSpPr>
            <p:spPr bwMode="auto">
              <a:xfrm>
                <a:off x="568" y="3622"/>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sz="1400" b="1" dirty="0">
                    <a:solidFill>
                      <a:schemeClr val="bg2">
                        <a:lumMod val="50000"/>
                      </a:schemeClr>
                    </a:solidFill>
                    <a:sym typeface="Symbol" pitchFamily="18" charset="2"/>
                  </a:rPr>
                  <a:t></a:t>
                </a:r>
              </a:p>
            </p:txBody>
          </p:sp>
          <p:grpSp>
            <p:nvGrpSpPr>
              <p:cNvPr id="28697" name="Group 127"/>
              <p:cNvGrpSpPr>
                <a:grpSpLocks/>
              </p:cNvGrpSpPr>
              <p:nvPr/>
            </p:nvGrpSpPr>
            <p:grpSpPr bwMode="auto">
              <a:xfrm>
                <a:off x="476" y="3565"/>
                <a:ext cx="317" cy="274"/>
                <a:chOff x="476" y="2976"/>
                <a:chExt cx="998" cy="863"/>
              </a:xfrm>
            </p:grpSpPr>
            <p:sp>
              <p:nvSpPr>
                <p:cNvPr id="28698" name="Line 128"/>
                <p:cNvSpPr>
                  <a:spLocks noChangeShapeType="1"/>
                </p:cNvSpPr>
                <p:nvPr/>
              </p:nvSpPr>
              <p:spPr bwMode="auto">
                <a:xfrm flipV="1">
                  <a:off x="1020" y="2976"/>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8699" name="Line 129"/>
                <p:cNvSpPr>
                  <a:spLocks noChangeShapeType="1"/>
                </p:cNvSpPr>
                <p:nvPr/>
              </p:nvSpPr>
              <p:spPr bwMode="auto">
                <a:xfrm rot="3600000" flipV="1">
                  <a:off x="1156" y="3249"/>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8700" name="Line 130"/>
                <p:cNvSpPr>
                  <a:spLocks noChangeShapeType="1"/>
                </p:cNvSpPr>
                <p:nvPr/>
              </p:nvSpPr>
              <p:spPr bwMode="auto">
                <a:xfrm rot="7200000" flipV="1">
                  <a:off x="975" y="352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8701" name="Line 131"/>
                <p:cNvSpPr>
                  <a:spLocks noChangeShapeType="1"/>
                </p:cNvSpPr>
                <p:nvPr/>
              </p:nvSpPr>
              <p:spPr bwMode="auto">
                <a:xfrm rot="10800000" flipV="1">
                  <a:off x="658" y="3475"/>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8702" name="Line 132"/>
                <p:cNvSpPr>
                  <a:spLocks noChangeShapeType="1"/>
                </p:cNvSpPr>
                <p:nvPr/>
              </p:nvSpPr>
              <p:spPr bwMode="auto">
                <a:xfrm rot="14400000" flipV="1">
                  <a:off x="521" y="3167"/>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8703" name="Line 133"/>
                <p:cNvSpPr>
                  <a:spLocks noChangeShapeType="1"/>
                </p:cNvSpPr>
                <p:nvPr/>
              </p:nvSpPr>
              <p:spPr bwMode="auto">
                <a:xfrm rot="18000000" flipV="1">
                  <a:off x="712" y="293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grpSp>
        <p:sp>
          <p:nvSpPr>
            <p:cNvPr id="28695" name="Text Box 134"/>
            <p:cNvSpPr txBox="1">
              <a:spLocks noChangeArrowheads="1"/>
            </p:cNvSpPr>
            <p:nvPr/>
          </p:nvSpPr>
          <p:spPr bwMode="auto">
            <a:xfrm>
              <a:off x="1995" y="3090"/>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L</a:t>
              </a:r>
            </a:p>
          </p:txBody>
        </p:sp>
      </p:grpSp>
      <p:grpSp>
        <p:nvGrpSpPr>
          <p:cNvPr id="9" name="Group 138"/>
          <p:cNvGrpSpPr>
            <a:grpSpLocks/>
          </p:cNvGrpSpPr>
          <p:nvPr/>
        </p:nvGrpSpPr>
        <p:grpSpPr bwMode="auto">
          <a:xfrm>
            <a:off x="5471584" y="5314951"/>
            <a:ext cx="575733" cy="506413"/>
            <a:chOff x="2585" y="3271"/>
            <a:chExt cx="272" cy="319"/>
          </a:xfrm>
        </p:grpSpPr>
        <p:sp>
          <p:nvSpPr>
            <p:cNvPr id="28691" name="Arc 139"/>
            <p:cNvSpPr>
              <a:spLocks/>
            </p:cNvSpPr>
            <p:nvPr/>
          </p:nvSpPr>
          <p:spPr bwMode="auto">
            <a:xfrm rot="-4027863">
              <a:off x="2716" y="3468"/>
              <a:ext cx="117" cy="128"/>
            </a:xfrm>
            <a:custGeom>
              <a:avLst/>
              <a:gdLst>
                <a:gd name="T0" fmla="*/ 0 w 27211"/>
                <a:gd name="T1" fmla="*/ 0 h 21600"/>
                <a:gd name="T2" fmla="*/ 0 w 27211"/>
                <a:gd name="T3" fmla="*/ 0 h 21600"/>
                <a:gd name="T4" fmla="*/ 0 w 27211"/>
                <a:gd name="T5" fmla="*/ 0 h 21600"/>
                <a:gd name="T6" fmla="*/ 0 60000 65536"/>
                <a:gd name="T7" fmla="*/ 0 60000 65536"/>
                <a:gd name="T8" fmla="*/ 0 60000 65536"/>
                <a:gd name="T9" fmla="*/ 0 w 27211"/>
                <a:gd name="T10" fmla="*/ 0 h 21600"/>
                <a:gd name="T11" fmla="*/ 27211 w 27211"/>
                <a:gd name="T12" fmla="*/ 21600 h 21600"/>
              </a:gdLst>
              <a:ahLst/>
              <a:cxnLst>
                <a:cxn ang="T6">
                  <a:pos x="T0" y="T1"/>
                </a:cxn>
                <a:cxn ang="T7">
                  <a:pos x="T2" y="T3"/>
                </a:cxn>
                <a:cxn ang="T8">
                  <a:pos x="T4" y="T5"/>
                </a:cxn>
              </a:cxnLst>
              <a:rect l="T9" t="T10" r="T11" b="T12"/>
              <a:pathLst>
                <a:path w="27211" h="21600" fill="none" extrusionOk="0">
                  <a:moveTo>
                    <a:pt x="0" y="890"/>
                  </a:moveTo>
                  <a:cubicBezTo>
                    <a:pt x="1992" y="299"/>
                    <a:pt x="4059" y="-1"/>
                    <a:pt x="6137" y="0"/>
                  </a:cubicBezTo>
                  <a:cubicBezTo>
                    <a:pt x="16240" y="0"/>
                    <a:pt x="24994" y="7003"/>
                    <a:pt x="27210" y="16861"/>
                  </a:cubicBezTo>
                </a:path>
                <a:path w="27211" h="21600" stroke="0" extrusionOk="0">
                  <a:moveTo>
                    <a:pt x="0" y="890"/>
                  </a:moveTo>
                  <a:cubicBezTo>
                    <a:pt x="1992" y="299"/>
                    <a:pt x="4059" y="-1"/>
                    <a:pt x="6137" y="0"/>
                  </a:cubicBezTo>
                  <a:cubicBezTo>
                    <a:pt x="16240" y="0"/>
                    <a:pt x="24994" y="7003"/>
                    <a:pt x="27210" y="16861"/>
                  </a:cubicBezTo>
                  <a:lnTo>
                    <a:pt x="6137" y="21600"/>
                  </a:lnTo>
                  <a:lnTo>
                    <a:pt x="0" y="89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28692" name="Text Box 140"/>
            <p:cNvSpPr txBox="1">
              <a:spLocks noChangeArrowheads="1"/>
            </p:cNvSpPr>
            <p:nvPr/>
          </p:nvSpPr>
          <p:spPr bwMode="auto">
            <a:xfrm>
              <a:off x="2585" y="3271"/>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000">
                  <a:solidFill>
                    <a:schemeClr val="bg2">
                      <a:lumMod val="50000"/>
                    </a:schemeClr>
                  </a:solidFill>
                  <a:latin typeface="Times New Roman" pitchFamily="18" charset="0"/>
                  <a:sym typeface="Symbol" pitchFamily="18" charset="2"/>
                </a:rPr>
                <a:t></a:t>
              </a:r>
            </a:p>
          </p:txBody>
        </p:sp>
      </p:grpSp>
      <p:grpSp>
        <p:nvGrpSpPr>
          <p:cNvPr id="10" name="Group 141"/>
          <p:cNvGrpSpPr>
            <a:grpSpLocks/>
          </p:cNvGrpSpPr>
          <p:nvPr/>
        </p:nvGrpSpPr>
        <p:grpSpPr bwMode="auto">
          <a:xfrm flipH="1">
            <a:off x="6019800" y="5308601"/>
            <a:ext cx="575733" cy="506413"/>
            <a:chOff x="2585" y="3271"/>
            <a:chExt cx="272" cy="319"/>
          </a:xfrm>
        </p:grpSpPr>
        <p:sp>
          <p:nvSpPr>
            <p:cNvPr id="28689" name="Arc 142"/>
            <p:cNvSpPr>
              <a:spLocks/>
            </p:cNvSpPr>
            <p:nvPr/>
          </p:nvSpPr>
          <p:spPr bwMode="auto">
            <a:xfrm rot="-4027863">
              <a:off x="2716" y="3468"/>
              <a:ext cx="117" cy="128"/>
            </a:xfrm>
            <a:custGeom>
              <a:avLst/>
              <a:gdLst>
                <a:gd name="T0" fmla="*/ 0 w 27211"/>
                <a:gd name="T1" fmla="*/ 0 h 21600"/>
                <a:gd name="T2" fmla="*/ 0 w 27211"/>
                <a:gd name="T3" fmla="*/ 0 h 21600"/>
                <a:gd name="T4" fmla="*/ 0 w 27211"/>
                <a:gd name="T5" fmla="*/ 0 h 21600"/>
                <a:gd name="T6" fmla="*/ 0 60000 65536"/>
                <a:gd name="T7" fmla="*/ 0 60000 65536"/>
                <a:gd name="T8" fmla="*/ 0 60000 65536"/>
                <a:gd name="T9" fmla="*/ 0 w 27211"/>
                <a:gd name="T10" fmla="*/ 0 h 21600"/>
                <a:gd name="T11" fmla="*/ 27211 w 27211"/>
                <a:gd name="T12" fmla="*/ 21600 h 21600"/>
              </a:gdLst>
              <a:ahLst/>
              <a:cxnLst>
                <a:cxn ang="T6">
                  <a:pos x="T0" y="T1"/>
                </a:cxn>
                <a:cxn ang="T7">
                  <a:pos x="T2" y="T3"/>
                </a:cxn>
                <a:cxn ang="T8">
                  <a:pos x="T4" y="T5"/>
                </a:cxn>
              </a:cxnLst>
              <a:rect l="T9" t="T10" r="T11" b="T12"/>
              <a:pathLst>
                <a:path w="27211" h="21600" fill="none" extrusionOk="0">
                  <a:moveTo>
                    <a:pt x="0" y="890"/>
                  </a:moveTo>
                  <a:cubicBezTo>
                    <a:pt x="1992" y="299"/>
                    <a:pt x="4059" y="-1"/>
                    <a:pt x="6137" y="0"/>
                  </a:cubicBezTo>
                  <a:cubicBezTo>
                    <a:pt x="16240" y="0"/>
                    <a:pt x="24994" y="7003"/>
                    <a:pt x="27210" y="16861"/>
                  </a:cubicBezTo>
                </a:path>
                <a:path w="27211" h="21600" stroke="0" extrusionOk="0">
                  <a:moveTo>
                    <a:pt x="0" y="890"/>
                  </a:moveTo>
                  <a:cubicBezTo>
                    <a:pt x="1992" y="299"/>
                    <a:pt x="4059" y="-1"/>
                    <a:pt x="6137" y="0"/>
                  </a:cubicBezTo>
                  <a:cubicBezTo>
                    <a:pt x="16240" y="0"/>
                    <a:pt x="24994" y="7003"/>
                    <a:pt x="27210" y="16861"/>
                  </a:cubicBezTo>
                  <a:lnTo>
                    <a:pt x="6137" y="21600"/>
                  </a:lnTo>
                  <a:lnTo>
                    <a:pt x="0" y="89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690" name="Text Box 143"/>
            <p:cNvSpPr txBox="1">
              <a:spLocks noChangeArrowheads="1"/>
            </p:cNvSpPr>
            <p:nvPr/>
          </p:nvSpPr>
          <p:spPr bwMode="auto">
            <a:xfrm>
              <a:off x="2585" y="3271"/>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000">
                  <a:latin typeface="Times New Roman" pitchFamily="18" charset="0"/>
                  <a:sym typeface="Symbol" pitchFamily="18" charset="2"/>
                </a:rPr>
                <a:t></a:t>
              </a:r>
            </a:p>
          </p:txBody>
        </p:sp>
      </p:grpSp>
      <p:grpSp>
        <p:nvGrpSpPr>
          <p:cNvPr id="11" name="Group 144"/>
          <p:cNvGrpSpPr>
            <a:grpSpLocks/>
          </p:cNvGrpSpPr>
          <p:nvPr/>
        </p:nvGrpSpPr>
        <p:grpSpPr bwMode="auto">
          <a:xfrm>
            <a:off x="6288617" y="5561014"/>
            <a:ext cx="624416" cy="403225"/>
            <a:chOff x="2971" y="3426"/>
            <a:chExt cx="295" cy="254"/>
          </a:xfrm>
        </p:grpSpPr>
        <p:sp>
          <p:nvSpPr>
            <p:cNvPr id="28687" name="Arc 145"/>
            <p:cNvSpPr>
              <a:spLocks/>
            </p:cNvSpPr>
            <p:nvPr/>
          </p:nvSpPr>
          <p:spPr bwMode="auto">
            <a:xfrm>
              <a:off x="2971" y="3612"/>
              <a:ext cx="45"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688" name="Text Box 146"/>
            <p:cNvSpPr txBox="1">
              <a:spLocks noChangeArrowheads="1"/>
            </p:cNvSpPr>
            <p:nvPr/>
          </p:nvSpPr>
          <p:spPr bwMode="auto">
            <a:xfrm>
              <a:off x="3039" y="3426"/>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a:sym typeface="Symbol" pitchFamily="18" charset="2"/>
                </a:rPr>
                <a:t></a:t>
              </a:r>
            </a:p>
          </p:txBody>
        </p:sp>
      </p:grpSp>
      <p:sp>
        <p:nvSpPr>
          <p:cNvPr id="85128" name="Line 136"/>
          <p:cNvSpPr>
            <a:spLocks noChangeShapeType="1"/>
          </p:cNvSpPr>
          <p:nvPr/>
        </p:nvSpPr>
        <p:spPr bwMode="auto">
          <a:xfrm flipH="1">
            <a:off x="6057900" y="5264151"/>
            <a:ext cx="1151467" cy="720725"/>
          </a:xfrm>
          <a:prstGeom prst="line">
            <a:avLst/>
          </a:prstGeom>
          <a:noFill/>
          <a:ln w="38100">
            <a:solidFill>
              <a:srgbClr val="80008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85139" name="Oval 147"/>
          <p:cNvSpPr>
            <a:spLocks noChangeArrowheads="1"/>
          </p:cNvSpPr>
          <p:nvPr/>
        </p:nvSpPr>
        <p:spPr bwMode="auto">
          <a:xfrm rot="18231558">
            <a:off x="6679961" y="4489447"/>
            <a:ext cx="764019" cy="1623400"/>
          </a:xfrm>
          <a:prstGeom prst="ellipse">
            <a:avLst/>
          </a:prstGeom>
          <a:noFill/>
          <a:ln w="57150" algn="ctr">
            <a:solidFill>
              <a:srgbClr val="E8500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129" name="Text Box 137"/>
          <p:cNvSpPr txBox="1">
            <a:spLocks noChangeArrowheads="1"/>
          </p:cNvSpPr>
          <p:nvPr/>
        </p:nvSpPr>
        <p:spPr bwMode="auto">
          <a:xfrm>
            <a:off x="6834718" y="4933951"/>
            <a:ext cx="100753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R</a:t>
            </a:r>
          </a:p>
        </p:txBody>
      </p:sp>
    </p:spTree>
    <p:extLst>
      <p:ext uri="{BB962C8B-B14F-4D97-AF65-F5344CB8AC3E}">
        <p14:creationId xmlns:p14="http://schemas.microsoft.com/office/powerpoint/2010/main" val="1450708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up)">
                                      <p:cBhvr>
                                        <p:cTn id="7" dur="500"/>
                                        <p:tgtEl>
                                          <p:spTgt spid="8499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4995">
                                            <p:txEl>
                                              <p:pRg st="1" end="1"/>
                                            </p:txEl>
                                          </p:spTgt>
                                        </p:tgtEl>
                                        <p:attrNameLst>
                                          <p:attrName>style.visibility</p:attrName>
                                        </p:attrNameLst>
                                      </p:cBhvr>
                                      <p:to>
                                        <p:strVal val="visible"/>
                                      </p:to>
                                    </p:set>
                                    <p:animEffect transition="in" filter="wipe(up)">
                                      <p:cBhvr>
                                        <p:cTn id="10" dur="500"/>
                                        <p:tgtEl>
                                          <p:spTgt spid="8499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4995">
                                            <p:txEl>
                                              <p:pRg st="2" end="2"/>
                                            </p:txEl>
                                          </p:spTgt>
                                        </p:tgtEl>
                                        <p:attrNameLst>
                                          <p:attrName>style.visibility</p:attrName>
                                        </p:attrNameLst>
                                      </p:cBhvr>
                                      <p:to>
                                        <p:strVal val="visible"/>
                                      </p:to>
                                    </p:set>
                                    <p:animEffect transition="in" filter="wipe(up)">
                                      <p:cBhvr>
                                        <p:cTn id="13" dur="500"/>
                                        <p:tgtEl>
                                          <p:spTgt spid="8499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5128"/>
                                        </p:tgtEl>
                                        <p:attrNameLst>
                                          <p:attrName>style.visibility</p:attrName>
                                        </p:attrNameLst>
                                      </p:cBhvr>
                                      <p:to>
                                        <p:strVal val="visible"/>
                                      </p:to>
                                    </p:set>
                                    <p:animEffect transition="in" filter="wipe(left)">
                                      <p:cBhvr>
                                        <p:cTn id="38" dur="500"/>
                                        <p:tgtEl>
                                          <p:spTgt spid="8512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5129"/>
                                        </p:tgtEl>
                                        <p:attrNameLst>
                                          <p:attrName>style.visibility</p:attrName>
                                        </p:attrNameLst>
                                      </p:cBhvr>
                                      <p:to>
                                        <p:strVal val="visible"/>
                                      </p:to>
                                    </p:set>
                                    <p:animEffect transition="in" filter="wipe(left)">
                                      <p:cBhvr>
                                        <p:cTn id="41" dur="500"/>
                                        <p:tgtEl>
                                          <p:spTgt spid="8512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85139"/>
                                        </p:tgtEl>
                                        <p:attrNameLst>
                                          <p:attrName>style.visibility</p:attrName>
                                        </p:attrNameLst>
                                      </p:cBhvr>
                                      <p:to>
                                        <p:strVal val="visible"/>
                                      </p:to>
                                    </p:set>
                                    <p:animEffect transition="in" filter="wipe(left)">
                                      <p:cBhvr>
                                        <p:cTn id="44" dur="500"/>
                                        <p:tgtEl>
                                          <p:spTgt spid="8513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85140"/>
                                        </p:tgtEl>
                                        <p:attrNameLst>
                                          <p:attrName>style.visibility</p:attrName>
                                        </p:attrNameLst>
                                      </p:cBhvr>
                                      <p:to>
                                        <p:strVal val="visible"/>
                                      </p:to>
                                    </p:set>
                                    <p:animEffect transition="in" filter="wipe(left)">
                                      <p:cBhvr>
                                        <p:cTn id="47" dur="500"/>
                                        <p:tgtEl>
                                          <p:spTgt spid="851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40" grpId="0" animBg="1"/>
      <p:bldP spid="84995" grpId="0" build="p"/>
      <p:bldP spid="85128" grpId="0" animBg="1"/>
      <p:bldP spid="85139" grpId="0" animBg="1"/>
      <p:bldP spid="851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a:xfrm>
            <a:off x="911424" y="1806245"/>
            <a:ext cx="10896599" cy="4114800"/>
          </a:xfrm>
        </p:spPr>
        <p:txBody>
          <a:bodyPr>
            <a:normAutofit/>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对理想反射体（镜子），只有在</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R</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方向才能观察到反射光，即</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0</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a:t>
            </a: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对非理想反射体，反射光分布在</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R</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周围的有限范围内；</a:t>
            </a:r>
          </a:p>
        </p:txBody>
      </p:sp>
      <p:sp>
        <p:nvSpPr>
          <p:cNvPr id="29699"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1.4.1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镜面反射</a:t>
            </a:r>
          </a:p>
        </p:txBody>
      </p:sp>
      <p:sp>
        <p:nvSpPr>
          <p:cNvPr id="90174" name="Line 62"/>
          <p:cNvSpPr>
            <a:spLocks noChangeShapeType="1"/>
          </p:cNvSpPr>
          <p:nvPr/>
        </p:nvSpPr>
        <p:spPr bwMode="auto">
          <a:xfrm>
            <a:off x="2743200" y="4648201"/>
            <a:ext cx="1151467" cy="720725"/>
          </a:xfrm>
          <a:prstGeom prst="line">
            <a:avLst/>
          </a:prstGeom>
          <a:noFill/>
          <a:ln w="38100">
            <a:solidFill>
              <a:srgbClr val="0000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2" name="Group 63"/>
          <p:cNvGrpSpPr>
            <a:grpSpLocks/>
          </p:cNvGrpSpPr>
          <p:nvPr/>
        </p:nvGrpSpPr>
        <p:grpSpPr bwMode="auto">
          <a:xfrm>
            <a:off x="3862918" y="4492625"/>
            <a:ext cx="1399116" cy="863600"/>
            <a:chOff x="1527" y="2436"/>
            <a:chExt cx="661" cy="544"/>
          </a:xfrm>
        </p:grpSpPr>
        <p:sp>
          <p:nvSpPr>
            <p:cNvPr id="29719" name="Freeform 64"/>
            <p:cNvSpPr>
              <a:spLocks/>
            </p:cNvSpPr>
            <p:nvPr/>
          </p:nvSpPr>
          <p:spPr bwMode="auto">
            <a:xfrm>
              <a:off x="1527" y="2436"/>
              <a:ext cx="612" cy="544"/>
            </a:xfrm>
            <a:custGeom>
              <a:avLst/>
              <a:gdLst>
                <a:gd name="T0" fmla="*/ 0 w 612"/>
                <a:gd name="T1" fmla="*/ 544 h 544"/>
                <a:gd name="T2" fmla="*/ 385 w 612"/>
                <a:gd name="T3" fmla="*/ 0 h 544"/>
                <a:gd name="T4" fmla="*/ 476 w 612"/>
                <a:gd name="T5" fmla="*/ 0 h 544"/>
                <a:gd name="T6" fmla="*/ 567 w 612"/>
                <a:gd name="T7" fmla="*/ 91 h 544"/>
                <a:gd name="T8" fmla="*/ 612 w 612"/>
                <a:gd name="T9" fmla="*/ 182 h 544"/>
                <a:gd name="T10" fmla="*/ 612 w 612"/>
                <a:gd name="T11" fmla="*/ 250 h 544"/>
                <a:gd name="T12" fmla="*/ 0 w 612"/>
                <a:gd name="T13" fmla="*/ 544 h 544"/>
                <a:gd name="T14" fmla="*/ 0 60000 65536"/>
                <a:gd name="T15" fmla="*/ 0 60000 65536"/>
                <a:gd name="T16" fmla="*/ 0 60000 65536"/>
                <a:gd name="T17" fmla="*/ 0 60000 65536"/>
                <a:gd name="T18" fmla="*/ 0 60000 65536"/>
                <a:gd name="T19" fmla="*/ 0 60000 65536"/>
                <a:gd name="T20" fmla="*/ 0 60000 65536"/>
                <a:gd name="T21" fmla="*/ 0 w 612"/>
                <a:gd name="T22" fmla="*/ 0 h 544"/>
                <a:gd name="T23" fmla="*/ 612 w 612"/>
                <a:gd name="T24" fmla="*/ 544 h 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2" h="544">
                  <a:moveTo>
                    <a:pt x="0" y="544"/>
                  </a:moveTo>
                  <a:lnTo>
                    <a:pt x="385" y="0"/>
                  </a:lnTo>
                  <a:lnTo>
                    <a:pt x="476" y="0"/>
                  </a:lnTo>
                  <a:lnTo>
                    <a:pt x="567" y="91"/>
                  </a:lnTo>
                  <a:lnTo>
                    <a:pt x="612" y="182"/>
                  </a:lnTo>
                  <a:lnTo>
                    <a:pt x="612" y="250"/>
                  </a:lnTo>
                  <a:lnTo>
                    <a:pt x="0" y="544"/>
                  </a:lnTo>
                  <a:close/>
                </a:path>
              </a:pathLst>
            </a:custGeom>
            <a:gradFill rotWithShape="1">
              <a:gsLst>
                <a:gs pos="0">
                  <a:srgbClr val="0000CC">
                    <a:alpha val="48000"/>
                  </a:srgbClr>
                </a:gs>
                <a:gs pos="100000">
                  <a:srgbClr val="00005E">
                    <a:alpha val="32999"/>
                  </a:srgbClr>
                </a:gs>
              </a:gsLst>
              <a:lin ang="54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sp>
          <p:nvSpPr>
            <p:cNvPr id="29720" name="Line 65"/>
            <p:cNvSpPr>
              <a:spLocks noChangeShapeType="1"/>
            </p:cNvSpPr>
            <p:nvPr/>
          </p:nvSpPr>
          <p:spPr bwMode="auto">
            <a:xfrm flipH="1">
              <a:off x="1533" y="2525"/>
              <a:ext cx="544" cy="454"/>
            </a:xfrm>
            <a:prstGeom prst="line">
              <a:avLst/>
            </a:prstGeom>
            <a:noFill/>
            <a:ln w="38100">
              <a:solidFill>
                <a:srgbClr val="80008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9721" name="Oval 66"/>
            <p:cNvSpPr>
              <a:spLocks noChangeArrowheads="1"/>
            </p:cNvSpPr>
            <p:nvPr/>
          </p:nvSpPr>
          <p:spPr bwMode="auto">
            <a:xfrm rot="-2721932">
              <a:off x="1967" y="2396"/>
              <a:ext cx="135" cy="306"/>
            </a:xfrm>
            <a:prstGeom prst="ellipse">
              <a:avLst/>
            </a:prstGeom>
            <a:noFill/>
            <a:ln w="76200" algn="ctr">
              <a:solidFill>
                <a:srgbClr val="E8500C"/>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p>
              <a:endParaRPr lang="zh-CN" altLang="en-US"/>
            </a:p>
          </p:txBody>
        </p:sp>
      </p:grpSp>
      <p:sp>
        <p:nvSpPr>
          <p:cNvPr id="90179" name="Line 67"/>
          <p:cNvSpPr>
            <a:spLocks noChangeShapeType="1"/>
          </p:cNvSpPr>
          <p:nvPr/>
        </p:nvSpPr>
        <p:spPr bwMode="auto">
          <a:xfrm flipV="1">
            <a:off x="3873500" y="4360863"/>
            <a:ext cx="0" cy="1009650"/>
          </a:xfrm>
          <a:prstGeom prst="line">
            <a:avLst/>
          </a:prstGeom>
          <a:noFill/>
          <a:ln w="28575">
            <a:solidFill>
              <a:srgbClr val="99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0180" name="Line 68"/>
          <p:cNvSpPr>
            <a:spLocks noChangeShapeType="1"/>
          </p:cNvSpPr>
          <p:nvPr/>
        </p:nvSpPr>
        <p:spPr bwMode="auto">
          <a:xfrm>
            <a:off x="7463367" y="4657726"/>
            <a:ext cx="1151467" cy="720725"/>
          </a:xfrm>
          <a:prstGeom prst="line">
            <a:avLst/>
          </a:prstGeom>
          <a:noFill/>
          <a:ln w="38100">
            <a:solidFill>
              <a:srgbClr val="0000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3" name="Group 69"/>
          <p:cNvGrpSpPr>
            <a:grpSpLocks/>
          </p:cNvGrpSpPr>
          <p:nvPr/>
        </p:nvGrpSpPr>
        <p:grpSpPr bwMode="auto">
          <a:xfrm>
            <a:off x="8580967" y="4300538"/>
            <a:ext cx="1729317" cy="1079500"/>
            <a:chOff x="3756" y="2297"/>
            <a:chExt cx="817" cy="680"/>
          </a:xfrm>
        </p:grpSpPr>
        <p:sp>
          <p:nvSpPr>
            <p:cNvPr id="29716" name="Freeform 70"/>
            <p:cNvSpPr>
              <a:spLocks/>
            </p:cNvSpPr>
            <p:nvPr/>
          </p:nvSpPr>
          <p:spPr bwMode="auto">
            <a:xfrm>
              <a:off x="3756" y="2297"/>
              <a:ext cx="749" cy="680"/>
            </a:xfrm>
            <a:custGeom>
              <a:avLst/>
              <a:gdLst>
                <a:gd name="T0" fmla="*/ 0 w 749"/>
                <a:gd name="T1" fmla="*/ 680 h 680"/>
                <a:gd name="T2" fmla="*/ 250 w 749"/>
                <a:gd name="T3" fmla="*/ 23 h 680"/>
                <a:gd name="T4" fmla="*/ 386 w 749"/>
                <a:gd name="T5" fmla="*/ 0 h 680"/>
                <a:gd name="T6" fmla="*/ 499 w 749"/>
                <a:gd name="T7" fmla="*/ 68 h 680"/>
                <a:gd name="T8" fmla="*/ 635 w 749"/>
                <a:gd name="T9" fmla="*/ 181 h 680"/>
                <a:gd name="T10" fmla="*/ 703 w 749"/>
                <a:gd name="T11" fmla="*/ 272 h 680"/>
                <a:gd name="T12" fmla="*/ 749 w 749"/>
                <a:gd name="T13" fmla="*/ 408 h 680"/>
                <a:gd name="T14" fmla="*/ 726 w 749"/>
                <a:gd name="T15" fmla="*/ 476 h 680"/>
                <a:gd name="T16" fmla="*/ 658 w 749"/>
                <a:gd name="T17" fmla="*/ 521 h 680"/>
                <a:gd name="T18" fmla="*/ 0 w 749"/>
                <a:gd name="T19" fmla="*/ 680 h 6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9"/>
                <a:gd name="T31" fmla="*/ 0 h 680"/>
                <a:gd name="T32" fmla="*/ 749 w 749"/>
                <a:gd name="T33" fmla="*/ 680 h 6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9" h="680">
                  <a:moveTo>
                    <a:pt x="0" y="680"/>
                  </a:moveTo>
                  <a:lnTo>
                    <a:pt x="250" y="23"/>
                  </a:lnTo>
                  <a:lnTo>
                    <a:pt x="386" y="0"/>
                  </a:lnTo>
                  <a:lnTo>
                    <a:pt x="499" y="68"/>
                  </a:lnTo>
                  <a:lnTo>
                    <a:pt x="635" y="181"/>
                  </a:lnTo>
                  <a:lnTo>
                    <a:pt x="703" y="272"/>
                  </a:lnTo>
                  <a:lnTo>
                    <a:pt x="749" y="408"/>
                  </a:lnTo>
                  <a:lnTo>
                    <a:pt x="726" y="476"/>
                  </a:lnTo>
                  <a:lnTo>
                    <a:pt x="658" y="521"/>
                  </a:lnTo>
                  <a:lnTo>
                    <a:pt x="0" y="680"/>
                  </a:lnTo>
                  <a:close/>
                </a:path>
              </a:pathLst>
            </a:custGeom>
            <a:gradFill rotWithShape="1">
              <a:gsLst>
                <a:gs pos="0">
                  <a:srgbClr val="0000CC">
                    <a:alpha val="32999"/>
                  </a:srgbClr>
                </a:gs>
                <a:gs pos="100000">
                  <a:srgbClr val="00005E">
                    <a:alpha val="75998"/>
                  </a:srgbClr>
                </a:gs>
              </a:gsLst>
              <a:lin ang="54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sp>
          <p:nvSpPr>
            <p:cNvPr id="29717" name="Line 71"/>
            <p:cNvSpPr>
              <a:spLocks noChangeShapeType="1"/>
            </p:cNvSpPr>
            <p:nvPr/>
          </p:nvSpPr>
          <p:spPr bwMode="auto">
            <a:xfrm flipH="1">
              <a:off x="3769" y="2500"/>
              <a:ext cx="544" cy="454"/>
            </a:xfrm>
            <a:prstGeom prst="line">
              <a:avLst/>
            </a:prstGeom>
            <a:noFill/>
            <a:ln w="38100">
              <a:solidFill>
                <a:srgbClr val="80008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29718" name="Oval 72"/>
            <p:cNvSpPr>
              <a:spLocks noChangeArrowheads="1"/>
            </p:cNvSpPr>
            <p:nvPr/>
          </p:nvSpPr>
          <p:spPr bwMode="auto">
            <a:xfrm rot="-2721932">
              <a:off x="4097" y="2228"/>
              <a:ext cx="318" cy="635"/>
            </a:xfrm>
            <a:prstGeom prst="ellipse">
              <a:avLst/>
            </a:prstGeom>
            <a:noFill/>
            <a:ln w="76200" algn="ctr">
              <a:solidFill>
                <a:srgbClr val="E8500C"/>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p>
              <a:endParaRPr lang="zh-CN" altLang="en-US"/>
            </a:p>
          </p:txBody>
        </p:sp>
      </p:grpSp>
      <p:sp>
        <p:nvSpPr>
          <p:cNvPr id="90185" name="Line 73"/>
          <p:cNvSpPr>
            <a:spLocks noChangeShapeType="1"/>
          </p:cNvSpPr>
          <p:nvPr/>
        </p:nvSpPr>
        <p:spPr bwMode="auto">
          <a:xfrm flipV="1">
            <a:off x="8593667" y="4351338"/>
            <a:ext cx="0" cy="1009650"/>
          </a:xfrm>
          <a:prstGeom prst="line">
            <a:avLst/>
          </a:prstGeom>
          <a:noFill/>
          <a:ln w="28575">
            <a:solidFill>
              <a:srgbClr val="99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4" name="Group 74"/>
          <p:cNvGrpSpPr>
            <a:grpSpLocks/>
          </p:cNvGrpSpPr>
          <p:nvPr/>
        </p:nvGrpSpPr>
        <p:grpSpPr bwMode="auto">
          <a:xfrm>
            <a:off x="2501901" y="5349875"/>
            <a:ext cx="2978151" cy="1054100"/>
            <a:chOff x="907" y="3451"/>
            <a:chExt cx="1407" cy="664"/>
          </a:xfrm>
        </p:grpSpPr>
        <p:grpSp>
          <p:nvGrpSpPr>
            <p:cNvPr id="29712" name="Group 75"/>
            <p:cNvGrpSpPr>
              <a:grpSpLocks/>
            </p:cNvGrpSpPr>
            <p:nvPr/>
          </p:nvGrpSpPr>
          <p:grpSpPr bwMode="auto">
            <a:xfrm>
              <a:off x="907" y="3451"/>
              <a:ext cx="1407" cy="404"/>
              <a:chOff x="883" y="2973"/>
              <a:chExt cx="1407" cy="404"/>
            </a:xfrm>
          </p:grpSpPr>
          <p:sp>
            <p:nvSpPr>
              <p:cNvPr id="29714" name="Freeform 76"/>
              <p:cNvSpPr>
                <a:spLocks/>
              </p:cNvSpPr>
              <p:nvPr/>
            </p:nvSpPr>
            <p:spPr bwMode="auto">
              <a:xfrm>
                <a:off x="902" y="2973"/>
                <a:ext cx="1347" cy="338"/>
              </a:xfrm>
              <a:custGeom>
                <a:avLst/>
                <a:gdLst>
                  <a:gd name="T0" fmla="*/ 0 w 2041"/>
                  <a:gd name="T1" fmla="*/ 1 h 567"/>
                  <a:gd name="T2" fmla="*/ 1 w 2041"/>
                  <a:gd name="T3" fmla="*/ 1 h 567"/>
                  <a:gd name="T4" fmla="*/ 1 w 2041"/>
                  <a:gd name="T5" fmla="*/ 1 h 567"/>
                  <a:gd name="T6" fmla="*/ 2 w 2041"/>
                  <a:gd name="T7" fmla="*/ 1 h 567"/>
                  <a:gd name="T8" fmla="*/ 3 w 2041"/>
                  <a:gd name="T9" fmla="*/ 1 h 567"/>
                  <a:gd name="T10" fmla="*/ 0 60000 65536"/>
                  <a:gd name="T11" fmla="*/ 0 60000 65536"/>
                  <a:gd name="T12" fmla="*/ 0 60000 65536"/>
                  <a:gd name="T13" fmla="*/ 0 60000 65536"/>
                  <a:gd name="T14" fmla="*/ 0 60000 65536"/>
                  <a:gd name="T15" fmla="*/ 0 w 2041"/>
                  <a:gd name="T16" fmla="*/ 0 h 567"/>
                  <a:gd name="T17" fmla="*/ 2041 w 2041"/>
                  <a:gd name="T18" fmla="*/ 567 h 567"/>
                </a:gdLst>
                <a:ahLst/>
                <a:cxnLst>
                  <a:cxn ang="T10">
                    <a:pos x="T0" y="T1"/>
                  </a:cxn>
                  <a:cxn ang="T11">
                    <a:pos x="T2" y="T3"/>
                  </a:cxn>
                  <a:cxn ang="T12">
                    <a:pos x="T4" y="T5"/>
                  </a:cxn>
                  <a:cxn ang="T13">
                    <a:pos x="T6" y="T7"/>
                  </a:cxn>
                  <a:cxn ang="T14">
                    <a:pos x="T8" y="T9"/>
                  </a:cxn>
                </a:cxnLst>
                <a:rect l="T15" t="T16" r="T17" b="T18"/>
                <a:pathLst>
                  <a:path w="2041" h="567">
                    <a:moveTo>
                      <a:pt x="0" y="567"/>
                    </a:moveTo>
                    <a:cubicBezTo>
                      <a:pt x="102" y="454"/>
                      <a:pt x="204" y="341"/>
                      <a:pt x="363" y="250"/>
                    </a:cubicBezTo>
                    <a:cubicBezTo>
                      <a:pt x="522" y="159"/>
                      <a:pt x="748" y="46"/>
                      <a:pt x="952" y="23"/>
                    </a:cubicBezTo>
                    <a:cubicBezTo>
                      <a:pt x="1156" y="0"/>
                      <a:pt x="1406" y="46"/>
                      <a:pt x="1587" y="114"/>
                    </a:cubicBezTo>
                    <a:cubicBezTo>
                      <a:pt x="1768" y="182"/>
                      <a:pt x="1904" y="306"/>
                      <a:pt x="2041" y="431"/>
                    </a:cubicBezTo>
                  </a:path>
                </a:pathLst>
              </a:custGeom>
              <a:noFill/>
              <a:ln w="38100" cap="flat" cmpd="sng">
                <a:solidFill>
                  <a:schemeClr val="folHlink"/>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bg2">
                      <a:lumMod val="50000"/>
                    </a:schemeClr>
                  </a:solidFill>
                </a:endParaRPr>
              </a:p>
            </p:txBody>
          </p:sp>
          <p:sp>
            <p:nvSpPr>
              <p:cNvPr id="29715" name="Freeform 77"/>
              <p:cNvSpPr>
                <a:spLocks/>
              </p:cNvSpPr>
              <p:nvPr/>
            </p:nvSpPr>
            <p:spPr bwMode="auto">
              <a:xfrm>
                <a:off x="883" y="2976"/>
                <a:ext cx="1407" cy="401"/>
              </a:xfrm>
              <a:custGeom>
                <a:avLst/>
                <a:gdLst>
                  <a:gd name="T0" fmla="*/ 1 w 2132"/>
                  <a:gd name="T1" fmla="*/ 1 h 673"/>
                  <a:gd name="T2" fmla="*/ 1 w 2132"/>
                  <a:gd name="T3" fmla="*/ 1 h 673"/>
                  <a:gd name="T4" fmla="*/ 1 w 2132"/>
                  <a:gd name="T5" fmla="*/ 1 h 673"/>
                  <a:gd name="T6" fmla="*/ 2 w 2132"/>
                  <a:gd name="T7" fmla="*/ 1 h 673"/>
                  <a:gd name="T8" fmla="*/ 3 w 2132"/>
                  <a:gd name="T9" fmla="*/ 1 h 673"/>
                  <a:gd name="T10" fmla="*/ 3 w 2132"/>
                  <a:gd name="T11" fmla="*/ 1 h 673"/>
                  <a:gd name="T12" fmla="*/ 2 w 2132"/>
                  <a:gd name="T13" fmla="*/ 1 h 673"/>
                  <a:gd name="T14" fmla="*/ 2 w 2132"/>
                  <a:gd name="T15" fmla="*/ 1 h 673"/>
                  <a:gd name="T16" fmla="*/ 1 w 2132"/>
                  <a:gd name="T17" fmla="*/ 1 h 673"/>
                  <a:gd name="T18" fmla="*/ 1 w 2132"/>
                  <a:gd name="T19" fmla="*/ 1 h 673"/>
                  <a:gd name="T20" fmla="*/ 1 w 2132"/>
                  <a:gd name="T21" fmla="*/ 1 h 673"/>
                  <a:gd name="T22" fmla="*/ 1 w 2132"/>
                  <a:gd name="T23" fmla="*/ 1 h 673"/>
                  <a:gd name="T24" fmla="*/ 1 w 2132"/>
                  <a:gd name="T25" fmla="*/ 1 h 6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32"/>
                  <a:gd name="T40" fmla="*/ 0 h 673"/>
                  <a:gd name="T41" fmla="*/ 2132 w 2132"/>
                  <a:gd name="T42" fmla="*/ 673 h 6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32" h="673">
                    <a:moveTo>
                      <a:pt x="38" y="567"/>
                    </a:moveTo>
                    <a:cubicBezTo>
                      <a:pt x="76" y="514"/>
                      <a:pt x="242" y="341"/>
                      <a:pt x="401" y="250"/>
                    </a:cubicBezTo>
                    <a:cubicBezTo>
                      <a:pt x="560" y="159"/>
                      <a:pt x="786" y="46"/>
                      <a:pt x="990" y="23"/>
                    </a:cubicBezTo>
                    <a:cubicBezTo>
                      <a:pt x="1194" y="0"/>
                      <a:pt x="1444" y="46"/>
                      <a:pt x="1625" y="114"/>
                    </a:cubicBezTo>
                    <a:cubicBezTo>
                      <a:pt x="1806" y="182"/>
                      <a:pt x="2026" y="378"/>
                      <a:pt x="2079" y="431"/>
                    </a:cubicBezTo>
                    <a:cubicBezTo>
                      <a:pt x="2132" y="484"/>
                      <a:pt x="2011" y="423"/>
                      <a:pt x="1943" y="431"/>
                    </a:cubicBezTo>
                    <a:cubicBezTo>
                      <a:pt x="1875" y="439"/>
                      <a:pt x="1762" y="439"/>
                      <a:pt x="1671" y="477"/>
                    </a:cubicBezTo>
                    <a:cubicBezTo>
                      <a:pt x="1580" y="515"/>
                      <a:pt x="1511" y="643"/>
                      <a:pt x="1398" y="658"/>
                    </a:cubicBezTo>
                    <a:cubicBezTo>
                      <a:pt x="1285" y="673"/>
                      <a:pt x="1111" y="582"/>
                      <a:pt x="990" y="567"/>
                    </a:cubicBezTo>
                    <a:cubicBezTo>
                      <a:pt x="869" y="552"/>
                      <a:pt x="779" y="552"/>
                      <a:pt x="673" y="567"/>
                    </a:cubicBezTo>
                    <a:cubicBezTo>
                      <a:pt x="567" y="582"/>
                      <a:pt x="438" y="658"/>
                      <a:pt x="355" y="658"/>
                    </a:cubicBezTo>
                    <a:cubicBezTo>
                      <a:pt x="272" y="658"/>
                      <a:pt x="227" y="582"/>
                      <a:pt x="174" y="567"/>
                    </a:cubicBezTo>
                    <a:cubicBezTo>
                      <a:pt x="121" y="552"/>
                      <a:pt x="0" y="620"/>
                      <a:pt x="38" y="567"/>
                    </a:cubicBezTo>
                    <a:close/>
                  </a:path>
                </a:pathLst>
              </a:custGeom>
              <a:gradFill rotWithShape="1">
                <a:gsLst>
                  <a:gs pos="0">
                    <a:schemeClr val="bg1"/>
                  </a:gs>
                  <a:gs pos="100000">
                    <a:schemeClr val="bg2"/>
                  </a:gs>
                </a:gsLst>
                <a:lin ang="5400000" scaled="1"/>
              </a:gradFill>
              <a:ln w="9525" cap="flat" cmpd="sng">
                <a:solidFill>
                  <a:schemeClr val="folHlink"/>
                </a:solidFill>
                <a:prstDash val="solid"/>
                <a:round/>
                <a:headEnd/>
                <a:tailEnd/>
              </a:ln>
            </p:spPr>
            <p:txBody>
              <a:bodyPr/>
              <a:lstStyle/>
              <a:p>
                <a:endParaRPr lang="zh-CN" altLang="en-US" b="1">
                  <a:solidFill>
                    <a:schemeClr val="bg2">
                      <a:lumMod val="50000"/>
                    </a:schemeClr>
                  </a:solidFill>
                </a:endParaRPr>
              </a:p>
            </p:txBody>
          </p:sp>
        </p:grpSp>
        <p:sp>
          <p:nvSpPr>
            <p:cNvPr id="29713" name="Text Box 78"/>
            <p:cNvSpPr txBox="1">
              <a:spLocks noChangeArrowheads="1"/>
            </p:cNvSpPr>
            <p:nvPr/>
          </p:nvSpPr>
          <p:spPr bwMode="auto">
            <a:xfrm>
              <a:off x="1102" y="3884"/>
              <a:ext cx="10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dirty="0">
                  <a:solidFill>
                    <a:schemeClr val="bg2">
                      <a:lumMod val="50000"/>
                    </a:schemeClr>
                  </a:solidFill>
                </a:rPr>
                <a:t>光亮面</a:t>
              </a:r>
            </a:p>
          </p:txBody>
        </p:sp>
      </p:grpSp>
      <p:grpSp>
        <p:nvGrpSpPr>
          <p:cNvPr id="6" name="Group 79"/>
          <p:cNvGrpSpPr>
            <a:grpSpLocks/>
          </p:cNvGrpSpPr>
          <p:nvPr/>
        </p:nvGrpSpPr>
        <p:grpSpPr bwMode="auto">
          <a:xfrm>
            <a:off x="7207251" y="5357813"/>
            <a:ext cx="2978149" cy="1046162"/>
            <a:chOff x="3130" y="3456"/>
            <a:chExt cx="1407" cy="659"/>
          </a:xfrm>
        </p:grpSpPr>
        <p:grpSp>
          <p:nvGrpSpPr>
            <p:cNvPr id="29708" name="Group 80"/>
            <p:cNvGrpSpPr>
              <a:grpSpLocks/>
            </p:cNvGrpSpPr>
            <p:nvPr/>
          </p:nvGrpSpPr>
          <p:grpSpPr bwMode="auto">
            <a:xfrm>
              <a:off x="3130" y="3456"/>
              <a:ext cx="1407" cy="417"/>
              <a:chOff x="3107" y="2983"/>
              <a:chExt cx="1407" cy="417"/>
            </a:xfrm>
          </p:grpSpPr>
          <p:sp>
            <p:nvSpPr>
              <p:cNvPr id="29710" name="Freeform 81"/>
              <p:cNvSpPr>
                <a:spLocks/>
              </p:cNvSpPr>
              <p:nvPr/>
            </p:nvSpPr>
            <p:spPr bwMode="auto">
              <a:xfrm>
                <a:off x="3132" y="2983"/>
                <a:ext cx="1347" cy="338"/>
              </a:xfrm>
              <a:custGeom>
                <a:avLst/>
                <a:gdLst>
                  <a:gd name="T0" fmla="*/ 0 w 2041"/>
                  <a:gd name="T1" fmla="*/ 1 h 567"/>
                  <a:gd name="T2" fmla="*/ 1 w 2041"/>
                  <a:gd name="T3" fmla="*/ 1 h 567"/>
                  <a:gd name="T4" fmla="*/ 1 w 2041"/>
                  <a:gd name="T5" fmla="*/ 1 h 567"/>
                  <a:gd name="T6" fmla="*/ 2 w 2041"/>
                  <a:gd name="T7" fmla="*/ 1 h 567"/>
                  <a:gd name="T8" fmla="*/ 3 w 2041"/>
                  <a:gd name="T9" fmla="*/ 1 h 567"/>
                  <a:gd name="T10" fmla="*/ 0 60000 65536"/>
                  <a:gd name="T11" fmla="*/ 0 60000 65536"/>
                  <a:gd name="T12" fmla="*/ 0 60000 65536"/>
                  <a:gd name="T13" fmla="*/ 0 60000 65536"/>
                  <a:gd name="T14" fmla="*/ 0 60000 65536"/>
                  <a:gd name="T15" fmla="*/ 0 w 2041"/>
                  <a:gd name="T16" fmla="*/ 0 h 567"/>
                  <a:gd name="T17" fmla="*/ 2041 w 2041"/>
                  <a:gd name="T18" fmla="*/ 567 h 567"/>
                </a:gdLst>
                <a:ahLst/>
                <a:cxnLst>
                  <a:cxn ang="T10">
                    <a:pos x="T0" y="T1"/>
                  </a:cxn>
                  <a:cxn ang="T11">
                    <a:pos x="T2" y="T3"/>
                  </a:cxn>
                  <a:cxn ang="T12">
                    <a:pos x="T4" y="T5"/>
                  </a:cxn>
                  <a:cxn ang="T13">
                    <a:pos x="T6" y="T7"/>
                  </a:cxn>
                  <a:cxn ang="T14">
                    <a:pos x="T8" y="T9"/>
                  </a:cxn>
                </a:cxnLst>
                <a:rect l="T15" t="T16" r="T17" b="T18"/>
                <a:pathLst>
                  <a:path w="2041" h="567">
                    <a:moveTo>
                      <a:pt x="0" y="567"/>
                    </a:moveTo>
                    <a:cubicBezTo>
                      <a:pt x="102" y="454"/>
                      <a:pt x="204" y="341"/>
                      <a:pt x="363" y="250"/>
                    </a:cubicBezTo>
                    <a:cubicBezTo>
                      <a:pt x="522" y="159"/>
                      <a:pt x="748" y="46"/>
                      <a:pt x="952" y="23"/>
                    </a:cubicBezTo>
                    <a:cubicBezTo>
                      <a:pt x="1156" y="0"/>
                      <a:pt x="1406" y="46"/>
                      <a:pt x="1587" y="114"/>
                    </a:cubicBezTo>
                    <a:cubicBezTo>
                      <a:pt x="1768" y="182"/>
                      <a:pt x="1904" y="306"/>
                      <a:pt x="2041" y="431"/>
                    </a:cubicBezTo>
                  </a:path>
                </a:pathLst>
              </a:custGeom>
              <a:noFill/>
              <a:ln w="38100" cap="flat" cmpd="sng">
                <a:solidFill>
                  <a:srgbClr val="8C2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bg2">
                      <a:lumMod val="50000"/>
                    </a:schemeClr>
                  </a:solidFill>
                </a:endParaRPr>
              </a:p>
            </p:txBody>
          </p:sp>
          <p:sp>
            <p:nvSpPr>
              <p:cNvPr id="29711" name="Freeform 82"/>
              <p:cNvSpPr>
                <a:spLocks/>
              </p:cNvSpPr>
              <p:nvPr/>
            </p:nvSpPr>
            <p:spPr bwMode="auto">
              <a:xfrm>
                <a:off x="3107" y="2999"/>
                <a:ext cx="1407" cy="401"/>
              </a:xfrm>
              <a:custGeom>
                <a:avLst/>
                <a:gdLst>
                  <a:gd name="T0" fmla="*/ 1 w 2132"/>
                  <a:gd name="T1" fmla="*/ 1 h 673"/>
                  <a:gd name="T2" fmla="*/ 1 w 2132"/>
                  <a:gd name="T3" fmla="*/ 1 h 673"/>
                  <a:gd name="T4" fmla="*/ 1 w 2132"/>
                  <a:gd name="T5" fmla="*/ 1 h 673"/>
                  <a:gd name="T6" fmla="*/ 2 w 2132"/>
                  <a:gd name="T7" fmla="*/ 1 h 673"/>
                  <a:gd name="T8" fmla="*/ 3 w 2132"/>
                  <a:gd name="T9" fmla="*/ 1 h 673"/>
                  <a:gd name="T10" fmla="*/ 3 w 2132"/>
                  <a:gd name="T11" fmla="*/ 1 h 673"/>
                  <a:gd name="T12" fmla="*/ 2 w 2132"/>
                  <a:gd name="T13" fmla="*/ 1 h 673"/>
                  <a:gd name="T14" fmla="*/ 2 w 2132"/>
                  <a:gd name="T15" fmla="*/ 1 h 673"/>
                  <a:gd name="T16" fmla="*/ 1 w 2132"/>
                  <a:gd name="T17" fmla="*/ 1 h 673"/>
                  <a:gd name="T18" fmla="*/ 1 w 2132"/>
                  <a:gd name="T19" fmla="*/ 1 h 673"/>
                  <a:gd name="T20" fmla="*/ 1 w 2132"/>
                  <a:gd name="T21" fmla="*/ 1 h 673"/>
                  <a:gd name="T22" fmla="*/ 1 w 2132"/>
                  <a:gd name="T23" fmla="*/ 1 h 673"/>
                  <a:gd name="T24" fmla="*/ 1 w 2132"/>
                  <a:gd name="T25" fmla="*/ 1 h 6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32"/>
                  <a:gd name="T40" fmla="*/ 0 h 673"/>
                  <a:gd name="T41" fmla="*/ 2132 w 2132"/>
                  <a:gd name="T42" fmla="*/ 673 h 6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32" h="673">
                    <a:moveTo>
                      <a:pt x="38" y="567"/>
                    </a:moveTo>
                    <a:cubicBezTo>
                      <a:pt x="76" y="514"/>
                      <a:pt x="242" y="341"/>
                      <a:pt x="401" y="250"/>
                    </a:cubicBezTo>
                    <a:cubicBezTo>
                      <a:pt x="560" y="159"/>
                      <a:pt x="786" y="46"/>
                      <a:pt x="990" y="23"/>
                    </a:cubicBezTo>
                    <a:cubicBezTo>
                      <a:pt x="1194" y="0"/>
                      <a:pt x="1444" y="46"/>
                      <a:pt x="1625" y="114"/>
                    </a:cubicBezTo>
                    <a:cubicBezTo>
                      <a:pt x="1806" y="182"/>
                      <a:pt x="2026" y="378"/>
                      <a:pt x="2079" y="431"/>
                    </a:cubicBezTo>
                    <a:cubicBezTo>
                      <a:pt x="2132" y="484"/>
                      <a:pt x="2011" y="423"/>
                      <a:pt x="1943" y="431"/>
                    </a:cubicBezTo>
                    <a:cubicBezTo>
                      <a:pt x="1875" y="439"/>
                      <a:pt x="1762" y="439"/>
                      <a:pt x="1671" y="477"/>
                    </a:cubicBezTo>
                    <a:cubicBezTo>
                      <a:pt x="1580" y="515"/>
                      <a:pt x="1511" y="643"/>
                      <a:pt x="1398" y="658"/>
                    </a:cubicBezTo>
                    <a:cubicBezTo>
                      <a:pt x="1285" y="673"/>
                      <a:pt x="1111" y="582"/>
                      <a:pt x="990" y="567"/>
                    </a:cubicBezTo>
                    <a:cubicBezTo>
                      <a:pt x="869" y="552"/>
                      <a:pt x="779" y="552"/>
                      <a:pt x="673" y="567"/>
                    </a:cubicBezTo>
                    <a:cubicBezTo>
                      <a:pt x="567" y="582"/>
                      <a:pt x="438" y="658"/>
                      <a:pt x="355" y="658"/>
                    </a:cubicBezTo>
                    <a:cubicBezTo>
                      <a:pt x="272" y="658"/>
                      <a:pt x="227" y="582"/>
                      <a:pt x="174" y="567"/>
                    </a:cubicBezTo>
                    <a:cubicBezTo>
                      <a:pt x="121" y="552"/>
                      <a:pt x="0" y="620"/>
                      <a:pt x="38" y="567"/>
                    </a:cubicBezTo>
                    <a:close/>
                  </a:path>
                </a:pathLst>
              </a:custGeom>
              <a:gradFill rotWithShape="1">
                <a:gsLst>
                  <a:gs pos="0">
                    <a:srgbClr val="8C2F00">
                      <a:alpha val="70000"/>
                    </a:srgbClr>
                  </a:gs>
                  <a:gs pos="100000">
                    <a:srgbClr val="411600">
                      <a:alpha val="70000"/>
                    </a:srgbClr>
                  </a:gs>
                </a:gsLst>
                <a:lin ang="5400000" scaled="1"/>
              </a:gradFill>
              <a:ln w="9525" cap="flat" cmpd="sng">
                <a:solidFill>
                  <a:srgbClr val="993300"/>
                </a:solidFill>
                <a:prstDash val="solid"/>
                <a:round/>
                <a:headEnd/>
                <a:tailEnd/>
              </a:ln>
            </p:spPr>
            <p:txBody>
              <a:bodyPr/>
              <a:lstStyle/>
              <a:p>
                <a:endParaRPr lang="zh-CN" altLang="en-US" b="1">
                  <a:solidFill>
                    <a:schemeClr val="bg2">
                      <a:lumMod val="50000"/>
                    </a:schemeClr>
                  </a:solidFill>
                </a:endParaRPr>
              </a:p>
            </p:txBody>
          </p:sp>
        </p:grpSp>
        <p:sp>
          <p:nvSpPr>
            <p:cNvPr id="29709" name="Text Box 83"/>
            <p:cNvSpPr txBox="1">
              <a:spLocks noChangeArrowheads="1"/>
            </p:cNvSpPr>
            <p:nvPr/>
          </p:nvSpPr>
          <p:spPr bwMode="auto">
            <a:xfrm>
              <a:off x="3356" y="3884"/>
              <a:ext cx="10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dirty="0">
                  <a:solidFill>
                    <a:schemeClr val="bg2">
                      <a:lumMod val="50000"/>
                    </a:schemeClr>
                  </a:solidFill>
                </a:rPr>
                <a:t>粗糙面</a:t>
              </a:r>
            </a:p>
          </p:txBody>
        </p:sp>
      </p:grpSp>
    </p:spTree>
    <p:extLst>
      <p:ext uri="{BB962C8B-B14F-4D97-AF65-F5344CB8AC3E}">
        <p14:creationId xmlns:p14="http://schemas.microsoft.com/office/powerpoint/2010/main" val="255560461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wipe(up)">
                                      <p:cBhvr>
                                        <p:cTn id="7" dur="500"/>
                                        <p:tgtEl>
                                          <p:spTgt spid="9011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0115">
                                            <p:txEl>
                                              <p:pRg st="1" end="1"/>
                                            </p:txEl>
                                          </p:spTgt>
                                        </p:tgtEl>
                                        <p:attrNameLst>
                                          <p:attrName>style.visibility</p:attrName>
                                        </p:attrNameLst>
                                      </p:cBhvr>
                                      <p:to>
                                        <p:strVal val="visible"/>
                                      </p:to>
                                    </p:set>
                                    <p:animEffect transition="in" filter="wipe(up)">
                                      <p:cBhvr>
                                        <p:cTn id="10" dur="500"/>
                                        <p:tgtEl>
                                          <p:spTgt spid="901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0179"/>
                                        </p:tgtEl>
                                        <p:attrNameLst>
                                          <p:attrName>style.visibility</p:attrName>
                                        </p:attrNameLst>
                                      </p:cBhvr>
                                      <p:to>
                                        <p:strVal val="visible"/>
                                      </p:to>
                                    </p:set>
                                    <p:animEffect transition="in" filter="wipe(down)">
                                      <p:cBhvr>
                                        <p:cTn id="20" dur="500"/>
                                        <p:tgtEl>
                                          <p:spTgt spid="9017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0174"/>
                                        </p:tgtEl>
                                        <p:attrNameLst>
                                          <p:attrName>style.visibility</p:attrName>
                                        </p:attrNameLst>
                                      </p:cBhvr>
                                      <p:to>
                                        <p:strVal val="visible"/>
                                      </p:to>
                                    </p:set>
                                    <p:animEffect transition="in" filter="wipe(left)">
                                      <p:cBhvr>
                                        <p:cTn id="25" dur="500"/>
                                        <p:tgtEl>
                                          <p:spTgt spid="9017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0185"/>
                                        </p:tgtEl>
                                        <p:attrNameLst>
                                          <p:attrName>style.visibility</p:attrName>
                                        </p:attrNameLst>
                                      </p:cBhvr>
                                      <p:to>
                                        <p:strVal val="visible"/>
                                      </p:to>
                                    </p:set>
                                    <p:animEffect transition="in" filter="wipe(down)">
                                      <p:cBhvr>
                                        <p:cTn id="40" dur="500"/>
                                        <p:tgtEl>
                                          <p:spTgt spid="9018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0180"/>
                                        </p:tgtEl>
                                        <p:attrNameLst>
                                          <p:attrName>style.visibility</p:attrName>
                                        </p:attrNameLst>
                                      </p:cBhvr>
                                      <p:to>
                                        <p:strVal val="visible"/>
                                      </p:to>
                                    </p:set>
                                    <p:animEffect transition="in" filter="wipe(left)">
                                      <p:cBhvr>
                                        <p:cTn id="45" dur="500"/>
                                        <p:tgtEl>
                                          <p:spTgt spid="9018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P spid="90174" grpId="0" animBg="1"/>
      <p:bldP spid="90179" grpId="0" animBg="1"/>
      <p:bldP spid="90180" grpId="0" animBg="1"/>
      <p:bldP spid="9018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body" idx="1"/>
          </p:nvPr>
        </p:nvSpPr>
        <p:spPr>
          <a:xfrm>
            <a:off x="1257300" y="1720043"/>
            <a:ext cx="10215033" cy="4319587"/>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计算镜面反射的经验模型</a:t>
            </a:r>
          </a:p>
          <a:p>
            <a:pPr eaLnBrk="1" hangingPunct="1">
              <a:lnSpc>
                <a:spcPct val="90000"/>
              </a:lnSpc>
            </a:pPr>
            <a:endParaRPr lang="zh-CN" altLang="en-US" dirty="0" smtClean="0">
              <a:sym typeface="Symbol" pitchFamily="18" charset="2"/>
            </a:endParaRPr>
          </a:p>
          <a:p>
            <a:pPr marL="717550" lvl="1" indent="-342900" hangingPunct="0">
              <a:lnSpc>
                <a:spcPct val="100000"/>
              </a:lnSpc>
              <a:spcBef>
                <a:spcPts val="36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镜面反射光强度与</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cos</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成正比， </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介于</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0</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90</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之间；</a:t>
            </a: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镜面反射参数</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n</a:t>
            </a:r>
            <a:r>
              <a:rPr lang="en-US" altLang="zh-CN" sz="2600" b="1" i="1" baseline="-25000"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s</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与</a:t>
            </a:r>
          </a:p>
          <a:p>
            <a:pPr marL="1260475" lvl="3" indent="-342900" eaLnBrk="1" hangingPunct="0">
              <a:lnSpc>
                <a:spcPct val="12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物体</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表面性质相关，</a:t>
            </a:r>
          </a:p>
          <a:p>
            <a:pPr marL="1260475" lvl="3" indent="-342900" eaLnBrk="1" hangingPunct="0">
              <a:lnSpc>
                <a:spcPct val="12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光滑</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表面</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n</a:t>
            </a:r>
            <a:r>
              <a:rPr lang="en-US" altLang="zh-CN" sz="2600" b="1" i="1" baseline="-25000"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s</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较大，</a:t>
            </a:r>
          </a:p>
          <a:p>
            <a:pPr marL="1260475" lvl="3" indent="-342900" eaLnBrk="1" hangingPunct="0">
              <a:lnSpc>
                <a:spcPct val="120000"/>
              </a:lnSpc>
              <a:spcBef>
                <a:spcPts val="12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粗糙</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表面的</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n</a:t>
            </a:r>
            <a:r>
              <a:rPr lang="en-US" altLang="zh-CN" sz="2600" b="1" i="1" baseline="-25000"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s</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较小；</a:t>
            </a:r>
          </a:p>
        </p:txBody>
      </p:sp>
      <p:sp>
        <p:nvSpPr>
          <p:cNvPr id="30723" name="Rectangle 3"/>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1.4.2  </a:t>
            </a:r>
            <a:r>
              <a:rPr lang="en-US" altLang="zh-CN" sz="3200" b="1" dirty="0" err="1">
                <a:solidFill>
                  <a:schemeClr val="accent6">
                    <a:lumMod val="50000"/>
                  </a:schemeClr>
                </a:solidFill>
                <a:latin typeface="微软雅黑" panose="020B0503020204020204" pitchFamily="34" charset="-122"/>
                <a:ea typeface="微软雅黑" panose="020B0503020204020204" pitchFamily="34" charset="-122"/>
              </a:rPr>
              <a:t>Phong</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p>
        </p:txBody>
      </p:sp>
      <p:grpSp>
        <p:nvGrpSpPr>
          <p:cNvPr id="2" name="Group 27"/>
          <p:cNvGrpSpPr>
            <a:grpSpLocks/>
          </p:cNvGrpSpPr>
          <p:nvPr/>
        </p:nvGrpSpPr>
        <p:grpSpPr bwMode="auto">
          <a:xfrm>
            <a:off x="9167284" y="4891089"/>
            <a:ext cx="2614083" cy="828675"/>
            <a:chOff x="2844" y="3317"/>
            <a:chExt cx="1235" cy="522"/>
          </a:xfrm>
        </p:grpSpPr>
        <p:grpSp>
          <p:nvGrpSpPr>
            <p:cNvPr id="30756" name="Group 28"/>
            <p:cNvGrpSpPr>
              <a:grpSpLocks/>
            </p:cNvGrpSpPr>
            <p:nvPr/>
          </p:nvGrpSpPr>
          <p:grpSpPr bwMode="auto">
            <a:xfrm>
              <a:off x="2844" y="3317"/>
              <a:ext cx="1235" cy="403"/>
              <a:chOff x="2844" y="3317"/>
              <a:chExt cx="1235" cy="403"/>
            </a:xfrm>
          </p:grpSpPr>
          <p:sp>
            <p:nvSpPr>
              <p:cNvPr id="30758" name="Line 29"/>
              <p:cNvSpPr>
                <a:spLocks noChangeShapeType="1"/>
              </p:cNvSpPr>
              <p:nvPr/>
            </p:nvSpPr>
            <p:spPr bwMode="auto">
              <a:xfrm flipV="1">
                <a:off x="2844" y="3566"/>
                <a:ext cx="762" cy="15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30759" name="Picture 30" descr="视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13260">
                <a:off x="3787" y="3317"/>
                <a:ext cx="29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57" name="Text Box 31"/>
            <p:cNvSpPr txBox="1">
              <a:spLocks noChangeArrowheads="1"/>
            </p:cNvSpPr>
            <p:nvPr/>
          </p:nvSpPr>
          <p:spPr bwMode="auto">
            <a:xfrm>
              <a:off x="3288" y="3589"/>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V</a:t>
              </a:r>
            </a:p>
          </p:txBody>
        </p:sp>
      </p:grpSp>
      <p:grpSp>
        <p:nvGrpSpPr>
          <p:cNvPr id="4" name="Group 32"/>
          <p:cNvGrpSpPr>
            <a:grpSpLocks/>
          </p:cNvGrpSpPr>
          <p:nvPr/>
        </p:nvGrpSpPr>
        <p:grpSpPr bwMode="auto">
          <a:xfrm>
            <a:off x="7804151" y="5513389"/>
            <a:ext cx="2978149" cy="636587"/>
            <a:chOff x="793" y="3521"/>
            <a:chExt cx="2132" cy="673"/>
          </a:xfrm>
        </p:grpSpPr>
        <p:sp>
          <p:nvSpPr>
            <p:cNvPr id="30754" name="Freeform 33"/>
            <p:cNvSpPr>
              <a:spLocks/>
            </p:cNvSpPr>
            <p:nvPr/>
          </p:nvSpPr>
          <p:spPr bwMode="auto">
            <a:xfrm>
              <a:off x="831" y="3521"/>
              <a:ext cx="2041" cy="567"/>
            </a:xfrm>
            <a:custGeom>
              <a:avLst/>
              <a:gdLst>
                <a:gd name="T0" fmla="*/ 0 w 2041"/>
                <a:gd name="T1" fmla="*/ 567 h 567"/>
                <a:gd name="T2" fmla="*/ 363 w 2041"/>
                <a:gd name="T3" fmla="*/ 250 h 567"/>
                <a:gd name="T4" fmla="*/ 952 w 2041"/>
                <a:gd name="T5" fmla="*/ 23 h 567"/>
                <a:gd name="T6" fmla="*/ 1587 w 2041"/>
                <a:gd name="T7" fmla="*/ 114 h 567"/>
                <a:gd name="T8" fmla="*/ 2041 w 2041"/>
                <a:gd name="T9" fmla="*/ 431 h 567"/>
                <a:gd name="T10" fmla="*/ 0 60000 65536"/>
                <a:gd name="T11" fmla="*/ 0 60000 65536"/>
                <a:gd name="T12" fmla="*/ 0 60000 65536"/>
                <a:gd name="T13" fmla="*/ 0 60000 65536"/>
                <a:gd name="T14" fmla="*/ 0 60000 65536"/>
                <a:gd name="T15" fmla="*/ 0 w 2041"/>
                <a:gd name="T16" fmla="*/ 0 h 567"/>
                <a:gd name="T17" fmla="*/ 2041 w 2041"/>
                <a:gd name="T18" fmla="*/ 567 h 567"/>
              </a:gdLst>
              <a:ahLst/>
              <a:cxnLst>
                <a:cxn ang="T10">
                  <a:pos x="T0" y="T1"/>
                </a:cxn>
                <a:cxn ang="T11">
                  <a:pos x="T2" y="T3"/>
                </a:cxn>
                <a:cxn ang="T12">
                  <a:pos x="T4" y="T5"/>
                </a:cxn>
                <a:cxn ang="T13">
                  <a:pos x="T6" y="T7"/>
                </a:cxn>
                <a:cxn ang="T14">
                  <a:pos x="T8" y="T9"/>
                </a:cxn>
              </a:cxnLst>
              <a:rect l="T15" t="T16" r="T17" b="T18"/>
              <a:pathLst>
                <a:path w="2041" h="567">
                  <a:moveTo>
                    <a:pt x="0" y="567"/>
                  </a:moveTo>
                  <a:cubicBezTo>
                    <a:pt x="102" y="454"/>
                    <a:pt x="204" y="341"/>
                    <a:pt x="363" y="250"/>
                  </a:cubicBezTo>
                  <a:cubicBezTo>
                    <a:pt x="522" y="159"/>
                    <a:pt x="748" y="46"/>
                    <a:pt x="952" y="23"/>
                  </a:cubicBezTo>
                  <a:cubicBezTo>
                    <a:pt x="1156" y="0"/>
                    <a:pt x="1406" y="46"/>
                    <a:pt x="1587" y="114"/>
                  </a:cubicBezTo>
                  <a:cubicBezTo>
                    <a:pt x="1768" y="182"/>
                    <a:pt x="1904" y="306"/>
                    <a:pt x="2041" y="431"/>
                  </a:cubicBezTo>
                </a:path>
              </a:pathLst>
            </a:custGeom>
            <a:gradFill rotWithShape="1">
              <a:gsLst>
                <a:gs pos="0">
                  <a:srgbClr val="FFFFFF"/>
                </a:gs>
                <a:gs pos="100000">
                  <a:srgbClr val="767676"/>
                </a:gs>
              </a:gsLst>
              <a:lin ang="5400000" scaled="1"/>
            </a:gradFill>
            <a:ln w="38100" cap="flat" cmpd="sng">
              <a:solidFill>
                <a:schemeClr val="bg1"/>
              </a:solidFill>
              <a:prstDash val="solid"/>
              <a:round/>
              <a:headEnd/>
              <a:tailEnd/>
            </a:ln>
          </p:spPr>
          <p:txBody>
            <a:bodyPr/>
            <a:lstStyle/>
            <a:p>
              <a:endParaRPr lang="zh-CN" altLang="en-US"/>
            </a:p>
          </p:txBody>
        </p:sp>
        <p:sp>
          <p:nvSpPr>
            <p:cNvPr id="30755" name="Freeform 34"/>
            <p:cNvSpPr>
              <a:spLocks/>
            </p:cNvSpPr>
            <p:nvPr/>
          </p:nvSpPr>
          <p:spPr bwMode="auto">
            <a:xfrm>
              <a:off x="793" y="3521"/>
              <a:ext cx="2132" cy="673"/>
            </a:xfrm>
            <a:custGeom>
              <a:avLst/>
              <a:gdLst>
                <a:gd name="T0" fmla="*/ 38 w 2132"/>
                <a:gd name="T1" fmla="*/ 567 h 673"/>
                <a:gd name="T2" fmla="*/ 401 w 2132"/>
                <a:gd name="T3" fmla="*/ 250 h 673"/>
                <a:gd name="T4" fmla="*/ 990 w 2132"/>
                <a:gd name="T5" fmla="*/ 23 h 673"/>
                <a:gd name="T6" fmla="*/ 1625 w 2132"/>
                <a:gd name="T7" fmla="*/ 114 h 673"/>
                <a:gd name="T8" fmla="*/ 2079 w 2132"/>
                <a:gd name="T9" fmla="*/ 431 h 673"/>
                <a:gd name="T10" fmla="*/ 1943 w 2132"/>
                <a:gd name="T11" fmla="*/ 431 h 673"/>
                <a:gd name="T12" fmla="*/ 1671 w 2132"/>
                <a:gd name="T13" fmla="*/ 477 h 673"/>
                <a:gd name="T14" fmla="*/ 1398 w 2132"/>
                <a:gd name="T15" fmla="*/ 658 h 673"/>
                <a:gd name="T16" fmla="*/ 990 w 2132"/>
                <a:gd name="T17" fmla="*/ 567 h 673"/>
                <a:gd name="T18" fmla="*/ 673 w 2132"/>
                <a:gd name="T19" fmla="*/ 567 h 673"/>
                <a:gd name="T20" fmla="*/ 355 w 2132"/>
                <a:gd name="T21" fmla="*/ 658 h 673"/>
                <a:gd name="T22" fmla="*/ 174 w 2132"/>
                <a:gd name="T23" fmla="*/ 567 h 673"/>
                <a:gd name="T24" fmla="*/ 38 w 2132"/>
                <a:gd name="T25" fmla="*/ 567 h 6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32"/>
                <a:gd name="T40" fmla="*/ 0 h 673"/>
                <a:gd name="T41" fmla="*/ 2132 w 2132"/>
                <a:gd name="T42" fmla="*/ 673 h 6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32" h="673">
                  <a:moveTo>
                    <a:pt x="38" y="567"/>
                  </a:moveTo>
                  <a:cubicBezTo>
                    <a:pt x="76" y="514"/>
                    <a:pt x="242" y="341"/>
                    <a:pt x="401" y="250"/>
                  </a:cubicBezTo>
                  <a:cubicBezTo>
                    <a:pt x="560" y="159"/>
                    <a:pt x="786" y="46"/>
                    <a:pt x="990" y="23"/>
                  </a:cubicBezTo>
                  <a:cubicBezTo>
                    <a:pt x="1194" y="0"/>
                    <a:pt x="1444" y="46"/>
                    <a:pt x="1625" y="114"/>
                  </a:cubicBezTo>
                  <a:cubicBezTo>
                    <a:pt x="1806" y="182"/>
                    <a:pt x="2026" y="378"/>
                    <a:pt x="2079" y="431"/>
                  </a:cubicBezTo>
                  <a:cubicBezTo>
                    <a:pt x="2132" y="484"/>
                    <a:pt x="2011" y="423"/>
                    <a:pt x="1943" y="431"/>
                  </a:cubicBezTo>
                  <a:cubicBezTo>
                    <a:pt x="1875" y="439"/>
                    <a:pt x="1762" y="439"/>
                    <a:pt x="1671" y="477"/>
                  </a:cubicBezTo>
                  <a:cubicBezTo>
                    <a:pt x="1580" y="515"/>
                    <a:pt x="1511" y="643"/>
                    <a:pt x="1398" y="658"/>
                  </a:cubicBezTo>
                  <a:cubicBezTo>
                    <a:pt x="1285" y="673"/>
                    <a:pt x="1111" y="582"/>
                    <a:pt x="990" y="567"/>
                  </a:cubicBezTo>
                  <a:cubicBezTo>
                    <a:pt x="869" y="552"/>
                    <a:pt x="779" y="552"/>
                    <a:pt x="673" y="567"/>
                  </a:cubicBezTo>
                  <a:cubicBezTo>
                    <a:pt x="567" y="582"/>
                    <a:pt x="438" y="658"/>
                    <a:pt x="355" y="658"/>
                  </a:cubicBezTo>
                  <a:cubicBezTo>
                    <a:pt x="272" y="658"/>
                    <a:pt x="227" y="582"/>
                    <a:pt x="174" y="567"/>
                  </a:cubicBezTo>
                  <a:cubicBezTo>
                    <a:pt x="121" y="552"/>
                    <a:pt x="0" y="620"/>
                    <a:pt x="38" y="567"/>
                  </a:cubicBezTo>
                  <a:close/>
                </a:path>
              </a:pathLst>
            </a:custGeom>
            <a:gradFill rotWithShape="1">
              <a:gsLst>
                <a:gs pos="0">
                  <a:srgbClr val="FFFFFF"/>
                </a:gs>
                <a:gs pos="100000">
                  <a:srgbClr val="767676"/>
                </a:gs>
              </a:gsLst>
              <a:lin ang="5400000" scaled="1"/>
            </a:gradFill>
            <a:ln w="9525" cap="flat" cmpd="sng">
              <a:solidFill>
                <a:schemeClr val="folHlink"/>
              </a:solidFill>
              <a:prstDash val="solid"/>
              <a:round/>
              <a:headEnd/>
              <a:tailEnd/>
            </a:ln>
          </p:spPr>
          <p:txBody>
            <a:bodyPr/>
            <a:lstStyle/>
            <a:p>
              <a:endParaRPr lang="zh-CN" altLang="en-US"/>
            </a:p>
          </p:txBody>
        </p:sp>
      </p:grpSp>
      <p:grpSp>
        <p:nvGrpSpPr>
          <p:cNvPr id="5" name="Group 35"/>
          <p:cNvGrpSpPr>
            <a:grpSpLocks/>
          </p:cNvGrpSpPr>
          <p:nvPr/>
        </p:nvGrpSpPr>
        <p:grpSpPr bwMode="auto">
          <a:xfrm>
            <a:off x="8686800" y="4184651"/>
            <a:ext cx="1007533" cy="1343025"/>
            <a:chOff x="2617" y="2863"/>
            <a:chExt cx="476" cy="846"/>
          </a:xfrm>
        </p:grpSpPr>
        <p:sp>
          <p:nvSpPr>
            <p:cNvPr id="30752" name="Line 36"/>
            <p:cNvSpPr>
              <a:spLocks noChangeShapeType="1"/>
            </p:cNvSpPr>
            <p:nvPr/>
          </p:nvSpPr>
          <p:spPr bwMode="auto">
            <a:xfrm flipV="1">
              <a:off x="2855" y="3073"/>
              <a:ext cx="0" cy="636"/>
            </a:xfrm>
            <a:prstGeom prst="line">
              <a:avLst/>
            </a:prstGeom>
            <a:noFill/>
            <a:ln w="28575">
              <a:solidFill>
                <a:srgbClr val="99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0753" name="Text Box 37"/>
            <p:cNvSpPr txBox="1">
              <a:spLocks noChangeArrowheads="1"/>
            </p:cNvSpPr>
            <p:nvPr/>
          </p:nvSpPr>
          <p:spPr bwMode="auto">
            <a:xfrm>
              <a:off x="2617" y="2863"/>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N</a:t>
              </a:r>
            </a:p>
          </p:txBody>
        </p:sp>
      </p:grpSp>
      <p:grpSp>
        <p:nvGrpSpPr>
          <p:cNvPr id="6" name="Group 50"/>
          <p:cNvGrpSpPr>
            <a:grpSpLocks/>
          </p:cNvGrpSpPr>
          <p:nvPr/>
        </p:nvGrpSpPr>
        <p:grpSpPr bwMode="auto">
          <a:xfrm>
            <a:off x="8619067" y="4832351"/>
            <a:ext cx="575733" cy="506413"/>
            <a:chOff x="2585" y="3271"/>
            <a:chExt cx="272" cy="319"/>
          </a:xfrm>
        </p:grpSpPr>
        <p:sp>
          <p:nvSpPr>
            <p:cNvPr id="30750" name="Arc 51"/>
            <p:cNvSpPr>
              <a:spLocks/>
            </p:cNvSpPr>
            <p:nvPr/>
          </p:nvSpPr>
          <p:spPr bwMode="auto">
            <a:xfrm rot="-4027863">
              <a:off x="2716" y="3468"/>
              <a:ext cx="117" cy="128"/>
            </a:xfrm>
            <a:custGeom>
              <a:avLst/>
              <a:gdLst>
                <a:gd name="T0" fmla="*/ 0 w 27211"/>
                <a:gd name="T1" fmla="*/ 0 h 21600"/>
                <a:gd name="T2" fmla="*/ 0 w 27211"/>
                <a:gd name="T3" fmla="*/ 0 h 21600"/>
                <a:gd name="T4" fmla="*/ 0 w 27211"/>
                <a:gd name="T5" fmla="*/ 0 h 21600"/>
                <a:gd name="T6" fmla="*/ 0 60000 65536"/>
                <a:gd name="T7" fmla="*/ 0 60000 65536"/>
                <a:gd name="T8" fmla="*/ 0 60000 65536"/>
                <a:gd name="T9" fmla="*/ 0 w 27211"/>
                <a:gd name="T10" fmla="*/ 0 h 21600"/>
                <a:gd name="T11" fmla="*/ 27211 w 27211"/>
                <a:gd name="T12" fmla="*/ 21600 h 21600"/>
              </a:gdLst>
              <a:ahLst/>
              <a:cxnLst>
                <a:cxn ang="T6">
                  <a:pos x="T0" y="T1"/>
                </a:cxn>
                <a:cxn ang="T7">
                  <a:pos x="T2" y="T3"/>
                </a:cxn>
                <a:cxn ang="T8">
                  <a:pos x="T4" y="T5"/>
                </a:cxn>
              </a:cxnLst>
              <a:rect l="T9" t="T10" r="T11" b="T12"/>
              <a:pathLst>
                <a:path w="27211" h="21600" fill="none" extrusionOk="0">
                  <a:moveTo>
                    <a:pt x="0" y="890"/>
                  </a:moveTo>
                  <a:cubicBezTo>
                    <a:pt x="1992" y="299"/>
                    <a:pt x="4059" y="-1"/>
                    <a:pt x="6137" y="0"/>
                  </a:cubicBezTo>
                  <a:cubicBezTo>
                    <a:pt x="16240" y="0"/>
                    <a:pt x="24994" y="7003"/>
                    <a:pt x="27210" y="16861"/>
                  </a:cubicBezTo>
                </a:path>
                <a:path w="27211" h="21600" stroke="0" extrusionOk="0">
                  <a:moveTo>
                    <a:pt x="0" y="890"/>
                  </a:moveTo>
                  <a:cubicBezTo>
                    <a:pt x="1992" y="299"/>
                    <a:pt x="4059" y="-1"/>
                    <a:pt x="6137" y="0"/>
                  </a:cubicBezTo>
                  <a:cubicBezTo>
                    <a:pt x="16240" y="0"/>
                    <a:pt x="24994" y="7003"/>
                    <a:pt x="27210" y="16861"/>
                  </a:cubicBezTo>
                  <a:lnTo>
                    <a:pt x="6137" y="21600"/>
                  </a:lnTo>
                  <a:lnTo>
                    <a:pt x="0" y="89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51" name="Text Box 52"/>
            <p:cNvSpPr txBox="1">
              <a:spLocks noChangeArrowheads="1"/>
            </p:cNvSpPr>
            <p:nvPr/>
          </p:nvSpPr>
          <p:spPr bwMode="auto">
            <a:xfrm>
              <a:off x="2585" y="3271"/>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000">
                  <a:latin typeface="Times New Roman" pitchFamily="18" charset="0"/>
                  <a:sym typeface="Symbol" pitchFamily="18" charset="2"/>
                </a:rPr>
                <a:t></a:t>
              </a:r>
            </a:p>
          </p:txBody>
        </p:sp>
      </p:grpSp>
      <p:grpSp>
        <p:nvGrpSpPr>
          <p:cNvPr id="7" name="Group 53"/>
          <p:cNvGrpSpPr>
            <a:grpSpLocks/>
          </p:cNvGrpSpPr>
          <p:nvPr/>
        </p:nvGrpSpPr>
        <p:grpSpPr bwMode="auto">
          <a:xfrm flipH="1">
            <a:off x="9167284" y="4826001"/>
            <a:ext cx="575733" cy="506413"/>
            <a:chOff x="2585" y="3271"/>
            <a:chExt cx="272" cy="319"/>
          </a:xfrm>
        </p:grpSpPr>
        <p:sp>
          <p:nvSpPr>
            <p:cNvPr id="30748" name="Arc 54"/>
            <p:cNvSpPr>
              <a:spLocks/>
            </p:cNvSpPr>
            <p:nvPr/>
          </p:nvSpPr>
          <p:spPr bwMode="auto">
            <a:xfrm rot="-4027863">
              <a:off x="2716" y="3468"/>
              <a:ext cx="117" cy="128"/>
            </a:xfrm>
            <a:custGeom>
              <a:avLst/>
              <a:gdLst>
                <a:gd name="T0" fmla="*/ 0 w 27211"/>
                <a:gd name="T1" fmla="*/ 0 h 21600"/>
                <a:gd name="T2" fmla="*/ 0 w 27211"/>
                <a:gd name="T3" fmla="*/ 0 h 21600"/>
                <a:gd name="T4" fmla="*/ 0 w 27211"/>
                <a:gd name="T5" fmla="*/ 0 h 21600"/>
                <a:gd name="T6" fmla="*/ 0 60000 65536"/>
                <a:gd name="T7" fmla="*/ 0 60000 65536"/>
                <a:gd name="T8" fmla="*/ 0 60000 65536"/>
                <a:gd name="T9" fmla="*/ 0 w 27211"/>
                <a:gd name="T10" fmla="*/ 0 h 21600"/>
                <a:gd name="T11" fmla="*/ 27211 w 27211"/>
                <a:gd name="T12" fmla="*/ 21600 h 21600"/>
              </a:gdLst>
              <a:ahLst/>
              <a:cxnLst>
                <a:cxn ang="T6">
                  <a:pos x="T0" y="T1"/>
                </a:cxn>
                <a:cxn ang="T7">
                  <a:pos x="T2" y="T3"/>
                </a:cxn>
                <a:cxn ang="T8">
                  <a:pos x="T4" y="T5"/>
                </a:cxn>
              </a:cxnLst>
              <a:rect l="T9" t="T10" r="T11" b="T12"/>
              <a:pathLst>
                <a:path w="27211" h="21600" fill="none" extrusionOk="0">
                  <a:moveTo>
                    <a:pt x="0" y="890"/>
                  </a:moveTo>
                  <a:cubicBezTo>
                    <a:pt x="1992" y="299"/>
                    <a:pt x="4059" y="-1"/>
                    <a:pt x="6137" y="0"/>
                  </a:cubicBezTo>
                  <a:cubicBezTo>
                    <a:pt x="16240" y="0"/>
                    <a:pt x="24994" y="7003"/>
                    <a:pt x="27210" y="16861"/>
                  </a:cubicBezTo>
                </a:path>
                <a:path w="27211" h="21600" stroke="0" extrusionOk="0">
                  <a:moveTo>
                    <a:pt x="0" y="890"/>
                  </a:moveTo>
                  <a:cubicBezTo>
                    <a:pt x="1992" y="299"/>
                    <a:pt x="4059" y="-1"/>
                    <a:pt x="6137" y="0"/>
                  </a:cubicBezTo>
                  <a:cubicBezTo>
                    <a:pt x="16240" y="0"/>
                    <a:pt x="24994" y="7003"/>
                    <a:pt x="27210" y="16861"/>
                  </a:cubicBezTo>
                  <a:lnTo>
                    <a:pt x="6137" y="21600"/>
                  </a:lnTo>
                  <a:lnTo>
                    <a:pt x="0" y="89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9" name="Text Box 55"/>
            <p:cNvSpPr txBox="1">
              <a:spLocks noChangeArrowheads="1"/>
            </p:cNvSpPr>
            <p:nvPr/>
          </p:nvSpPr>
          <p:spPr bwMode="auto">
            <a:xfrm>
              <a:off x="2585" y="3271"/>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000">
                  <a:latin typeface="Times New Roman" pitchFamily="18" charset="0"/>
                  <a:sym typeface="Symbol" pitchFamily="18" charset="2"/>
                </a:rPr>
                <a:t></a:t>
              </a:r>
            </a:p>
          </p:txBody>
        </p:sp>
      </p:grpSp>
      <p:grpSp>
        <p:nvGrpSpPr>
          <p:cNvPr id="8" name="Group 56"/>
          <p:cNvGrpSpPr>
            <a:grpSpLocks/>
          </p:cNvGrpSpPr>
          <p:nvPr/>
        </p:nvGrpSpPr>
        <p:grpSpPr bwMode="auto">
          <a:xfrm>
            <a:off x="9436101" y="5078414"/>
            <a:ext cx="624417" cy="403225"/>
            <a:chOff x="2971" y="3426"/>
            <a:chExt cx="295" cy="254"/>
          </a:xfrm>
        </p:grpSpPr>
        <p:sp>
          <p:nvSpPr>
            <p:cNvPr id="30746" name="Arc 57"/>
            <p:cNvSpPr>
              <a:spLocks/>
            </p:cNvSpPr>
            <p:nvPr/>
          </p:nvSpPr>
          <p:spPr bwMode="auto">
            <a:xfrm>
              <a:off x="2971" y="3612"/>
              <a:ext cx="45"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7" name="Text Box 58"/>
            <p:cNvSpPr txBox="1">
              <a:spLocks noChangeArrowheads="1"/>
            </p:cNvSpPr>
            <p:nvPr/>
          </p:nvSpPr>
          <p:spPr bwMode="auto">
            <a:xfrm>
              <a:off x="3039" y="3426"/>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a:sym typeface="Symbol" pitchFamily="18" charset="2"/>
                </a:rPr>
                <a:t></a:t>
              </a:r>
            </a:p>
          </p:txBody>
        </p:sp>
      </p:grpSp>
      <p:grpSp>
        <p:nvGrpSpPr>
          <p:cNvPr id="9" name="Group 63"/>
          <p:cNvGrpSpPr>
            <a:grpSpLocks/>
          </p:cNvGrpSpPr>
          <p:nvPr/>
        </p:nvGrpSpPr>
        <p:grpSpPr bwMode="auto">
          <a:xfrm>
            <a:off x="7073901" y="4127501"/>
            <a:ext cx="3915833" cy="1400175"/>
            <a:chOff x="3207" y="2600"/>
            <a:chExt cx="1850" cy="882"/>
          </a:xfrm>
        </p:grpSpPr>
        <p:grpSp>
          <p:nvGrpSpPr>
            <p:cNvPr id="30732" name="Group 38"/>
            <p:cNvGrpSpPr>
              <a:grpSpLocks/>
            </p:cNvGrpSpPr>
            <p:nvPr/>
          </p:nvGrpSpPr>
          <p:grpSpPr bwMode="auto">
            <a:xfrm>
              <a:off x="3207" y="2600"/>
              <a:ext cx="1010" cy="882"/>
              <a:chOff x="1855" y="2827"/>
              <a:chExt cx="1010" cy="882"/>
            </a:xfrm>
          </p:grpSpPr>
          <p:sp>
            <p:nvSpPr>
              <p:cNvPr id="30735" name="Line 39"/>
              <p:cNvSpPr>
                <a:spLocks noChangeShapeType="1"/>
              </p:cNvSpPr>
              <p:nvPr/>
            </p:nvSpPr>
            <p:spPr bwMode="auto">
              <a:xfrm>
                <a:off x="2321" y="3255"/>
                <a:ext cx="544" cy="454"/>
              </a:xfrm>
              <a:prstGeom prst="line">
                <a:avLst/>
              </a:prstGeom>
              <a:noFill/>
              <a:ln w="38100">
                <a:solidFill>
                  <a:srgbClr val="0000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30736" name="Group 40"/>
              <p:cNvGrpSpPr>
                <a:grpSpLocks/>
              </p:cNvGrpSpPr>
              <p:nvPr/>
            </p:nvGrpSpPr>
            <p:grpSpPr bwMode="auto">
              <a:xfrm rot="-1360853">
                <a:off x="1855" y="2827"/>
                <a:ext cx="317" cy="274"/>
                <a:chOff x="476" y="3565"/>
                <a:chExt cx="317" cy="274"/>
              </a:xfrm>
            </p:grpSpPr>
            <p:sp>
              <p:nvSpPr>
                <p:cNvPr id="30738" name="Text Box 41"/>
                <p:cNvSpPr txBox="1">
                  <a:spLocks noChangeArrowheads="1"/>
                </p:cNvSpPr>
                <p:nvPr/>
              </p:nvSpPr>
              <p:spPr bwMode="auto">
                <a:xfrm>
                  <a:off x="554" y="3599"/>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sz="1400" b="1">
                      <a:solidFill>
                        <a:srgbClr val="9A3300"/>
                      </a:solidFill>
                      <a:sym typeface="Symbol" pitchFamily="18" charset="2"/>
                    </a:rPr>
                    <a:t></a:t>
                  </a:r>
                </a:p>
              </p:txBody>
            </p:sp>
            <p:grpSp>
              <p:nvGrpSpPr>
                <p:cNvPr id="30739" name="Group 42"/>
                <p:cNvGrpSpPr>
                  <a:grpSpLocks/>
                </p:cNvGrpSpPr>
                <p:nvPr/>
              </p:nvGrpSpPr>
              <p:grpSpPr bwMode="auto">
                <a:xfrm>
                  <a:off x="476" y="3565"/>
                  <a:ext cx="317" cy="274"/>
                  <a:chOff x="476" y="2976"/>
                  <a:chExt cx="998" cy="863"/>
                </a:xfrm>
              </p:grpSpPr>
              <p:sp>
                <p:nvSpPr>
                  <p:cNvPr id="30740" name="Line 43"/>
                  <p:cNvSpPr>
                    <a:spLocks noChangeShapeType="1"/>
                  </p:cNvSpPr>
                  <p:nvPr/>
                </p:nvSpPr>
                <p:spPr bwMode="auto">
                  <a:xfrm flipV="1">
                    <a:off x="1020" y="2976"/>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41" name="Line 44"/>
                  <p:cNvSpPr>
                    <a:spLocks noChangeShapeType="1"/>
                  </p:cNvSpPr>
                  <p:nvPr/>
                </p:nvSpPr>
                <p:spPr bwMode="auto">
                  <a:xfrm rot="3600000" flipV="1">
                    <a:off x="1156" y="3249"/>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42" name="Line 45"/>
                  <p:cNvSpPr>
                    <a:spLocks noChangeShapeType="1"/>
                  </p:cNvSpPr>
                  <p:nvPr/>
                </p:nvSpPr>
                <p:spPr bwMode="auto">
                  <a:xfrm rot="7200000" flipV="1">
                    <a:off x="975" y="352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43" name="Line 46"/>
                  <p:cNvSpPr>
                    <a:spLocks noChangeShapeType="1"/>
                  </p:cNvSpPr>
                  <p:nvPr/>
                </p:nvSpPr>
                <p:spPr bwMode="auto">
                  <a:xfrm rot="10800000" flipV="1">
                    <a:off x="658" y="3475"/>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44" name="Line 47"/>
                  <p:cNvSpPr>
                    <a:spLocks noChangeShapeType="1"/>
                  </p:cNvSpPr>
                  <p:nvPr/>
                </p:nvSpPr>
                <p:spPr bwMode="auto">
                  <a:xfrm rot="14400000" flipV="1">
                    <a:off x="521" y="3167"/>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45" name="Line 48"/>
                  <p:cNvSpPr>
                    <a:spLocks noChangeShapeType="1"/>
                  </p:cNvSpPr>
                  <p:nvPr/>
                </p:nvSpPr>
                <p:spPr bwMode="auto">
                  <a:xfrm rot="18000000" flipV="1">
                    <a:off x="712" y="293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30737" name="Text Box 49"/>
              <p:cNvSpPr txBox="1">
                <a:spLocks noChangeArrowheads="1"/>
              </p:cNvSpPr>
              <p:nvPr/>
            </p:nvSpPr>
            <p:spPr bwMode="auto">
              <a:xfrm>
                <a:off x="1995" y="3090"/>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L</a:t>
                </a:r>
              </a:p>
            </p:txBody>
          </p:sp>
        </p:grpSp>
        <p:sp>
          <p:nvSpPr>
            <p:cNvPr id="30733" name="Line 59"/>
            <p:cNvSpPr>
              <a:spLocks noChangeShapeType="1"/>
            </p:cNvSpPr>
            <p:nvPr/>
          </p:nvSpPr>
          <p:spPr bwMode="auto">
            <a:xfrm flipH="1">
              <a:off x="4214" y="3012"/>
              <a:ext cx="544" cy="454"/>
            </a:xfrm>
            <a:prstGeom prst="line">
              <a:avLst/>
            </a:prstGeom>
            <a:noFill/>
            <a:ln w="38100">
              <a:solidFill>
                <a:srgbClr val="80008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0734" name="Text Box 61"/>
            <p:cNvSpPr txBox="1">
              <a:spLocks noChangeArrowheads="1"/>
            </p:cNvSpPr>
            <p:nvPr/>
          </p:nvSpPr>
          <p:spPr bwMode="auto">
            <a:xfrm>
              <a:off x="4581" y="2804"/>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R</a:t>
              </a:r>
            </a:p>
          </p:txBody>
        </p:sp>
      </p:grpSp>
      <p:graphicFrame>
        <p:nvGraphicFramePr>
          <p:cNvPr id="93246" name="Object 62"/>
          <p:cNvGraphicFramePr>
            <a:graphicFrameLocks noChangeAspect="1"/>
          </p:cNvGraphicFramePr>
          <p:nvPr>
            <p:extLst>
              <p:ext uri="{D42A27DB-BD31-4B8C-83A1-F6EECF244321}">
                <p14:modId xmlns:p14="http://schemas.microsoft.com/office/powerpoint/2010/main" val="2230386310"/>
              </p:ext>
            </p:extLst>
          </p:nvPr>
        </p:nvGraphicFramePr>
        <p:xfrm>
          <a:off x="3791744" y="2348880"/>
          <a:ext cx="4464051" cy="644525"/>
        </p:xfrm>
        <a:graphic>
          <a:graphicData uri="http://schemas.openxmlformats.org/presentationml/2006/ole">
            <mc:AlternateContent xmlns:mc="http://schemas.openxmlformats.org/markup-compatibility/2006">
              <mc:Choice xmlns:v="urn:schemas-microsoft-com:vml" Requires="v">
                <p:oleObj spid="_x0000_s104481" name="Equation" r:id="rId5" imgW="1320227" imgH="253890" progId="Equation.DSMT4">
                  <p:embed/>
                </p:oleObj>
              </mc:Choice>
              <mc:Fallback>
                <p:oleObj name="Equation" r:id="rId5" imgW="132022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1744" y="2348880"/>
                        <a:ext cx="4464051"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9376040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22" presetClass="entr" presetSubtype="8"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par>
                                <p:cTn id="29" presetID="2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93186">
                                            <p:txEl>
                                              <p:pRg st="0" end="0"/>
                                            </p:txEl>
                                          </p:spTgt>
                                        </p:tgtEl>
                                        <p:attrNameLst>
                                          <p:attrName>style.visibility</p:attrName>
                                        </p:attrNameLst>
                                      </p:cBhvr>
                                      <p:to>
                                        <p:strVal val="visible"/>
                                      </p:to>
                                    </p:set>
                                    <p:animEffect transition="in" filter="wipe(up)">
                                      <p:cBhvr>
                                        <p:cTn id="36" dur="500"/>
                                        <p:tgtEl>
                                          <p:spTgt spid="93186">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93246"/>
                                        </p:tgtEl>
                                        <p:attrNameLst>
                                          <p:attrName>style.visibility</p:attrName>
                                        </p:attrNameLst>
                                      </p:cBhvr>
                                      <p:to>
                                        <p:strVal val="visible"/>
                                      </p:to>
                                    </p:set>
                                    <p:animEffect transition="in" filter="wipe(up)">
                                      <p:cBhvr>
                                        <p:cTn id="41" dur="500"/>
                                        <p:tgtEl>
                                          <p:spTgt spid="9324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93186">
                                            <p:txEl>
                                              <p:pRg st="2" end="2"/>
                                            </p:txEl>
                                          </p:spTgt>
                                        </p:tgtEl>
                                        <p:attrNameLst>
                                          <p:attrName>style.visibility</p:attrName>
                                        </p:attrNameLst>
                                      </p:cBhvr>
                                      <p:to>
                                        <p:strVal val="visible"/>
                                      </p:to>
                                    </p:set>
                                    <p:animEffect transition="in" filter="wipe(up)">
                                      <p:cBhvr>
                                        <p:cTn id="44" dur="500"/>
                                        <p:tgtEl>
                                          <p:spTgt spid="93186">
                                            <p:txEl>
                                              <p:pRg st="2" end="2"/>
                                            </p:txEl>
                                          </p:spTgt>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93186">
                                            <p:txEl>
                                              <p:pRg st="3" end="3"/>
                                            </p:txEl>
                                          </p:spTgt>
                                        </p:tgtEl>
                                        <p:attrNameLst>
                                          <p:attrName>style.visibility</p:attrName>
                                        </p:attrNameLst>
                                      </p:cBhvr>
                                      <p:to>
                                        <p:strVal val="visible"/>
                                      </p:to>
                                    </p:set>
                                    <p:animEffect transition="in" filter="wipe(up)">
                                      <p:cBhvr>
                                        <p:cTn id="47" dur="500"/>
                                        <p:tgtEl>
                                          <p:spTgt spid="93186">
                                            <p:txEl>
                                              <p:pRg st="3" end="3"/>
                                            </p:txEl>
                                          </p:spTgt>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93186">
                                            <p:txEl>
                                              <p:pRg st="4" end="4"/>
                                            </p:txEl>
                                          </p:spTgt>
                                        </p:tgtEl>
                                        <p:attrNameLst>
                                          <p:attrName>style.visibility</p:attrName>
                                        </p:attrNameLst>
                                      </p:cBhvr>
                                      <p:to>
                                        <p:strVal val="visible"/>
                                      </p:to>
                                    </p:set>
                                    <p:animEffect transition="in" filter="wipe(up)">
                                      <p:cBhvr>
                                        <p:cTn id="50" dur="500"/>
                                        <p:tgtEl>
                                          <p:spTgt spid="93186">
                                            <p:txEl>
                                              <p:pRg st="4" end="4"/>
                                            </p:txEl>
                                          </p:spTgt>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93186">
                                            <p:txEl>
                                              <p:pRg st="5" end="5"/>
                                            </p:txEl>
                                          </p:spTgt>
                                        </p:tgtEl>
                                        <p:attrNameLst>
                                          <p:attrName>style.visibility</p:attrName>
                                        </p:attrNameLst>
                                      </p:cBhvr>
                                      <p:to>
                                        <p:strVal val="visible"/>
                                      </p:to>
                                    </p:set>
                                    <p:animEffect transition="in" filter="wipe(up)">
                                      <p:cBhvr>
                                        <p:cTn id="53" dur="500"/>
                                        <p:tgtEl>
                                          <p:spTgt spid="93186">
                                            <p:txEl>
                                              <p:pRg st="5" end="5"/>
                                            </p:txEl>
                                          </p:spTgt>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93186">
                                            <p:txEl>
                                              <p:pRg st="6" end="6"/>
                                            </p:txEl>
                                          </p:spTgt>
                                        </p:tgtEl>
                                        <p:attrNameLst>
                                          <p:attrName>style.visibility</p:attrName>
                                        </p:attrNameLst>
                                      </p:cBhvr>
                                      <p:to>
                                        <p:strVal val="visible"/>
                                      </p:to>
                                    </p:set>
                                    <p:animEffect transition="in" filter="wipe(up)">
                                      <p:cBhvr>
                                        <p:cTn id="56" dur="500"/>
                                        <p:tgtEl>
                                          <p:spTgt spid="931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1295401" y="1628775"/>
            <a:ext cx="10215033" cy="4319588"/>
          </a:xfrm>
        </p:spPr>
        <p:txBody>
          <a:bodyPr>
            <a:normAutofit/>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不同镜面参数</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n</a:t>
            </a:r>
            <a:r>
              <a:rPr lang="en-US" altLang="zh-CN" sz="2600" b="1" i="1" baseline="-25000"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s</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所对应的</a:t>
            </a:r>
            <a:r>
              <a:rPr lang="en-US" altLang="zh-CN" sz="2600" b="1" dirty="0" err="1">
                <a:solidFill>
                  <a:schemeClr val="bg2">
                    <a:lumMod val="50000"/>
                  </a:schemeClr>
                </a:solidFill>
                <a:latin typeface="微软雅黑" panose="020B0503020204020204" pitchFamily="34" charset="-122"/>
                <a:ea typeface="微软雅黑" panose="020B0503020204020204" pitchFamily="34" charset="-122"/>
                <a:sym typeface="Symbol" pitchFamily="18" charset="2"/>
              </a:rPr>
              <a:t>cos</a:t>
            </a:r>
            <a:r>
              <a:rPr lang="en-US" altLang="zh-CN" sz="2600" b="1" baseline="30000" dirty="0" err="1">
                <a:solidFill>
                  <a:schemeClr val="bg2">
                    <a:lumMod val="50000"/>
                  </a:schemeClr>
                </a:solidFill>
                <a:latin typeface="微软雅黑" panose="020B0503020204020204" pitchFamily="34" charset="-122"/>
                <a:ea typeface="微软雅黑" panose="020B0503020204020204" pitchFamily="34" charset="-122"/>
                <a:sym typeface="Symbol" pitchFamily="18" charset="2"/>
              </a:rPr>
              <a:t>ns</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a:t>
            </a:r>
          </a:p>
        </p:txBody>
      </p:sp>
      <p:sp>
        <p:nvSpPr>
          <p:cNvPr id="31747" name="Rectangle 3"/>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1.4.2  </a:t>
            </a:r>
            <a:r>
              <a:rPr lang="en-US" altLang="zh-CN" sz="3200" b="1" dirty="0" err="1">
                <a:solidFill>
                  <a:schemeClr val="accent6">
                    <a:lumMod val="50000"/>
                  </a:schemeClr>
                </a:solidFill>
                <a:latin typeface="微软雅黑" panose="020B0503020204020204" pitchFamily="34" charset="-122"/>
                <a:ea typeface="微软雅黑" panose="020B0503020204020204" pitchFamily="34" charset="-122"/>
              </a:rPr>
              <a:t>Phong</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p>
        </p:txBody>
      </p:sp>
      <p:grpSp>
        <p:nvGrpSpPr>
          <p:cNvPr id="2" name="Group 185"/>
          <p:cNvGrpSpPr>
            <a:grpSpLocks/>
          </p:cNvGrpSpPr>
          <p:nvPr/>
        </p:nvGrpSpPr>
        <p:grpSpPr bwMode="auto">
          <a:xfrm>
            <a:off x="872067" y="2420938"/>
            <a:ext cx="5080000" cy="2152650"/>
            <a:chOff x="412" y="1525"/>
            <a:chExt cx="2400" cy="1356"/>
          </a:xfrm>
        </p:grpSpPr>
        <p:grpSp>
          <p:nvGrpSpPr>
            <p:cNvPr id="31830" name="Group 64"/>
            <p:cNvGrpSpPr>
              <a:grpSpLocks/>
            </p:cNvGrpSpPr>
            <p:nvPr/>
          </p:nvGrpSpPr>
          <p:grpSpPr bwMode="auto">
            <a:xfrm>
              <a:off x="412" y="1525"/>
              <a:ext cx="430" cy="1248"/>
              <a:chOff x="435" y="1829"/>
              <a:chExt cx="430" cy="1248"/>
            </a:xfrm>
          </p:grpSpPr>
          <p:grpSp>
            <p:nvGrpSpPr>
              <p:cNvPr id="31847" name="Group 59"/>
              <p:cNvGrpSpPr>
                <a:grpSpLocks/>
              </p:cNvGrpSpPr>
              <p:nvPr/>
            </p:nvGrpSpPr>
            <p:grpSpPr bwMode="auto">
              <a:xfrm>
                <a:off x="793" y="1829"/>
                <a:ext cx="68" cy="1123"/>
                <a:chOff x="793" y="1820"/>
                <a:chExt cx="68" cy="1123"/>
              </a:xfrm>
            </p:grpSpPr>
            <p:sp>
              <p:nvSpPr>
                <p:cNvPr id="31849" name="Line 40"/>
                <p:cNvSpPr>
                  <a:spLocks noChangeShapeType="1"/>
                </p:cNvSpPr>
                <p:nvPr/>
              </p:nvSpPr>
              <p:spPr bwMode="auto">
                <a:xfrm flipV="1">
                  <a:off x="793" y="1820"/>
                  <a:ext cx="0" cy="11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850" name="Line 43"/>
                <p:cNvSpPr>
                  <a:spLocks noChangeShapeType="1"/>
                </p:cNvSpPr>
                <p:nvPr/>
              </p:nvSpPr>
              <p:spPr bwMode="auto">
                <a:xfrm>
                  <a:off x="793" y="197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1" name="Line 44"/>
                <p:cNvSpPr>
                  <a:spLocks noChangeShapeType="1"/>
                </p:cNvSpPr>
                <p:nvPr/>
              </p:nvSpPr>
              <p:spPr bwMode="auto">
                <a:xfrm>
                  <a:off x="793" y="2173"/>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2" name="Line 45"/>
                <p:cNvSpPr>
                  <a:spLocks noChangeShapeType="1"/>
                </p:cNvSpPr>
                <p:nvPr/>
              </p:nvSpPr>
              <p:spPr bwMode="auto">
                <a:xfrm>
                  <a:off x="793" y="23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3" name="Line 46"/>
                <p:cNvSpPr>
                  <a:spLocks noChangeShapeType="1"/>
                </p:cNvSpPr>
                <p:nvPr/>
              </p:nvSpPr>
              <p:spPr bwMode="auto">
                <a:xfrm>
                  <a:off x="793" y="256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4" name="Line 47"/>
                <p:cNvSpPr>
                  <a:spLocks noChangeShapeType="1"/>
                </p:cNvSpPr>
                <p:nvPr/>
              </p:nvSpPr>
              <p:spPr bwMode="auto">
                <a:xfrm>
                  <a:off x="793" y="275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848" name="Text Box 61"/>
              <p:cNvSpPr txBox="1">
                <a:spLocks noChangeArrowheads="1"/>
              </p:cNvSpPr>
              <p:nvPr/>
            </p:nvSpPr>
            <p:spPr bwMode="auto">
              <a:xfrm>
                <a:off x="435" y="1865"/>
                <a:ext cx="430" cy="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400">
                    <a:latin typeface="Times New Roman" pitchFamily="18" charset="0"/>
                  </a:rPr>
                  <a:t>1</a:t>
                </a:r>
              </a:p>
              <a:p>
                <a:pPr eaLnBrk="1" hangingPunct="1">
                  <a:spcBef>
                    <a:spcPct val="50000"/>
                  </a:spcBef>
                </a:pPr>
                <a:r>
                  <a:rPr lang="en-US" altLang="zh-CN" sz="1400">
                    <a:latin typeface="Times New Roman" pitchFamily="18" charset="0"/>
                  </a:rPr>
                  <a:t>0.8</a:t>
                </a:r>
              </a:p>
              <a:p>
                <a:pPr eaLnBrk="1" hangingPunct="1">
                  <a:spcBef>
                    <a:spcPct val="50000"/>
                  </a:spcBef>
                </a:pPr>
                <a:r>
                  <a:rPr lang="en-US" altLang="zh-CN" sz="1400">
                    <a:latin typeface="Times New Roman" pitchFamily="18" charset="0"/>
                  </a:rPr>
                  <a:t>0.6</a:t>
                </a:r>
              </a:p>
              <a:p>
                <a:pPr eaLnBrk="1" hangingPunct="1">
                  <a:spcBef>
                    <a:spcPct val="50000"/>
                  </a:spcBef>
                </a:pPr>
                <a:r>
                  <a:rPr lang="en-US" altLang="zh-CN" sz="1400">
                    <a:latin typeface="Times New Roman" pitchFamily="18" charset="0"/>
                  </a:rPr>
                  <a:t>0.4</a:t>
                </a:r>
              </a:p>
              <a:p>
                <a:pPr eaLnBrk="1" hangingPunct="1">
                  <a:spcBef>
                    <a:spcPct val="50000"/>
                  </a:spcBef>
                </a:pPr>
                <a:r>
                  <a:rPr lang="en-US" altLang="zh-CN" sz="1400">
                    <a:latin typeface="Times New Roman" pitchFamily="18" charset="0"/>
                  </a:rPr>
                  <a:t>0.2</a:t>
                </a:r>
              </a:p>
              <a:p>
                <a:pPr eaLnBrk="1" hangingPunct="1">
                  <a:spcBef>
                    <a:spcPct val="50000"/>
                  </a:spcBef>
                </a:pPr>
                <a:r>
                  <a:rPr lang="en-US" altLang="zh-CN" sz="1400">
                    <a:latin typeface="Times New Roman" pitchFamily="18" charset="0"/>
                  </a:rPr>
                  <a:t>0</a:t>
                </a:r>
              </a:p>
            </p:txBody>
          </p:sp>
        </p:grpSp>
        <p:grpSp>
          <p:nvGrpSpPr>
            <p:cNvPr id="31831" name="Group 63"/>
            <p:cNvGrpSpPr>
              <a:grpSpLocks/>
            </p:cNvGrpSpPr>
            <p:nvPr/>
          </p:nvGrpSpPr>
          <p:grpSpPr bwMode="auto">
            <a:xfrm>
              <a:off x="657" y="2582"/>
              <a:ext cx="2155" cy="299"/>
              <a:chOff x="680" y="2886"/>
              <a:chExt cx="2155" cy="299"/>
            </a:xfrm>
          </p:grpSpPr>
          <p:grpSp>
            <p:nvGrpSpPr>
              <p:cNvPr id="31835" name="Group 60"/>
              <p:cNvGrpSpPr>
                <a:grpSpLocks/>
              </p:cNvGrpSpPr>
              <p:nvPr/>
            </p:nvGrpSpPr>
            <p:grpSpPr bwMode="auto">
              <a:xfrm>
                <a:off x="793" y="2886"/>
                <a:ext cx="1769" cy="68"/>
                <a:chOff x="793" y="2886"/>
                <a:chExt cx="1769" cy="68"/>
              </a:xfrm>
            </p:grpSpPr>
            <p:sp>
              <p:nvSpPr>
                <p:cNvPr id="31837" name="Line 41"/>
                <p:cNvSpPr>
                  <a:spLocks noChangeShapeType="1"/>
                </p:cNvSpPr>
                <p:nvPr/>
              </p:nvSpPr>
              <p:spPr bwMode="auto">
                <a:xfrm>
                  <a:off x="793" y="2954"/>
                  <a:ext cx="176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838" name="Line 49"/>
                <p:cNvSpPr>
                  <a:spLocks noChangeShapeType="1"/>
                </p:cNvSpPr>
                <p:nvPr/>
              </p:nvSpPr>
              <p:spPr bwMode="auto">
                <a:xfrm flipV="1">
                  <a:off x="975"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9" name="Line 50"/>
                <p:cNvSpPr>
                  <a:spLocks noChangeShapeType="1"/>
                </p:cNvSpPr>
                <p:nvPr/>
              </p:nvSpPr>
              <p:spPr bwMode="auto">
                <a:xfrm flipV="1">
                  <a:off x="1153"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0" name="Line 51"/>
                <p:cNvSpPr>
                  <a:spLocks noChangeShapeType="1"/>
                </p:cNvSpPr>
                <p:nvPr/>
              </p:nvSpPr>
              <p:spPr bwMode="auto">
                <a:xfrm flipV="1">
                  <a:off x="1332"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1" name="Line 52"/>
                <p:cNvSpPr>
                  <a:spLocks noChangeShapeType="1"/>
                </p:cNvSpPr>
                <p:nvPr/>
              </p:nvSpPr>
              <p:spPr bwMode="auto">
                <a:xfrm flipV="1">
                  <a:off x="1510"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2" name="Line 53"/>
                <p:cNvSpPr>
                  <a:spLocks noChangeShapeType="1"/>
                </p:cNvSpPr>
                <p:nvPr/>
              </p:nvSpPr>
              <p:spPr bwMode="auto">
                <a:xfrm flipV="1">
                  <a:off x="1689"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3" name="Line 54"/>
                <p:cNvSpPr>
                  <a:spLocks noChangeShapeType="1"/>
                </p:cNvSpPr>
                <p:nvPr/>
              </p:nvSpPr>
              <p:spPr bwMode="auto">
                <a:xfrm flipV="1">
                  <a:off x="1867"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4" name="Line 55"/>
                <p:cNvSpPr>
                  <a:spLocks noChangeShapeType="1"/>
                </p:cNvSpPr>
                <p:nvPr/>
              </p:nvSpPr>
              <p:spPr bwMode="auto">
                <a:xfrm flipV="1">
                  <a:off x="2046"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5" name="Line 56"/>
                <p:cNvSpPr>
                  <a:spLocks noChangeShapeType="1"/>
                </p:cNvSpPr>
                <p:nvPr/>
              </p:nvSpPr>
              <p:spPr bwMode="auto">
                <a:xfrm flipV="1">
                  <a:off x="2403"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6" name="Line 58"/>
                <p:cNvSpPr>
                  <a:spLocks noChangeShapeType="1"/>
                </p:cNvSpPr>
                <p:nvPr/>
              </p:nvSpPr>
              <p:spPr bwMode="auto">
                <a:xfrm flipV="1">
                  <a:off x="2224"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836" name="Text Box 62"/>
              <p:cNvSpPr txBox="1">
                <a:spLocks noChangeArrowheads="1"/>
              </p:cNvSpPr>
              <p:nvPr/>
            </p:nvSpPr>
            <p:spPr bwMode="auto">
              <a:xfrm>
                <a:off x="680" y="2954"/>
                <a:ext cx="215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1400">
                    <a:latin typeface="Times New Roman" pitchFamily="18" charset="0"/>
                  </a:rPr>
                  <a:t>0    10</a:t>
                </a:r>
                <a:r>
                  <a:rPr lang="en-US" altLang="zh-CN" sz="1400">
                    <a:latin typeface="Times New Roman" pitchFamily="18" charset="0"/>
                    <a:sym typeface="Symbol" pitchFamily="18" charset="2"/>
                  </a:rPr>
                  <a:t>        </a:t>
                </a:r>
                <a:r>
                  <a:rPr lang="en-US" altLang="zh-CN" sz="1400">
                    <a:latin typeface="Times New Roman" pitchFamily="18" charset="0"/>
                  </a:rPr>
                  <a:t>30</a:t>
                </a:r>
                <a:r>
                  <a:rPr lang="en-US" altLang="zh-CN" sz="1400">
                    <a:latin typeface="Times New Roman" pitchFamily="18" charset="0"/>
                    <a:sym typeface="Symbol" pitchFamily="18" charset="2"/>
                  </a:rPr>
                  <a:t>       </a:t>
                </a:r>
                <a:r>
                  <a:rPr lang="en-US" altLang="zh-CN" sz="1400">
                    <a:latin typeface="Times New Roman" pitchFamily="18" charset="0"/>
                  </a:rPr>
                  <a:t>50</a:t>
                </a:r>
                <a:r>
                  <a:rPr lang="en-US" altLang="zh-CN" sz="1400">
                    <a:latin typeface="Times New Roman" pitchFamily="18" charset="0"/>
                    <a:sym typeface="Symbol" pitchFamily="18" charset="2"/>
                  </a:rPr>
                  <a:t>       </a:t>
                </a:r>
                <a:r>
                  <a:rPr lang="en-US" altLang="zh-CN" sz="1400">
                    <a:latin typeface="Times New Roman" pitchFamily="18" charset="0"/>
                  </a:rPr>
                  <a:t>70</a:t>
                </a:r>
                <a:r>
                  <a:rPr lang="en-US" altLang="zh-CN" sz="1400">
                    <a:latin typeface="Times New Roman" pitchFamily="18" charset="0"/>
                    <a:sym typeface="Symbol" pitchFamily="18" charset="2"/>
                  </a:rPr>
                  <a:t>        </a:t>
                </a:r>
                <a:r>
                  <a:rPr lang="en-US" altLang="zh-CN" sz="1400">
                    <a:latin typeface="Times New Roman" pitchFamily="18" charset="0"/>
                  </a:rPr>
                  <a:t>90</a:t>
                </a:r>
                <a:r>
                  <a:rPr lang="en-US" altLang="zh-CN">
                    <a:sym typeface="Symbol" pitchFamily="18" charset="2"/>
                  </a:rPr>
                  <a:t></a:t>
                </a:r>
              </a:p>
            </p:txBody>
          </p:sp>
        </p:grpSp>
        <p:sp>
          <p:nvSpPr>
            <p:cNvPr id="31832" name="Freeform 67"/>
            <p:cNvSpPr>
              <a:spLocks/>
            </p:cNvSpPr>
            <p:nvPr/>
          </p:nvSpPr>
          <p:spPr bwMode="auto">
            <a:xfrm>
              <a:off x="770" y="1675"/>
              <a:ext cx="1611" cy="975"/>
            </a:xfrm>
            <a:custGeom>
              <a:avLst/>
              <a:gdLst>
                <a:gd name="T0" fmla="*/ 0 w 1656"/>
                <a:gd name="T1" fmla="*/ 0 h 975"/>
                <a:gd name="T2" fmla="*/ 467 w 1656"/>
                <a:gd name="T3" fmla="*/ 113 h 975"/>
                <a:gd name="T4" fmla="*/ 804 w 1656"/>
                <a:gd name="T5" fmla="*/ 408 h 975"/>
                <a:gd name="T6" fmla="*/ 1020 w 1656"/>
                <a:gd name="T7" fmla="*/ 793 h 975"/>
                <a:gd name="T8" fmla="*/ 1067 w 1656"/>
                <a:gd name="T9" fmla="*/ 975 h 975"/>
                <a:gd name="T10" fmla="*/ 0 60000 65536"/>
                <a:gd name="T11" fmla="*/ 0 60000 65536"/>
                <a:gd name="T12" fmla="*/ 0 60000 65536"/>
                <a:gd name="T13" fmla="*/ 0 60000 65536"/>
                <a:gd name="T14" fmla="*/ 0 60000 65536"/>
                <a:gd name="T15" fmla="*/ 0 w 1656"/>
                <a:gd name="T16" fmla="*/ 0 h 975"/>
                <a:gd name="T17" fmla="*/ 1656 w 1656"/>
                <a:gd name="T18" fmla="*/ 975 h 975"/>
              </a:gdLst>
              <a:ahLst/>
              <a:cxnLst>
                <a:cxn ang="T10">
                  <a:pos x="T0" y="T1"/>
                </a:cxn>
                <a:cxn ang="T11">
                  <a:pos x="T2" y="T3"/>
                </a:cxn>
                <a:cxn ang="T12">
                  <a:pos x="T4" y="T5"/>
                </a:cxn>
                <a:cxn ang="T13">
                  <a:pos x="T6" y="T7"/>
                </a:cxn>
                <a:cxn ang="T14">
                  <a:pos x="T8" y="T9"/>
                </a:cxn>
              </a:cxnLst>
              <a:rect l="T15" t="T16" r="T17" b="T18"/>
              <a:pathLst>
                <a:path w="1656" h="975">
                  <a:moveTo>
                    <a:pt x="0" y="0"/>
                  </a:moveTo>
                  <a:cubicBezTo>
                    <a:pt x="259" y="22"/>
                    <a:pt x="518" y="45"/>
                    <a:pt x="726" y="113"/>
                  </a:cubicBezTo>
                  <a:cubicBezTo>
                    <a:pt x="934" y="181"/>
                    <a:pt x="1104" y="295"/>
                    <a:pt x="1248" y="408"/>
                  </a:cubicBezTo>
                  <a:cubicBezTo>
                    <a:pt x="1392" y="521"/>
                    <a:pt x="1520" y="699"/>
                    <a:pt x="1588" y="793"/>
                  </a:cubicBezTo>
                  <a:cubicBezTo>
                    <a:pt x="1656" y="887"/>
                    <a:pt x="1656" y="931"/>
                    <a:pt x="1656" y="975"/>
                  </a:cubicBezTo>
                </a:path>
              </a:pathLst>
            </a:custGeom>
            <a:noFill/>
            <a:ln w="28575" cap="flat" cmpd="sng">
              <a:solidFill>
                <a:srgbClr val="00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33" name="Text Box 68"/>
            <p:cNvSpPr txBox="1">
              <a:spLocks noChangeArrowheads="1"/>
            </p:cNvSpPr>
            <p:nvPr/>
          </p:nvSpPr>
          <p:spPr bwMode="auto">
            <a:xfrm>
              <a:off x="1360" y="1525"/>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solidFill>
                    <a:srgbClr val="E8500C"/>
                  </a:solidFill>
                  <a:latin typeface="Times New Roman" pitchFamily="18" charset="0"/>
                </a:rPr>
                <a:t>cos</a:t>
              </a:r>
              <a:r>
                <a:rPr lang="en-US" altLang="zh-CN" sz="2000">
                  <a:solidFill>
                    <a:srgbClr val="E8500C"/>
                  </a:solidFill>
                  <a:sym typeface="Symbol" pitchFamily="18" charset="2"/>
                </a:rPr>
                <a:t></a:t>
              </a:r>
            </a:p>
          </p:txBody>
        </p:sp>
        <p:sp>
          <p:nvSpPr>
            <p:cNvPr id="31834" name="Text Box 177"/>
            <p:cNvSpPr txBox="1">
              <a:spLocks noChangeArrowheads="1"/>
            </p:cNvSpPr>
            <p:nvPr/>
          </p:nvSpPr>
          <p:spPr bwMode="auto">
            <a:xfrm>
              <a:off x="2494" y="2496"/>
              <a:ext cx="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ym typeface="Symbol" pitchFamily="18" charset="2"/>
                </a:rPr>
                <a:t></a:t>
              </a:r>
            </a:p>
          </p:txBody>
        </p:sp>
      </p:grpSp>
      <p:grpSp>
        <p:nvGrpSpPr>
          <p:cNvPr id="7" name="Group 186"/>
          <p:cNvGrpSpPr>
            <a:grpSpLocks/>
          </p:cNvGrpSpPr>
          <p:nvPr/>
        </p:nvGrpSpPr>
        <p:grpSpPr bwMode="auto">
          <a:xfrm>
            <a:off x="6343651" y="2428875"/>
            <a:ext cx="5080000" cy="2152650"/>
            <a:chOff x="2997" y="1530"/>
            <a:chExt cx="2400" cy="1356"/>
          </a:xfrm>
        </p:grpSpPr>
        <p:grpSp>
          <p:nvGrpSpPr>
            <p:cNvPr id="31805" name="Group 69"/>
            <p:cNvGrpSpPr>
              <a:grpSpLocks/>
            </p:cNvGrpSpPr>
            <p:nvPr/>
          </p:nvGrpSpPr>
          <p:grpSpPr bwMode="auto">
            <a:xfrm>
              <a:off x="2997" y="1530"/>
              <a:ext cx="430" cy="1248"/>
              <a:chOff x="435" y="1829"/>
              <a:chExt cx="430" cy="1248"/>
            </a:xfrm>
          </p:grpSpPr>
          <p:grpSp>
            <p:nvGrpSpPr>
              <p:cNvPr id="31822" name="Group 70"/>
              <p:cNvGrpSpPr>
                <a:grpSpLocks/>
              </p:cNvGrpSpPr>
              <p:nvPr/>
            </p:nvGrpSpPr>
            <p:grpSpPr bwMode="auto">
              <a:xfrm>
                <a:off x="793" y="1829"/>
                <a:ext cx="68" cy="1123"/>
                <a:chOff x="793" y="1820"/>
                <a:chExt cx="68" cy="1123"/>
              </a:xfrm>
            </p:grpSpPr>
            <p:sp>
              <p:nvSpPr>
                <p:cNvPr id="31824" name="Line 71"/>
                <p:cNvSpPr>
                  <a:spLocks noChangeShapeType="1"/>
                </p:cNvSpPr>
                <p:nvPr/>
              </p:nvSpPr>
              <p:spPr bwMode="auto">
                <a:xfrm flipV="1">
                  <a:off x="793" y="1820"/>
                  <a:ext cx="0" cy="11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825" name="Line 72"/>
                <p:cNvSpPr>
                  <a:spLocks noChangeShapeType="1"/>
                </p:cNvSpPr>
                <p:nvPr/>
              </p:nvSpPr>
              <p:spPr bwMode="auto">
                <a:xfrm>
                  <a:off x="793" y="197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6" name="Line 73"/>
                <p:cNvSpPr>
                  <a:spLocks noChangeShapeType="1"/>
                </p:cNvSpPr>
                <p:nvPr/>
              </p:nvSpPr>
              <p:spPr bwMode="auto">
                <a:xfrm>
                  <a:off x="793" y="2173"/>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7" name="Line 74"/>
                <p:cNvSpPr>
                  <a:spLocks noChangeShapeType="1"/>
                </p:cNvSpPr>
                <p:nvPr/>
              </p:nvSpPr>
              <p:spPr bwMode="auto">
                <a:xfrm>
                  <a:off x="793" y="23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8" name="Line 75"/>
                <p:cNvSpPr>
                  <a:spLocks noChangeShapeType="1"/>
                </p:cNvSpPr>
                <p:nvPr/>
              </p:nvSpPr>
              <p:spPr bwMode="auto">
                <a:xfrm>
                  <a:off x="793" y="256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9" name="Line 76"/>
                <p:cNvSpPr>
                  <a:spLocks noChangeShapeType="1"/>
                </p:cNvSpPr>
                <p:nvPr/>
              </p:nvSpPr>
              <p:spPr bwMode="auto">
                <a:xfrm>
                  <a:off x="793" y="275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823" name="Text Box 77"/>
              <p:cNvSpPr txBox="1">
                <a:spLocks noChangeArrowheads="1"/>
              </p:cNvSpPr>
              <p:nvPr/>
            </p:nvSpPr>
            <p:spPr bwMode="auto">
              <a:xfrm>
                <a:off x="435" y="1865"/>
                <a:ext cx="430" cy="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400">
                    <a:latin typeface="Times New Roman" pitchFamily="18" charset="0"/>
                  </a:rPr>
                  <a:t>1</a:t>
                </a:r>
              </a:p>
              <a:p>
                <a:pPr eaLnBrk="1" hangingPunct="1">
                  <a:spcBef>
                    <a:spcPct val="50000"/>
                  </a:spcBef>
                </a:pPr>
                <a:r>
                  <a:rPr lang="en-US" altLang="zh-CN" sz="1400">
                    <a:latin typeface="Times New Roman" pitchFamily="18" charset="0"/>
                  </a:rPr>
                  <a:t>0.8</a:t>
                </a:r>
              </a:p>
              <a:p>
                <a:pPr eaLnBrk="1" hangingPunct="1">
                  <a:spcBef>
                    <a:spcPct val="50000"/>
                  </a:spcBef>
                </a:pPr>
                <a:r>
                  <a:rPr lang="en-US" altLang="zh-CN" sz="1400">
                    <a:latin typeface="Times New Roman" pitchFamily="18" charset="0"/>
                  </a:rPr>
                  <a:t>0.6</a:t>
                </a:r>
              </a:p>
              <a:p>
                <a:pPr eaLnBrk="1" hangingPunct="1">
                  <a:spcBef>
                    <a:spcPct val="50000"/>
                  </a:spcBef>
                </a:pPr>
                <a:r>
                  <a:rPr lang="en-US" altLang="zh-CN" sz="1400">
                    <a:latin typeface="Times New Roman" pitchFamily="18" charset="0"/>
                  </a:rPr>
                  <a:t>0.4</a:t>
                </a:r>
              </a:p>
              <a:p>
                <a:pPr eaLnBrk="1" hangingPunct="1">
                  <a:spcBef>
                    <a:spcPct val="50000"/>
                  </a:spcBef>
                </a:pPr>
                <a:r>
                  <a:rPr lang="en-US" altLang="zh-CN" sz="1400">
                    <a:latin typeface="Times New Roman" pitchFamily="18" charset="0"/>
                  </a:rPr>
                  <a:t>0.2</a:t>
                </a:r>
              </a:p>
              <a:p>
                <a:pPr eaLnBrk="1" hangingPunct="1">
                  <a:spcBef>
                    <a:spcPct val="50000"/>
                  </a:spcBef>
                </a:pPr>
                <a:r>
                  <a:rPr lang="en-US" altLang="zh-CN" sz="1400">
                    <a:latin typeface="Times New Roman" pitchFamily="18" charset="0"/>
                  </a:rPr>
                  <a:t>0</a:t>
                </a:r>
              </a:p>
            </p:txBody>
          </p:sp>
        </p:grpSp>
        <p:grpSp>
          <p:nvGrpSpPr>
            <p:cNvPr id="31806" name="Group 78"/>
            <p:cNvGrpSpPr>
              <a:grpSpLocks/>
            </p:cNvGrpSpPr>
            <p:nvPr/>
          </p:nvGrpSpPr>
          <p:grpSpPr bwMode="auto">
            <a:xfrm>
              <a:off x="3242" y="2587"/>
              <a:ext cx="2155" cy="299"/>
              <a:chOff x="680" y="2886"/>
              <a:chExt cx="2155" cy="299"/>
            </a:xfrm>
          </p:grpSpPr>
          <p:grpSp>
            <p:nvGrpSpPr>
              <p:cNvPr id="31810" name="Group 79"/>
              <p:cNvGrpSpPr>
                <a:grpSpLocks/>
              </p:cNvGrpSpPr>
              <p:nvPr/>
            </p:nvGrpSpPr>
            <p:grpSpPr bwMode="auto">
              <a:xfrm>
                <a:off x="793" y="2886"/>
                <a:ext cx="1769" cy="68"/>
                <a:chOff x="793" y="2886"/>
                <a:chExt cx="1769" cy="68"/>
              </a:xfrm>
            </p:grpSpPr>
            <p:sp>
              <p:nvSpPr>
                <p:cNvPr id="31812" name="Line 80"/>
                <p:cNvSpPr>
                  <a:spLocks noChangeShapeType="1"/>
                </p:cNvSpPr>
                <p:nvPr/>
              </p:nvSpPr>
              <p:spPr bwMode="auto">
                <a:xfrm>
                  <a:off x="793" y="2954"/>
                  <a:ext cx="176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813" name="Line 81"/>
                <p:cNvSpPr>
                  <a:spLocks noChangeShapeType="1"/>
                </p:cNvSpPr>
                <p:nvPr/>
              </p:nvSpPr>
              <p:spPr bwMode="auto">
                <a:xfrm flipV="1">
                  <a:off x="975"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4" name="Line 82"/>
                <p:cNvSpPr>
                  <a:spLocks noChangeShapeType="1"/>
                </p:cNvSpPr>
                <p:nvPr/>
              </p:nvSpPr>
              <p:spPr bwMode="auto">
                <a:xfrm flipV="1">
                  <a:off x="1153"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5" name="Line 83"/>
                <p:cNvSpPr>
                  <a:spLocks noChangeShapeType="1"/>
                </p:cNvSpPr>
                <p:nvPr/>
              </p:nvSpPr>
              <p:spPr bwMode="auto">
                <a:xfrm flipV="1">
                  <a:off x="1332"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6" name="Line 84"/>
                <p:cNvSpPr>
                  <a:spLocks noChangeShapeType="1"/>
                </p:cNvSpPr>
                <p:nvPr/>
              </p:nvSpPr>
              <p:spPr bwMode="auto">
                <a:xfrm flipV="1">
                  <a:off x="1510"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7" name="Line 85"/>
                <p:cNvSpPr>
                  <a:spLocks noChangeShapeType="1"/>
                </p:cNvSpPr>
                <p:nvPr/>
              </p:nvSpPr>
              <p:spPr bwMode="auto">
                <a:xfrm flipV="1">
                  <a:off x="1689"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8" name="Line 86"/>
                <p:cNvSpPr>
                  <a:spLocks noChangeShapeType="1"/>
                </p:cNvSpPr>
                <p:nvPr/>
              </p:nvSpPr>
              <p:spPr bwMode="auto">
                <a:xfrm flipV="1">
                  <a:off x="1867"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9" name="Line 87"/>
                <p:cNvSpPr>
                  <a:spLocks noChangeShapeType="1"/>
                </p:cNvSpPr>
                <p:nvPr/>
              </p:nvSpPr>
              <p:spPr bwMode="auto">
                <a:xfrm flipV="1">
                  <a:off x="2046"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0" name="Line 88"/>
                <p:cNvSpPr>
                  <a:spLocks noChangeShapeType="1"/>
                </p:cNvSpPr>
                <p:nvPr/>
              </p:nvSpPr>
              <p:spPr bwMode="auto">
                <a:xfrm flipV="1">
                  <a:off x="2403"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1" name="Line 89"/>
                <p:cNvSpPr>
                  <a:spLocks noChangeShapeType="1"/>
                </p:cNvSpPr>
                <p:nvPr/>
              </p:nvSpPr>
              <p:spPr bwMode="auto">
                <a:xfrm flipV="1">
                  <a:off x="2224" y="288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811" name="Text Box 90"/>
              <p:cNvSpPr txBox="1">
                <a:spLocks noChangeArrowheads="1"/>
              </p:cNvSpPr>
              <p:nvPr/>
            </p:nvSpPr>
            <p:spPr bwMode="auto">
              <a:xfrm>
                <a:off x="680" y="2954"/>
                <a:ext cx="215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1400">
                    <a:latin typeface="Times New Roman" pitchFamily="18" charset="0"/>
                  </a:rPr>
                  <a:t>0    10</a:t>
                </a:r>
                <a:r>
                  <a:rPr lang="en-US" altLang="zh-CN" sz="1400">
                    <a:latin typeface="Times New Roman" pitchFamily="18" charset="0"/>
                    <a:sym typeface="Symbol" pitchFamily="18" charset="2"/>
                  </a:rPr>
                  <a:t>        </a:t>
                </a:r>
                <a:r>
                  <a:rPr lang="en-US" altLang="zh-CN" sz="1400">
                    <a:latin typeface="Times New Roman" pitchFamily="18" charset="0"/>
                  </a:rPr>
                  <a:t>30</a:t>
                </a:r>
                <a:r>
                  <a:rPr lang="en-US" altLang="zh-CN" sz="1400">
                    <a:latin typeface="Times New Roman" pitchFamily="18" charset="0"/>
                    <a:sym typeface="Symbol" pitchFamily="18" charset="2"/>
                  </a:rPr>
                  <a:t>       </a:t>
                </a:r>
                <a:r>
                  <a:rPr lang="en-US" altLang="zh-CN" sz="1400">
                    <a:latin typeface="Times New Roman" pitchFamily="18" charset="0"/>
                  </a:rPr>
                  <a:t>50</a:t>
                </a:r>
                <a:r>
                  <a:rPr lang="en-US" altLang="zh-CN" sz="1400">
                    <a:latin typeface="Times New Roman" pitchFamily="18" charset="0"/>
                    <a:sym typeface="Symbol" pitchFamily="18" charset="2"/>
                  </a:rPr>
                  <a:t>       </a:t>
                </a:r>
                <a:r>
                  <a:rPr lang="en-US" altLang="zh-CN" sz="1400">
                    <a:latin typeface="Times New Roman" pitchFamily="18" charset="0"/>
                  </a:rPr>
                  <a:t>70</a:t>
                </a:r>
                <a:r>
                  <a:rPr lang="en-US" altLang="zh-CN" sz="1400">
                    <a:latin typeface="Times New Roman" pitchFamily="18" charset="0"/>
                    <a:sym typeface="Symbol" pitchFamily="18" charset="2"/>
                  </a:rPr>
                  <a:t>        </a:t>
                </a:r>
                <a:r>
                  <a:rPr lang="en-US" altLang="zh-CN" sz="1400">
                    <a:latin typeface="Times New Roman" pitchFamily="18" charset="0"/>
                  </a:rPr>
                  <a:t>90</a:t>
                </a:r>
                <a:r>
                  <a:rPr lang="en-US" altLang="zh-CN">
                    <a:sym typeface="Symbol" pitchFamily="18" charset="2"/>
                  </a:rPr>
                  <a:t></a:t>
                </a:r>
              </a:p>
            </p:txBody>
          </p:sp>
        </p:grpSp>
        <p:sp>
          <p:nvSpPr>
            <p:cNvPr id="31807" name="Text Box 92"/>
            <p:cNvSpPr txBox="1">
              <a:spLocks noChangeArrowheads="1"/>
            </p:cNvSpPr>
            <p:nvPr/>
          </p:nvSpPr>
          <p:spPr bwMode="auto">
            <a:xfrm>
              <a:off x="3696" y="1684"/>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solidFill>
                    <a:schemeClr val="accent1"/>
                  </a:solidFill>
                  <a:latin typeface="Times New Roman" pitchFamily="18" charset="0"/>
                </a:rPr>
                <a:t>cos</a:t>
              </a:r>
              <a:r>
                <a:rPr lang="en-US" altLang="zh-CN" sz="2000" baseline="30000">
                  <a:solidFill>
                    <a:schemeClr val="accent1"/>
                  </a:solidFill>
                  <a:latin typeface="Times New Roman" pitchFamily="18" charset="0"/>
                </a:rPr>
                <a:t>8</a:t>
              </a:r>
              <a:r>
                <a:rPr lang="en-US" altLang="zh-CN" sz="2000">
                  <a:solidFill>
                    <a:schemeClr val="accent1"/>
                  </a:solidFill>
                  <a:sym typeface="Symbol" pitchFamily="18" charset="2"/>
                </a:rPr>
                <a:t></a:t>
              </a:r>
            </a:p>
          </p:txBody>
        </p:sp>
        <p:sp>
          <p:nvSpPr>
            <p:cNvPr id="31808" name="Freeform 95"/>
            <p:cNvSpPr>
              <a:spLocks/>
            </p:cNvSpPr>
            <p:nvPr/>
          </p:nvSpPr>
          <p:spPr bwMode="auto">
            <a:xfrm>
              <a:off x="3355" y="1680"/>
              <a:ext cx="1180" cy="975"/>
            </a:xfrm>
            <a:custGeom>
              <a:avLst/>
              <a:gdLst>
                <a:gd name="T0" fmla="*/ 0 w 1180"/>
                <a:gd name="T1" fmla="*/ 0 h 975"/>
                <a:gd name="T2" fmla="*/ 250 w 1180"/>
                <a:gd name="T3" fmla="*/ 113 h 975"/>
                <a:gd name="T4" fmla="*/ 476 w 1180"/>
                <a:gd name="T5" fmla="*/ 385 h 975"/>
                <a:gd name="T6" fmla="*/ 726 w 1180"/>
                <a:gd name="T7" fmla="*/ 725 h 975"/>
                <a:gd name="T8" fmla="*/ 953 w 1180"/>
                <a:gd name="T9" fmla="*/ 929 h 975"/>
                <a:gd name="T10" fmla="*/ 1180 w 1180"/>
                <a:gd name="T11" fmla="*/ 975 h 975"/>
                <a:gd name="T12" fmla="*/ 0 60000 65536"/>
                <a:gd name="T13" fmla="*/ 0 60000 65536"/>
                <a:gd name="T14" fmla="*/ 0 60000 65536"/>
                <a:gd name="T15" fmla="*/ 0 60000 65536"/>
                <a:gd name="T16" fmla="*/ 0 60000 65536"/>
                <a:gd name="T17" fmla="*/ 0 60000 65536"/>
                <a:gd name="T18" fmla="*/ 0 w 1180"/>
                <a:gd name="T19" fmla="*/ 0 h 975"/>
                <a:gd name="T20" fmla="*/ 1180 w 1180"/>
                <a:gd name="T21" fmla="*/ 975 h 975"/>
              </a:gdLst>
              <a:ahLst/>
              <a:cxnLst>
                <a:cxn ang="T12">
                  <a:pos x="T0" y="T1"/>
                </a:cxn>
                <a:cxn ang="T13">
                  <a:pos x="T2" y="T3"/>
                </a:cxn>
                <a:cxn ang="T14">
                  <a:pos x="T4" y="T5"/>
                </a:cxn>
                <a:cxn ang="T15">
                  <a:pos x="T6" y="T7"/>
                </a:cxn>
                <a:cxn ang="T16">
                  <a:pos x="T8" y="T9"/>
                </a:cxn>
                <a:cxn ang="T17">
                  <a:pos x="T10" y="T11"/>
                </a:cxn>
              </a:cxnLst>
              <a:rect l="T18" t="T19" r="T20" b="T21"/>
              <a:pathLst>
                <a:path w="1180" h="975">
                  <a:moveTo>
                    <a:pt x="0" y="0"/>
                  </a:moveTo>
                  <a:cubicBezTo>
                    <a:pt x="85" y="24"/>
                    <a:pt x="171" y="49"/>
                    <a:pt x="250" y="113"/>
                  </a:cubicBezTo>
                  <a:cubicBezTo>
                    <a:pt x="329" y="177"/>
                    <a:pt x="397" y="283"/>
                    <a:pt x="476" y="385"/>
                  </a:cubicBezTo>
                  <a:cubicBezTo>
                    <a:pt x="555" y="487"/>
                    <a:pt x="647" y="634"/>
                    <a:pt x="726" y="725"/>
                  </a:cubicBezTo>
                  <a:cubicBezTo>
                    <a:pt x="805" y="816"/>
                    <a:pt x="877" y="887"/>
                    <a:pt x="953" y="929"/>
                  </a:cubicBezTo>
                  <a:cubicBezTo>
                    <a:pt x="1029" y="971"/>
                    <a:pt x="1104" y="973"/>
                    <a:pt x="1180" y="975"/>
                  </a:cubicBezTo>
                </a:path>
              </a:pathLst>
            </a:custGeom>
            <a:noFill/>
            <a:ln w="28575" cap="flat" cmpd="sng">
              <a:solidFill>
                <a:srgbClr val="00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09" name="Text Box 178"/>
            <p:cNvSpPr txBox="1">
              <a:spLocks noChangeArrowheads="1"/>
            </p:cNvSpPr>
            <p:nvPr/>
          </p:nvSpPr>
          <p:spPr bwMode="auto">
            <a:xfrm>
              <a:off x="5103" y="2523"/>
              <a:ext cx="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ym typeface="Symbol" pitchFamily="18" charset="2"/>
                </a:rPr>
                <a:t></a:t>
              </a:r>
            </a:p>
          </p:txBody>
        </p:sp>
      </p:grpSp>
      <p:grpSp>
        <p:nvGrpSpPr>
          <p:cNvPr id="12" name="Group 182"/>
          <p:cNvGrpSpPr>
            <a:grpSpLocks/>
          </p:cNvGrpSpPr>
          <p:nvPr/>
        </p:nvGrpSpPr>
        <p:grpSpPr bwMode="auto">
          <a:xfrm>
            <a:off x="1439334" y="4703764"/>
            <a:ext cx="3035300" cy="2097087"/>
            <a:chOff x="680" y="2963"/>
            <a:chExt cx="1434" cy="1321"/>
          </a:xfrm>
        </p:grpSpPr>
        <p:sp>
          <p:nvSpPr>
            <p:cNvPr id="31787" name="Text Box 139"/>
            <p:cNvSpPr txBox="1">
              <a:spLocks noChangeArrowheads="1"/>
            </p:cNvSpPr>
            <p:nvPr/>
          </p:nvSpPr>
          <p:spPr bwMode="auto">
            <a:xfrm>
              <a:off x="952" y="4092"/>
              <a:ext cx="102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1400">
                  <a:latin typeface="Times New Roman" pitchFamily="18" charset="0"/>
                </a:rPr>
                <a:t>0    10</a:t>
              </a:r>
              <a:r>
                <a:rPr lang="en-US" altLang="zh-CN" sz="1400">
                  <a:latin typeface="Times New Roman" pitchFamily="18" charset="0"/>
                  <a:sym typeface="Symbol" pitchFamily="18" charset="2"/>
                </a:rPr>
                <a:t>        </a:t>
              </a:r>
              <a:r>
                <a:rPr lang="en-US" altLang="zh-CN" sz="1400">
                  <a:latin typeface="Times New Roman" pitchFamily="18" charset="0"/>
                </a:rPr>
                <a:t>30</a:t>
              </a:r>
              <a:r>
                <a:rPr lang="en-US" altLang="zh-CN" sz="1400">
                  <a:latin typeface="Times New Roman" pitchFamily="18" charset="0"/>
                  <a:sym typeface="Symbol" pitchFamily="18" charset="2"/>
                </a:rPr>
                <a:t></a:t>
              </a:r>
              <a:endParaRPr lang="en-US" altLang="zh-CN">
                <a:sym typeface="Symbol" pitchFamily="18" charset="2"/>
              </a:endParaRPr>
            </a:p>
          </p:txBody>
        </p:sp>
        <p:grpSp>
          <p:nvGrpSpPr>
            <p:cNvPr id="31788" name="Group 118"/>
            <p:cNvGrpSpPr>
              <a:grpSpLocks/>
            </p:cNvGrpSpPr>
            <p:nvPr/>
          </p:nvGrpSpPr>
          <p:grpSpPr bwMode="auto">
            <a:xfrm>
              <a:off x="680" y="2963"/>
              <a:ext cx="430" cy="1248"/>
              <a:chOff x="435" y="1829"/>
              <a:chExt cx="430" cy="1248"/>
            </a:xfrm>
          </p:grpSpPr>
          <p:grpSp>
            <p:nvGrpSpPr>
              <p:cNvPr id="31797" name="Group 119"/>
              <p:cNvGrpSpPr>
                <a:grpSpLocks/>
              </p:cNvGrpSpPr>
              <p:nvPr/>
            </p:nvGrpSpPr>
            <p:grpSpPr bwMode="auto">
              <a:xfrm>
                <a:off x="793" y="1829"/>
                <a:ext cx="68" cy="1123"/>
                <a:chOff x="793" y="1820"/>
                <a:chExt cx="68" cy="1123"/>
              </a:xfrm>
            </p:grpSpPr>
            <p:sp>
              <p:nvSpPr>
                <p:cNvPr id="31799" name="Line 120"/>
                <p:cNvSpPr>
                  <a:spLocks noChangeShapeType="1"/>
                </p:cNvSpPr>
                <p:nvPr/>
              </p:nvSpPr>
              <p:spPr bwMode="auto">
                <a:xfrm flipV="1">
                  <a:off x="793" y="1820"/>
                  <a:ext cx="0" cy="11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800" name="Line 121"/>
                <p:cNvSpPr>
                  <a:spLocks noChangeShapeType="1"/>
                </p:cNvSpPr>
                <p:nvPr/>
              </p:nvSpPr>
              <p:spPr bwMode="auto">
                <a:xfrm>
                  <a:off x="793" y="197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1" name="Line 122"/>
                <p:cNvSpPr>
                  <a:spLocks noChangeShapeType="1"/>
                </p:cNvSpPr>
                <p:nvPr/>
              </p:nvSpPr>
              <p:spPr bwMode="auto">
                <a:xfrm>
                  <a:off x="793" y="2173"/>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2" name="Line 123"/>
                <p:cNvSpPr>
                  <a:spLocks noChangeShapeType="1"/>
                </p:cNvSpPr>
                <p:nvPr/>
              </p:nvSpPr>
              <p:spPr bwMode="auto">
                <a:xfrm>
                  <a:off x="793" y="23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3" name="Line 124"/>
                <p:cNvSpPr>
                  <a:spLocks noChangeShapeType="1"/>
                </p:cNvSpPr>
                <p:nvPr/>
              </p:nvSpPr>
              <p:spPr bwMode="auto">
                <a:xfrm>
                  <a:off x="793" y="256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4" name="Line 125"/>
                <p:cNvSpPr>
                  <a:spLocks noChangeShapeType="1"/>
                </p:cNvSpPr>
                <p:nvPr/>
              </p:nvSpPr>
              <p:spPr bwMode="auto">
                <a:xfrm>
                  <a:off x="793" y="275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798" name="Text Box 126"/>
              <p:cNvSpPr txBox="1">
                <a:spLocks noChangeArrowheads="1"/>
              </p:cNvSpPr>
              <p:nvPr/>
            </p:nvSpPr>
            <p:spPr bwMode="auto">
              <a:xfrm>
                <a:off x="435" y="1865"/>
                <a:ext cx="430" cy="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400">
                    <a:latin typeface="Times New Roman" pitchFamily="18" charset="0"/>
                  </a:rPr>
                  <a:t>1</a:t>
                </a:r>
              </a:p>
              <a:p>
                <a:pPr eaLnBrk="1" hangingPunct="1">
                  <a:spcBef>
                    <a:spcPct val="50000"/>
                  </a:spcBef>
                </a:pPr>
                <a:r>
                  <a:rPr lang="en-US" altLang="zh-CN" sz="1400">
                    <a:latin typeface="Times New Roman" pitchFamily="18" charset="0"/>
                  </a:rPr>
                  <a:t>0.8</a:t>
                </a:r>
              </a:p>
              <a:p>
                <a:pPr eaLnBrk="1" hangingPunct="1">
                  <a:spcBef>
                    <a:spcPct val="50000"/>
                  </a:spcBef>
                </a:pPr>
                <a:r>
                  <a:rPr lang="en-US" altLang="zh-CN" sz="1400">
                    <a:latin typeface="Times New Roman" pitchFamily="18" charset="0"/>
                  </a:rPr>
                  <a:t>0.6</a:t>
                </a:r>
              </a:p>
              <a:p>
                <a:pPr eaLnBrk="1" hangingPunct="1">
                  <a:spcBef>
                    <a:spcPct val="50000"/>
                  </a:spcBef>
                </a:pPr>
                <a:r>
                  <a:rPr lang="en-US" altLang="zh-CN" sz="1400">
                    <a:latin typeface="Times New Roman" pitchFamily="18" charset="0"/>
                  </a:rPr>
                  <a:t>0.4</a:t>
                </a:r>
              </a:p>
              <a:p>
                <a:pPr eaLnBrk="1" hangingPunct="1">
                  <a:spcBef>
                    <a:spcPct val="50000"/>
                  </a:spcBef>
                </a:pPr>
                <a:r>
                  <a:rPr lang="en-US" altLang="zh-CN" sz="1400">
                    <a:latin typeface="Times New Roman" pitchFamily="18" charset="0"/>
                  </a:rPr>
                  <a:t>0.2</a:t>
                </a:r>
              </a:p>
              <a:p>
                <a:pPr eaLnBrk="1" hangingPunct="1">
                  <a:spcBef>
                    <a:spcPct val="50000"/>
                  </a:spcBef>
                </a:pPr>
                <a:r>
                  <a:rPr lang="en-US" altLang="zh-CN" sz="1400">
                    <a:latin typeface="Times New Roman" pitchFamily="18" charset="0"/>
                  </a:rPr>
                  <a:t>0</a:t>
                </a:r>
              </a:p>
            </p:txBody>
          </p:sp>
        </p:grpSp>
        <p:sp>
          <p:nvSpPr>
            <p:cNvPr id="31789" name="Line 129"/>
            <p:cNvSpPr>
              <a:spLocks noChangeShapeType="1"/>
            </p:cNvSpPr>
            <p:nvPr/>
          </p:nvSpPr>
          <p:spPr bwMode="auto">
            <a:xfrm>
              <a:off x="1039" y="4084"/>
              <a:ext cx="8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90" name="Line 130"/>
            <p:cNvSpPr>
              <a:spLocks noChangeShapeType="1"/>
            </p:cNvSpPr>
            <p:nvPr/>
          </p:nvSpPr>
          <p:spPr bwMode="auto">
            <a:xfrm flipV="1">
              <a:off x="1220" y="4020"/>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1" name="Line 131"/>
            <p:cNvSpPr>
              <a:spLocks noChangeShapeType="1"/>
            </p:cNvSpPr>
            <p:nvPr/>
          </p:nvSpPr>
          <p:spPr bwMode="auto">
            <a:xfrm flipV="1">
              <a:off x="1398" y="4020"/>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2" name="Line 132"/>
            <p:cNvSpPr>
              <a:spLocks noChangeShapeType="1"/>
            </p:cNvSpPr>
            <p:nvPr/>
          </p:nvSpPr>
          <p:spPr bwMode="auto">
            <a:xfrm flipV="1">
              <a:off x="1577" y="4020"/>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3" name="Line 133"/>
            <p:cNvSpPr>
              <a:spLocks noChangeShapeType="1"/>
            </p:cNvSpPr>
            <p:nvPr/>
          </p:nvSpPr>
          <p:spPr bwMode="auto">
            <a:xfrm flipV="1">
              <a:off x="1755" y="4020"/>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4" name="Text Box 140"/>
            <p:cNvSpPr txBox="1">
              <a:spLocks noChangeArrowheads="1"/>
            </p:cNvSpPr>
            <p:nvPr/>
          </p:nvSpPr>
          <p:spPr bwMode="auto">
            <a:xfrm>
              <a:off x="1111" y="3022"/>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solidFill>
                    <a:schemeClr val="hlink"/>
                  </a:solidFill>
                  <a:latin typeface="Times New Roman" pitchFamily="18" charset="0"/>
                </a:rPr>
                <a:t>cos</a:t>
              </a:r>
              <a:r>
                <a:rPr lang="en-US" altLang="zh-CN" sz="2000" baseline="30000">
                  <a:solidFill>
                    <a:schemeClr val="hlink"/>
                  </a:solidFill>
                  <a:latin typeface="Times New Roman" pitchFamily="18" charset="0"/>
                </a:rPr>
                <a:t>64</a:t>
              </a:r>
              <a:r>
                <a:rPr lang="en-US" altLang="zh-CN" sz="2000">
                  <a:solidFill>
                    <a:schemeClr val="hlink"/>
                  </a:solidFill>
                  <a:sym typeface="Symbol" pitchFamily="18" charset="2"/>
                </a:rPr>
                <a:t></a:t>
              </a:r>
            </a:p>
          </p:txBody>
        </p:sp>
        <p:sp>
          <p:nvSpPr>
            <p:cNvPr id="31795" name="Freeform 141"/>
            <p:cNvSpPr>
              <a:spLocks/>
            </p:cNvSpPr>
            <p:nvPr/>
          </p:nvSpPr>
          <p:spPr bwMode="auto">
            <a:xfrm>
              <a:off x="1038" y="3113"/>
              <a:ext cx="522" cy="975"/>
            </a:xfrm>
            <a:custGeom>
              <a:avLst/>
              <a:gdLst>
                <a:gd name="T0" fmla="*/ 0 w 1180"/>
                <a:gd name="T1" fmla="*/ 0 h 975"/>
                <a:gd name="T2" fmla="*/ 0 w 1180"/>
                <a:gd name="T3" fmla="*/ 113 h 975"/>
                <a:gd name="T4" fmla="*/ 0 w 1180"/>
                <a:gd name="T5" fmla="*/ 385 h 975"/>
                <a:gd name="T6" fmla="*/ 0 w 1180"/>
                <a:gd name="T7" fmla="*/ 725 h 975"/>
                <a:gd name="T8" fmla="*/ 0 w 1180"/>
                <a:gd name="T9" fmla="*/ 929 h 975"/>
                <a:gd name="T10" fmla="*/ 0 w 1180"/>
                <a:gd name="T11" fmla="*/ 975 h 975"/>
                <a:gd name="T12" fmla="*/ 0 60000 65536"/>
                <a:gd name="T13" fmla="*/ 0 60000 65536"/>
                <a:gd name="T14" fmla="*/ 0 60000 65536"/>
                <a:gd name="T15" fmla="*/ 0 60000 65536"/>
                <a:gd name="T16" fmla="*/ 0 60000 65536"/>
                <a:gd name="T17" fmla="*/ 0 60000 65536"/>
                <a:gd name="T18" fmla="*/ 0 w 1180"/>
                <a:gd name="T19" fmla="*/ 0 h 975"/>
                <a:gd name="T20" fmla="*/ 1180 w 1180"/>
                <a:gd name="T21" fmla="*/ 975 h 975"/>
              </a:gdLst>
              <a:ahLst/>
              <a:cxnLst>
                <a:cxn ang="T12">
                  <a:pos x="T0" y="T1"/>
                </a:cxn>
                <a:cxn ang="T13">
                  <a:pos x="T2" y="T3"/>
                </a:cxn>
                <a:cxn ang="T14">
                  <a:pos x="T4" y="T5"/>
                </a:cxn>
                <a:cxn ang="T15">
                  <a:pos x="T6" y="T7"/>
                </a:cxn>
                <a:cxn ang="T16">
                  <a:pos x="T8" y="T9"/>
                </a:cxn>
                <a:cxn ang="T17">
                  <a:pos x="T10" y="T11"/>
                </a:cxn>
              </a:cxnLst>
              <a:rect l="T18" t="T19" r="T20" b="T21"/>
              <a:pathLst>
                <a:path w="1180" h="975">
                  <a:moveTo>
                    <a:pt x="0" y="0"/>
                  </a:moveTo>
                  <a:cubicBezTo>
                    <a:pt x="85" y="24"/>
                    <a:pt x="171" y="49"/>
                    <a:pt x="250" y="113"/>
                  </a:cubicBezTo>
                  <a:cubicBezTo>
                    <a:pt x="329" y="177"/>
                    <a:pt x="397" y="283"/>
                    <a:pt x="476" y="385"/>
                  </a:cubicBezTo>
                  <a:cubicBezTo>
                    <a:pt x="555" y="487"/>
                    <a:pt x="647" y="634"/>
                    <a:pt x="726" y="725"/>
                  </a:cubicBezTo>
                  <a:cubicBezTo>
                    <a:pt x="805" y="816"/>
                    <a:pt x="877" y="887"/>
                    <a:pt x="953" y="929"/>
                  </a:cubicBezTo>
                  <a:cubicBezTo>
                    <a:pt x="1029" y="971"/>
                    <a:pt x="1104" y="973"/>
                    <a:pt x="1180" y="975"/>
                  </a:cubicBezTo>
                </a:path>
              </a:pathLst>
            </a:custGeom>
            <a:noFill/>
            <a:ln w="28575" cap="flat" cmpd="sng">
              <a:solidFill>
                <a:srgbClr val="00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96" name="Text Box 179"/>
            <p:cNvSpPr txBox="1">
              <a:spLocks noChangeArrowheads="1"/>
            </p:cNvSpPr>
            <p:nvPr/>
          </p:nvSpPr>
          <p:spPr bwMode="auto">
            <a:xfrm>
              <a:off x="1864" y="3943"/>
              <a:ext cx="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ym typeface="Symbol" pitchFamily="18" charset="2"/>
                </a:rPr>
                <a:t></a:t>
              </a:r>
            </a:p>
          </p:txBody>
        </p:sp>
      </p:grpSp>
      <p:grpSp>
        <p:nvGrpSpPr>
          <p:cNvPr id="15" name="Group 183"/>
          <p:cNvGrpSpPr>
            <a:grpSpLocks/>
          </p:cNvGrpSpPr>
          <p:nvPr/>
        </p:nvGrpSpPr>
        <p:grpSpPr bwMode="auto">
          <a:xfrm>
            <a:off x="5194300" y="4703764"/>
            <a:ext cx="2438400" cy="2090737"/>
            <a:chOff x="2454" y="2963"/>
            <a:chExt cx="1152" cy="1317"/>
          </a:xfrm>
        </p:grpSpPr>
        <p:sp>
          <p:nvSpPr>
            <p:cNvPr id="31770" name="Text Box 156"/>
            <p:cNvSpPr txBox="1">
              <a:spLocks noChangeArrowheads="1"/>
            </p:cNvSpPr>
            <p:nvPr/>
          </p:nvSpPr>
          <p:spPr bwMode="auto">
            <a:xfrm>
              <a:off x="2721" y="4088"/>
              <a:ext cx="7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1400">
                  <a:latin typeface="Times New Roman" pitchFamily="18" charset="0"/>
                </a:rPr>
                <a:t>0    10</a:t>
              </a:r>
              <a:r>
                <a:rPr lang="en-US" altLang="zh-CN" sz="1400">
                  <a:latin typeface="Times New Roman" pitchFamily="18" charset="0"/>
                  <a:sym typeface="Symbol" pitchFamily="18" charset="2"/>
                </a:rPr>
                <a:t>  </a:t>
              </a:r>
              <a:r>
                <a:rPr lang="en-US" altLang="zh-CN" sz="1400">
                  <a:latin typeface="Times New Roman" pitchFamily="18" charset="0"/>
                </a:rPr>
                <a:t>20</a:t>
              </a:r>
              <a:r>
                <a:rPr lang="en-US" altLang="zh-CN" sz="1400">
                  <a:latin typeface="Times New Roman" pitchFamily="18" charset="0"/>
                  <a:sym typeface="Symbol" pitchFamily="18" charset="2"/>
                </a:rPr>
                <a:t></a:t>
              </a:r>
              <a:endParaRPr lang="en-US" altLang="zh-CN">
                <a:sym typeface="Symbol" pitchFamily="18" charset="2"/>
              </a:endParaRPr>
            </a:p>
          </p:txBody>
        </p:sp>
        <p:grpSp>
          <p:nvGrpSpPr>
            <p:cNvPr id="31771" name="Group 175"/>
            <p:cNvGrpSpPr>
              <a:grpSpLocks/>
            </p:cNvGrpSpPr>
            <p:nvPr/>
          </p:nvGrpSpPr>
          <p:grpSpPr bwMode="auto">
            <a:xfrm>
              <a:off x="2454" y="2963"/>
              <a:ext cx="1061" cy="1248"/>
              <a:chOff x="2046" y="2963"/>
              <a:chExt cx="1061" cy="1248"/>
            </a:xfrm>
          </p:grpSpPr>
          <p:grpSp>
            <p:nvGrpSpPr>
              <p:cNvPr id="31773" name="Group 142"/>
              <p:cNvGrpSpPr>
                <a:grpSpLocks/>
              </p:cNvGrpSpPr>
              <p:nvPr/>
            </p:nvGrpSpPr>
            <p:grpSpPr bwMode="auto">
              <a:xfrm>
                <a:off x="2046" y="2963"/>
                <a:ext cx="430" cy="1248"/>
                <a:chOff x="435" y="1829"/>
                <a:chExt cx="430" cy="1248"/>
              </a:xfrm>
            </p:grpSpPr>
            <p:grpSp>
              <p:nvGrpSpPr>
                <p:cNvPr id="31779" name="Group 143"/>
                <p:cNvGrpSpPr>
                  <a:grpSpLocks/>
                </p:cNvGrpSpPr>
                <p:nvPr/>
              </p:nvGrpSpPr>
              <p:grpSpPr bwMode="auto">
                <a:xfrm>
                  <a:off x="793" y="1829"/>
                  <a:ext cx="68" cy="1123"/>
                  <a:chOff x="793" y="1820"/>
                  <a:chExt cx="68" cy="1123"/>
                </a:xfrm>
              </p:grpSpPr>
              <p:sp>
                <p:nvSpPr>
                  <p:cNvPr id="31781" name="Line 144"/>
                  <p:cNvSpPr>
                    <a:spLocks noChangeShapeType="1"/>
                  </p:cNvSpPr>
                  <p:nvPr/>
                </p:nvSpPr>
                <p:spPr bwMode="auto">
                  <a:xfrm flipV="1">
                    <a:off x="793" y="1820"/>
                    <a:ext cx="0" cy="11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82" name="Line 145"/>
                  <p:cNvSpPr>
                    <a:spLocks noChangeShapeType="1"/>
                  </p:cNvSpPr>
                  <p:nvPr/>
                </p:nvSpPr>
                <p:spPr bwMode="auto">
                  <a:xfrm>
                    <a:off x="793" y="197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3" name="Line 146"/>
                  <p:cNvSpPr>
                    <a:spLocks noChangeShapeType="1"/>
                  </p:cNvSpPr>
                  <p:nvPr/>
                </p:nvSpPr>
                <p:spPr bwMode="auto">
                  <a:xfrm>
                    <a:off x="793" y="2173"/>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4" name="Line 147"/>
                  <p:cNvSpPr>
                    <a:spLocks noChangeShapeType="1"/>
                  </p:cNvSpPr>
                  <p:nvPr/>
                </p:nvSpPr>
                <p:spPr bwMode="auto">
                  <a:xfrm>
                    <a:off x="793" y="23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5" name="Line 148"/>
                  <p:cNvSpPr>
                    <a:spLocks noChangeShapeType="1"/>
                  </p:cNvSpPr>
                  <p:nvPr/>
                </p:nvSpPr>
                <p:spPr bwMode="auto">
                  <a:xfrm>
                    <a:off x="793" y="256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6" name="Line 149"/>
                  <p:cNvSpPr>
                    <a:spLocks noChangeShapeType="1"/>
                  </p:cNvSpPr>
                  <p:nvPr/>
                </p:nvSpPr>
                <p:spPr bwMode="auto">
                  <a:xfrm>
                    <a:off x="793" y="275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780" name="Text Box 150"/>
                <p:cNvSpPr txBox="1">
                  <a:spLocks noChangeArrowheads="1"/>
                </p:cNvSpPr>
                <p:nvPr/>
              </p:nvSpPr>
              <p:spPr bwMode="auto">
                <a:xfrm>
                  <a:off x="435" y="1865"/>
                  <a:ext cx="430" cy="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400">
                      <a:latin typeface="Times New Roman" pitchFamily="18" charset="0"/>
                    </a:rPr>
                    <a:t>1</a:t>
                  </a:r>
                </a:p>
                <a:p>
                  <a:pPr eaLnBrk="1" hangingPunct="1">
                    <a:spcBef>
                      <a:spcPct val="50000"/>
                    </a:spcBef>
                  </a:pPr>
                  <a:r>
                    <a:rPr lang="en-US" altLang="zh-CN" sz="1400">
                      <a:latin typeface="Times New Roman" pitchFamily="18" charset="0"/>
                    </a:rPr>
                    <a:t>0.8</a:t>
                  </a:r>
                </a:p>
                <a:p>
                  <a:pPr eaLnBrk="1" hangingPunct="1">
                    <a:spcBef>
                      <a:spcPct val="50000"/>
                    </a:spcBef>
                  </a:pPr>
                  <a:r>
                    <a:rPr lang="en-US" altLang="zh-CN" sz="1400">
                      <a:latin typeface="Times New Roman" pitchFamily="18" charset="0"/>
                    </a:rPr>
                    <a:t>0.6</a:t>
                  </a:r>
                </a:p>
                <a:p>
                  <a:pPr eaLnBrk="1" hangingPunct="1">
                    <a:spcBef>
                      <a:spcPct val="50000"/>
                    </a:spcBef>
                  </a:pPr>
                  <a:r>
                    <a:rPr lang="en-US" altLang="zh-CN" sz="1400">
                      <a:latin typeface="Times New Roman" pitchFamily="18" charset="0"/>
                    </a:rPr>
                    <a:t>0.4</a:t>
                  </a:r>
                </a:p>
                <a:p>
                  <a:pPr eaLnBrk="1" hangingPunct="1">
                    <a:spcBef>
                      <a:spcPct val="50000"/>
                    </a:spcBef>
                  </a:pPr>
                  <a:r>
                    <a:rPr lang="en-US" altLang="zh-CN" sz="1400">
                      <a:latin typeface="Times New Roman" pitchFamily="18" charset="0"/>
                    </a:rPr>
                    <a:t>0.2</a:t>
                  </a:r>
                </a:p>
                <a:p>
                  <a:pPr eaLnBrk="1" hangingPunct="1">
                    <a:spcBef>
                      <a:spcPct val="50000"/>
                    </a:spcBef>
                  </a:pPr>
                  <a:r>
                    <a:rPr lang="en-US" altLang="zh-CN" sz="1400">
                      <a:latin typeface="Times New Roman" pitchFamily="18" charset="0"/>
                    </a:rPr>
                    <a:t>0</a:t>
                  </a:r>
                </a:p>
              </p:txBody>
            </p:sp>
          </p:grpSp>
          <p:sp>
            <p:nvSpPr>
              <p:cNvPr id="31774" name="Line 151"/>
              <p:cNvSpPr>
                <a:spLocks noChangeShapeType="1"/>
              </p:cNvSpPr>
              <p:nvPr/>
            </p:nvSpPr>
            <p:spPr bwMode="auto">
              <a:xfrm>
                <a:off x="2405" y="4084"/>
                <a:ext cx="5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5" name="Line 152"/>
              <p:cNvSpPr>
                <a:spLocks noChangeShapeType="1"/>
              </p:cNvSpPr>
              <p:nvPr/>
            </p:nvSpPr>
            <p:spPr bwMode="auto">
              <a:xfrm flipV="1">
                <a:off x="2586" y="4020"/>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6" name="Line 153"/>
              <p:cNvSpPr>
                <a:spLocks noChangeShapeType="1"/>
              </p:cNvSpPr>
              <p:nvPr/>
            </p:nvSpPr>
            <p:spPr bwMode="auto">
              <a:xfrm flipV="1">
                <a:off x="2764" y="4020"/>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7" name="Text Box 157"/>
              <p:cNvSpPr txBox="1">
                <a:spLocks noChangeArrowheads="1"/>
              </p:cNvSpPr>
              <p:nvPr/>
            </p:nvSpPr>
            <p:spPr bwMode="auto">
              <a:xfrm>
                <a:off x="2427" y="3018"/>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solidFill>
                      <a:srgbClr val="800080"/>
                    </a:solidFill>
                    <a:latin typeface="Times New Roman" pitchFamily="18" charset="0"/>
                  </a:rPr>
                  <a:t>cos</a:t>
                </a:r>
                <a:r>
                  <a:rPr lang="en-US" altLang="zh-CN" sz="2000" baseline="30000">
                    <a:solidFill>
                      <a:srgbClr val="800080"/>
                    </a:solidFill>
                    <a:latin typeface="Times New Roman" pitchFamily="18" charset="0"/>
                  </a:rPr>
                  <a:t>128</a:t>
                </a:r>
                <a:r>
                  <a:rPr lang="en-US" altLang="zh-CN" sz="2000">
                    <a:solidFill>
                      <a:srgbClr val="800080"/>
                    </a:solidFill>
                    <a:sym typeface="Symbol" pitchFamily="18" charset="2"/>
                  </a:rPr>
                  <a:t></a:t>
                </a:r>
              </a:p>
            </p:txBody>
          </p:sp>
          <p:sp>
            <p:nvSpPr>
              <p:cNvPr id="31778" name="Freeform 158"/>
              <p:cNvSpPr>
                <a:spLocks/>
              </p:cNvSpPr>
              <p:nvPr/>
            </p:nvSpPr>
            <p:spPr bwMode="auto">
              <a:xfrm>
                <a:off x="2404" y="3122"/>
                <a:ext cx="295" cy="952"/>
              </a:xfrm>
              <a:custGeom>
                <a:avLst/>
                <a:gdLst>
                  <a:gd name="T0" fmla="*/ 0 w 1180"/>
                  <a:gd name="T1" fmla="*/ 0 h 975"/>
                  <a:gd name="T2" fmla="*/ 0 w 1180"/>
                  <a:gd name="T3" fmla="*/ 78 h 975"/>
                  <a:gd name="T4" fmla="*/ 0 w 1180"/>
                  <a:gd name="T5" fmla="*/ 263 h 975"/>
                  <a:gd name="T6" fmla="*/ 0 w 1180"/>
                  <a:gd name="T7" fmla="*/ 495 h 975"/>
                  <a:gd name="T8" fmla="*/ 0 w 1180"/>
                  <a:gd name="T9" fmla="*/ 635 h 975"/>
                  <a:gd name="T10" fmla="*/ 0 w 1180"/>
                  <a:gd name="T11" fmla="*/ 667 h 975"/>
                  <a:gd name="T12" fmla="*/ 0 60000 65536"/>
                  <a:gd name="T13" fmla="*/ 0 60000 65536"/>
                  <a:gd name="T14" fmla="*/ 0 60000 65536"/>
                  <a:gd name="T15" fmla="*/ 0 60000 65536"/>
                  <a:gd name="T16" fmla="*/ 0 60000 65536"/>
                  <a:gd name="T17" fmla="*/ 0 60000 65536"/>
                  <a:gd name="T18" fmla="*/ 0 w 1180"/>
                  <a:gd name="T19" fmla="*/ 0 h 975"/>
                  <a:gd name="T20" fmla="*/ 1180 w 1180"/>
                  <a:gd name="T21" fmla="*/ 975 h 975"/>
                </a:gdLst>
                <a:ahLst/>
                <a:cxnLst>
                  <a:cxn ang="T12">
                    <a:pos x="T0" y="T1"/>
                  </a:cxn>
                  <a:cxn ang="T13">
                    <a:pos x="T2" y="T3"/>
                  </a:cxn>
                  <a:cxn ang="T14">
                    <a:pos x="T4" y="T5"/>
                  </a:cxn>
                  <a:cxn ang="T15">
                    <a:pos x="T6" y="T7"/>
                  </a:cxn>
                  <a:cxn ang="T16">
                    <a:pos x="T8" y="T9"/>
                  </a:cxn>
                  <a:cxn ang="T17">
                    <a:pos x="T10" y="T11"/>
                  </a:cxn>
                </a:cxnLst>
                <a:rect l="T18" t="T19" r="T20" b="T21"/>
                <a:pathLst>
                  <a:path w="1180" h="975">
                    <a:moveTo>
                      <a:pt x="0" y="0"/>
                    </a:moveTo>
                    <a:cubicBezTo>
                      <a:pt x="85" y="24"/>
                      <a:pt x="171" y="49"/>
                      <a:pt x="250" y="113"/>
                    </a:cubicBezTo>
                    <a:cubicBezTo>
                      <a:pt x="329" y="177"/>
                      <a:pt x="397" y="283"/>
                      <a:pt x="476" y="385"/>
                    </a:cubicBezTo>
                    <a:cubicBezTo>
                      <a:pt x="555" y="487"/>
                      <a:pt x="647" y="634"/>
                      <a:pt x="726" y="725"/>
                    </a:cubicBezTo>
                    <a:cubicBezTo>
                      <a:pt x="805" y="816"/>
                      <a:pt x="877" y="887"/>
                      <a:pt x="953" y="929"/>
                    </a:cubicBezTo>
                    <a:cubicBezTo>
                      <a:pt x="1029" y="971"/>
                      <a:pt x="1104" y="973"/>
                      <a:pt x="1180" y="975"/>
                    </a:cubicBezTo>
                  </a:path>
                </a:pathLst>
              </a:custGeom>
              <a:noFill/>
              <a:ln w="28575" cap="flat" cmpd="sng">
                <a:solidFill>
                  <a:srgbClr val="00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1772" name="Text Box 180"/>
            <p:cNvSpPr txBox="1">
              <a:spLocks noChangeArrowheads="1"/>
            </p:cNvSpPr>
            <p:nvPr/>
          </p:nvSpPr>
          <p:spPr bwMode="auto">
            <a:xfrm>
              <a:off x="3356" y="3952"/>
              <a:ext cx="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ym typeface="Symbol" pitchFamily="18" charset="2"/>
                </a:rPr>
                <a:t></a:t>
              </a:r>
            </a:p>
          </p:txBody>
        </p:sp>
      </p:grpSp>
      <p:grpSp>
        <p:nvGrpSpPr>
          <p:cNvPr id="19" name="Group 184"/>
          <p:cNvGrpSpPr>
            <a:grpSpLocks/>
          </p:cNvGrpSpPr>
          <p:nvPr/>
        </p:nvGrpSpPr>
        <p:grpSpPr bwMode="auto">
          <a:xfrm>
            <a:off x="8699501" y="4703764"/>
            <a:ext cx="2408767" cy="2047875"/>
            <a:chOff x="4110" y="2963"/>
            <a:chExt cx="1138" cy="1290"/>
          </a:xfrm>
        </p:grpSpPr>
        <p:grpSp>
          <p:nvGrpSpPr>
            <p:cNvPr id="31753" name="Group 174"/>
            <p:cNvGrpSpPr>
              <a:grpSpLocks/>
            </p:cNvGrpSpPr>
            <p:nvPr/>
          </p:nvGrpSpPr>
          <p:grpSpPr bwMode="auto">
            <a:xfrm>
              <a:off x="4110" y="2963"/>
              <a:ext cx="1061" cy="1290"/>
              <a:chOff x="3520" y="2999"/>
              <a:chExt cx="1061" cy="1290"/>
            </a:xfrm>
          </p:grpSpPr>
          <p:grpSp>
            <p:nvGrpSpPr>
              <p:cNvPr id="31755" name="Group 159"/>
              <p:cNvGrpSpPr>
                <a:grpSpLocks/>
              </p:cNvGrpSpPr>
              <p:nvPr/>
            </p:nvGrpSpPr>
            <p:grpSpPr bwMode="auto">
              <a:xfrm>
                <a:off x="3520" y="2999"/>
                <a:ext cx="430" cy="1248"/>
                <a:chOff x="435" y="1829"/>
                <a:chExt cx="430" cy="1248"/>
              </a:xfrm>
            </p:grpSpPr>
            <p:grpSp>
              <p:nvGrpSpPr>
                <p:cNvPr id="31762" name="Group 160"/>
                <p:cNvGrpSpPr>
                  <a:grpSpLocks/>
                </p:cNvGrpSpPr>
                <p:nvPr/>
              </p:nvGrpSpPr>
              <p:grpSpPr bwMode="auto">
                <a:xfrm>
                  <a:off x="793" y="1829"/>
                  <a:ext cx="68" cy="1123"/>
                  <a:chOff x="793" y="1820"/>
                  <a:chExt cx="68" cy="1123"/>
                </a:xfrm>
              </p:grpSpPr>
              <p:sp>
                <p:nvSpPr>
                  <p:cNvPr id="31764" name="Line 161"/>
                  <p:cNvSpPr>
                    <a:spLocks noChangeShapeType="1"/>
                  </p:cNvSpPr>
                  <p:nvPr/>
                </p:nvSpPr>
                <p:spPr bwMode="auto">
                  <a:xfrm flipV="1">
                    <a:off x="793" y="1820"/>
                    <a:ext cx="0" cy="11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5" name="Line 162"/>
                  <p:cNvSpPr>
                    <a:spLocks noChangeShapeType="1"/>
                  </p:cNvSpPr>
                  <p:nvPr/>
                </p:nvSpPr>
                <p:spPr bwMode="auto">
                  <a:xfrm>
                    <a:off x="793" y="197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6" name="Line 163"/>
                  <p:cNvSpPr>
                    <a:spLocks noChangeShapeType="1"/>
                  </p:cNvSpPr>
                  <p:nvPr/>
                </p:nvSpPr>
                <p:spPr bwMode="auto">
                  <a:xfrm>
                    <a:off x="793" y="2173"/>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7" name="Line 164"/>
                  <p:cNvSpPr>
                    <a:spLocks noChangeShapeType="1"/>
                  </p:cNvSpPr>
                  <p:nvPr/>
                </p:nvSpPr>
                <p:spPr bwMode="auto">
                  <a:xfrm>
                    <a:off x="793" y="23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8" name="Line 165"/>
                  <p:cNvSpPr>
                    <a:spLocks noChangeShapeType="1"/>
                  </p:cNvSpPr>
                  <p:nvPr/>
                </p:nvSpPr>
                <p:spPr bwMode="auto">
                  <a:xfrm>
                    <a:off x="793" y="256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9" name="Line 166"/>
                  <p:cNvSpPr>
                    <a:spLocks noChangeShapeType="1"/>
                  </p:cNvSpPr>
                  <p:nvPr/>
                </p:nvSpPr>
                <p:spPr bwMode="auto">
                  <a:xfrm>
                    <a:off x="793" y="2755"/>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763" name="Text Box 167"/>
                <p:cNvSpPr txBox="1">
                  <a:spLocks noChangeArrowheads="1"/>
                </p:cNvSpPr>
                <p:nvPr/>
              </p:nvSpPr>
              <p:spPr bwMode="auto">
                <a:xfrm>
                  <a:off x="435" y="1865"/>
                  <a:ext cx="430" cy="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400">
                      <a:latin typeface="Times New Roman" pitchFamily="18" charset="0"/>
                    </a:rPr>
                    <a:t>1</a:t>
                  </a:r>
                </a:p>
                <a:p>
                  <a:pPr eaLnBrk="1" hangingPunct="1">
                    <a:spcBef>
                      <a:spcPct val="50000"/>
                    </a:spcBef>
                  </a:pPr>
                  <a:r>
                    <a:rPr lang="en-US" altLang="zh-CN" sz="1400">
                      <a:latin typeface="Times New Roman" pitchFamily="18" charset="0"/>
                    </a:rPr>
                    <a:t>0.8</a:t>
                  </a:r>
                </a:p>
                <a:p>
                  <a:pPr eaLnBrk="1" hangingPunct="1">
                    <a:spcBef>
                      <a:spcPct val="50000"/>
                    </a:spcBef>
                  </a:pPr>
                  <a:r>
                    <a:rPr lang="en-US" altLang="zh-CN" sz="1400">
                      <a:latin typeface="Times New Roman" pitchFamily="18" charset="0"/>
                    </a:rPr>
                    <a:t>0.6</a:t>
                  </a:r>
                </a:p>
                <a:p>
                  <a:pPr eaLnBrk="1" hangingPunct="1">
                    <a:spcBef>
                      <a:spcPct val="50000"/>
                    </a:spcBef>
                  </a:pPr>
                  <a:r>
                    <a:rPr lang="en-US" altLang="zh-CN" sz="1400">
                      <a:latin typeface="Times New Roman" pitchFamily="18" charset="0"/>
                    </a:rPr>
                    <a:t>0.4</a:t>
                  </a:r>
                </a:p>
                <a:p>
                  <a:pPr eaLnBrk="1" hangingPunct="1">
                    <a:spcBef>
                      <a:spcPct val="50000"/>
                    </a:spcBef>
                  </a:pPr>
                  <a:r>
                    <a:rPr lang="en-US" altLang="zh-CN" sz="1400">
                      <a:latin typeface="Times New Roman" pitchFamily="18" charset="0"/>
                    </a:rPr>
                    <a:t>0.2</a:t>
                  </a:r>
                </a:p>
                <a:p>
                  <a:pPr eaLnBrk="1" hangingPunct="1">
                    <a:spcBef>
                      <a:spcPct val="50000"/>
                    </a:spcBef>
                  </a:pPr>
                  <a:r>
                    <a:rPr lang="en-US" altLang="zh-CN" sz="1400">
                      <a:latin typeface="Times New Roman" pitchFamily="18" charset="0"/>
                    </a:rPr>
                    <a:t>0</a:t>
                  </a:r>
                </a:p>
              </p:txBody>
            </p:sp>
          </p:grpSp>
          <p:sp>
            <p:nvSpPr>
              <p:cNvPr id="31756" name="Line 168"/>
              <p:cNvSpPr>
                <a:spLocks noChangeShapeType="1"/>
              </p:cNvSpPr>
              <p:nvPr/>
            </p:nvSpPr>
            <p:spPr bwMode="auto">
              <a:xfrm>
                <a:off x="3879" y="4120"/>
                <a:ext cx="5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7" name="Line 169"/>
              <p:cNvSpPr>
                <a:spLocks noChangeShapeType="1"/>
              </p:cNvSpPr>
              <p:nvPr/>
            </p:nvSpPr>
            <p:spPr bwMode="auto">
              <a:xfrm flipV="1">
                <a:off x="4060" y="405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8" name="Line 170"/>
              <p:cNvSpPr>
                <a:spLocks noChangeShapeType="1"/>
              </p:cNvSpPr>
              <p:nvPr/>
            </p:nvSpPr>
            <p:spPr bwMode="auto">
              <a:xfrm flipV="1">
                <a:off x="4238" y="4056"/>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9" name="Text Box 171"/>
              <p:cNvSpPr txBox="1">
                <a:spLocks noChangeArrowheads="1"/>
              </p:cNvSpPr>
              <p:nvPr/>
            </p:nvSpPr>
            <p:spPr bwMode="auto">
              <a:xfrm>
                <a:off x="3901" y="3054"/>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solidFill>
                      <a:srgbClr val="009900"/>
                    </a:solidFill>
                    <a:latin typeface="Times New Roman" pitchFamily="18" charset="0"/>
                  </a:rPr>
                  <a:t>cos</a:t>
                </a:r>
                <a:r>
                  <a:rPr lang="en-US" altLang="zh-CN" sz="2000" baseline="30000">
                    <a:solidFill>
                      <a:srgbClr val="009900"/>
                    </a:solidFill>
                    <a:latin typeface="Times New Roman" pitchFamily="18" charset="0"/>
                  </a:rPr>
                  <a:t>256</a:t>
                </a:r>
                <a:r>
                  <a:rPr lang="en-US" altLang="zh-CN" sz="2000">
                    <a:solidFill>
                      <a:srgbClr val="009900"/>
                    </a:solidFill>
                    <a:sym typeface="Symbol" pitchFamily="18" charset="2"/>
                  </a:rPr>
                  <a:t></a:t>
                </a:r>
              </a:p>
            </p:txBody>
          </p:sp>
          <p:sp>
            <p:nvSpPr>
              <p:cNvPr id="31760" name="Freeform 172"/>
              <p:cNvSpPr>
                <a:spLocks/>
              </p:cNvSpPr>
              <p:nvPr/>
            </p:nvSpPr>
            <p:spPr bwMode="auto">
              <a:xfrm>
                <a:off x="3878" y="3158"/>
                <a:ext cx="181" cy="952"/>
              </a:xfrm>
              <a:custGeom>
                <a:avLst/>
                <a:gdLst>
                  <a:gd name="T0" fmla="*/ 0 w 1180"/>
                  <a:gd name="T1" fmla="*/ 0 h 975"/>
                  <a:gd name="T2" fmla="*/ 0 w 1180"/>
                  <a:gd name="T3" fmla="*/ 78 h 975"/>
                  <a:gd name="T4" fmla="*/ 0 w 1180"/>
                  <a:gd name="T5" fmla="*/ 263 h 975"/>
                  <a:gd name="T6" fmla="*/ 0 w 1180"/>
                  <a:gd name="T7" fmla="*/ 495 h 975"/>
                  <a:gd name="T8" fmla="*/ 0 w 1180"/>
                  <a:gd name="T9" fmla="*/ 635 h 975"/>
                  <a:gd name="T10" fmla="*/ 0 w 1180"/>
                  <a:gd name="T11" fmla="*/ 667 h 975"/>
                  <a:gd name="T12" fmla="*/ 0 60000 65536"/>
                  <a:gd name="T13" fmla="*/ 0 60000 65536"/>
                  <a:gd name="T14" fmla="*/ 0 60000 65536"/>
                  <a:gd name="T15" fmla="*/ 0 60000 65536"/>
                  <a:gd name="T16" fmla="*/ 0 60000 65536"/>
                  <a:gd name="T17" fmla="*/ 0 60000 65536"/>
                  <a:gd name="T18" fmla="*/ 0 w 1180"/>
                  <a:gd name="T19" fmla="*/ 0 h 975"/>
                  <a:gd name="T20" fmla="*/ 1180 w 1180"/>
                  <a:gd name="T21" fmla="*/ 975 h 975"/>
                </a:gdLst>
                <a:ahLst/>
                <a:cxnLst>
                  <a:cxn ang="T12">
                    <a:pos x="T0" y="T1"/>
                  </a:cxn>
                  <a:cxn ang="T13">
                    <a:pos x="T2" y="T3"/>
                  </a:cxn>
                  <a:cxn ang="T14">
                    <a:pos x="T4" y="T5"/>
                  </a:cxn>
                  <a:cxn ang="T15">
                    <a:pos x="T6" y="T7"/>
                  </a:cxn>
                  <a:cxn ang="T16">
                    <a:pos x="T8" y="T9"/>
                  </a:cxn>
                  <a:cxn ang="T17">
                    <a:pos x="T10" y="T11"/>
                  </a:cxn>
                </a:cxnLst>
                <a:rect l="T18" t="T19" r="T20" b="T21"/>
                <a:pathLst>
                  <a:path w="1180" h="975">
                    <a:moveTo>
                      <a:pt x="0" y="0"/>
                    </a:moveTo>
                    <a:cubicBezTo>
                      <a:pt x="85" y="24"/>
                      <a:pt x="171" y="49"/>
                      <a:pt x="250" y="113"/>
                    </a:cubicBezTo>
                    <a:cubicBezTo>
                      <a:pt x="329" y="177"/>
                      <a:pt x="397" y="283"/>
                      <a:pt x="476" y="385"/>
                    </a:cubicBezTo>
                    <a:cubicBezTo>
                      <a:pt x="555" y="487"/>
                      <a:pt x="647" y="634"/>
                      <a:pt x="726" y="725"/>
                    </a:cubicBezTo>
                    <a:cubicBezTo>
                      <a:pt x="805" y="816"/>
                      <a:pt x="877" y="887"/>
                      <a:pt x="953" y="929"/>
                    </a:cubicBezTo>
                    <a:cubicBezTo>
                      <a:pt x="1029" y="971"/>
                      <a:pt x="1104" y="973"/>
                      <a:pt x="1180" y="975"/>
                    </a:cubicBezTo>
                  </a:path>
                </a:pathLst>
              </a:custGeom>
              <a:noFill/>
              <a:ln w="28575" cap="flat" cmpd="sng">
                <a:solidFill>
                  <a:srgbClr val="00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61" name="Text Box 173"/>
              <p:cNvSpPr txBox="1">
                <a:spLocks noChangeArrowheads="1"/>
              </p:cNvSpPr>
              <p:nvPr/>
            </p:nvSpPr>
            <p:spPr bwMode="auto">
              <a:xfrm>
                <a:off x="3792" y="4097"/>
                <a:ext cx="7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1400">
                    <a:latin typeface="Times New Roman" pitchFamily="18" charset="0"/>
                  </a:rPr>
                  <a:t>0    10</a:t>
                </a:r>
                <a:r>
                  <a:rPr lang="en-US" altLang="zh-CN" sz="1400">
                    <a:latin typeface="Times New Roman" pitchFamily="18" charset="0"/>
                    <a:sym typeface="Symbol" pitchFamily="18" charset="2"/>
                  </a:rPr>
                  <a:t>  </a:t>
                </a:r>
                <a:r>
                  <a:rPr lang="en-US" altLang="zh-CN" sz="1400">
                    <a:latin typeface="Times New Roman" pitchFamily="18" charset="0"/>
                  </a:rPr>
                  <a:t>20</a:t>
                </a:r>
                <a:r>
                  <a:rPr lang="en-US" altLang="zh-CN" sz="1400">
                    <a:latin typeface="Times New Roman" pitchFamily="18" charset="0"/>
                    <a:sym typeface="Symbol" pitchFamily="18" charset="2"/>
                  </a:rPr>
                  <a:t></a:t>
                </a:r>
                <a:endParaRPr lang="en-US" altLang="zh-CN">
                  <a:sym typeface="Symbol" pitchFamily="18" charset="2"/>
                </a:endParaRPr>
              </a:p>
            </p:txBody>
          </p:sp>
        </p:grpSp>
        <p:sp>
          <p:nvSpPr>
            <p:cNvPr id="31754" name="Text Box 181"/>
            <p:cNvSpPr txBox="1">
              <a:spLocks noChangeArrowheads="1"/>
            </p:cNvSpPr>
            <p:nvPr/>
          </p:nvSpPr>
          <p:spPr bwMode="auto">
            <a:xfrm>
              <a:off x="4998" y="3943"/>
              <a:ext cx="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ym typeface="Symbol" pitchFamily="18" charset="2"/>
                </a:rPr>
                <a:t></a:t>
              </a:r>
            </a:p>
          </p:txBody>
        </p:sp>
      </p:grpSp>
    </p:spTree>
    <p:extLst>
      <p:ext uri="{BB962C8B-B14F-4D97-AF65-F5344CB8AC3E}">
        <p14:creationId xmlns:p14="http://schemas.microsoft.com/office/powerpoint/2010/main" val="2375374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animEffect transition="in" filter="wipe(up)">
                                      <p:cBhvr>
                                        <p:cTn id="7" dur="500"/>
                                        <p:tgtEl>
                                          <p:spTgt spid="952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lvl="1">
              <a:spcBef>
                <a:spcPts val="3000"/>
              </a:spcBef>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本讲内容</a:t>
            </a:r>
          </a:p>
        </p:txBody>
      </p:sp>
      <p:sp>
        <p:nvSpPr>
          <p:cNvPr id="5123" name="Rectangle 3"/>
          <p:cNvSpPr>
            <a:spLocks noGrp="1" noChangeArrowheads="1"/>
          </p:cNvSpPr>
          <p:nvPr>
            <p:ph type="body" idx="1"/>
          </p:nvPr>
        </p:nvSpPr>
        <p:spPr/>
        <p:txBody>
          <a:bodyPr>
            <a:normAutofit fontScale="92500" lnSpcReduction="10000"/>
          </a:bodyPr>
          <a:lstStyle/>
          <a:p>
            <a:pPr>
              <a:spcBef>
                <a:spcPts val="2400"/>
              </a:spcBef>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面的明暗处理</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平面明暗处理</a:t>
            </a:r>
          </a:p>
          <a:p>
            <a:pPr marL="717550" lvl="1" indent="-342900" hangingPunct="0">
              <a:lnSpc>
                <a:spcPct val="120000"/>
              </a:lnSpc>
              <a:spcBef>
                <a:spcPts val="600"/>
              </a:spcBef>
              <a:buFont typeface="Wingdings" panose="05000000000000000000" pitchFamily="2" charset="2"/>
              <a:buChar char="Ø"/>
              <a:defRPr/>
            </a:pP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Gouraud</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明暗处理</a:t>
            </a:r>
          </a:p>
          <a:p>
            <a:pPr marL="717550" lvl="1" indent="-342900" hangingPunct="0">
              <a:lnSpc>
                <a:spcPct val="120000"/>
              </a:lnSpc>
              <a:spcBef>
                <a:spcPts val="600"/>
              </a:spcBef>
              <a:buFont typeface="Wingdings" panose="05000000000000000000" pitchFamily="2" charset="2"/>
              <a:buChar char="Ø"/>
              <a:defRPr/>
            </a:pP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Phong</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明暗处理</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光线跟踪算法</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辐射度光照模型</a:t>
            </a:r>
          </a:p>
          <a:p>
            <a:pPr marL="717550" lvl="1" indent="-342900" hangingPunct="0">
              <a:lnSpc>
                <a:spcPct val="120000"/>
              </a:lnSpc>
              <a:spcBef>
                <a:spcPts val="6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BRDF</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光照模型</a:t>
            </a: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基于图像的光照模型</a:t>
            </a:r>
          </a:p>
          <a:p>
            <a:pPr eaLnBrk="1" hangingPunct="1">
              <a:lnSpc>
                <a:spcPct val="100000"/>
              </a:lnSpc>
              <a:spcBef>
                <a:spcPts val="2400"/>
              </a:spcBef>
            </a:pPr>
            <a:r>
              <a:rPr lang="en-US" altLang="zh-CN" sz="2800"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中的光照</a:t>
            </a:r>
          </a:p>
          <a:p>
            <a:pPr eaLnBrk="1" hangingPunct="1"/>
            <a:endParaRPr lang="zh-CN" altLang="en-US" sz="2800" dirty="0" smtClean="0"/>
          </a:p>
        </p:txBody>
      </p:sp>
    </p:spTree>
    <p:extLst>
      <p:ext uri="{BB962C8B-B14F-4D97-AF65-F5344CB8AC3E}">
        <p14:creationId xmlns:p14="http://schemas.microsoft.com/office/powerpoint/2010/main" val="317143413"/>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body" idx="1"/>
          </p:nvPr>
        </p:nvSpPr>
        <p:spPr>
          <a:xfrm>
            <a:off x="767408" y="1482433"/>
            <a:ext cx="10873208" cy="4319587"/>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镜面反射系数</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W()</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与物体表面材质相关，并且是入射角</a:t>
            </a:r>
            <a:r>
              <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的</a:t>
            </a: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sym typeface="Symbol" pitchFamily="18" charset="2"/>
              </a:rPr>
              <a:t>函数</a:t>
            </a:r>
            <a:endPar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endParaRPr>
          </a:p>
          <a:p>
            <a:pPr eaLnBrk="1" hangingPunct="1"/>
            <a:endParaRPr lang="zh-CN" altLang="en-US" dirty="0" smtClean="0">
              <a:latin typeface="Times New Roman" pitchFamily="18" charset="0"/>
              <a:sym typeface="Symbol" pitchFamily="18" charset="2"/>
            </a:endParaRPr>
          </a:p>
          <a:p>
            <a:pPr lvl="1" eaLnBrk="1" hangingPunct="1">
              <a:spcBef>
                <a:spcPct val="45000"/>
              </a:spcBef>
            </a:pPr>
            <a:endParaRPr lang="zh-CN" altLang="en-US" dirty="0" smtClean="0">
              <a:latin typeface="Times New Roman" pitchFamily="18" charset="0"/>
              <a:sym typeface="Symbol" pitchFamily="18" charset="2"/>
            </a:endParaRPr>
          </a:p>
        </p:txBody>
      </p:sp>
      <p:sp>
        <p:nvSpPr>
          <p:cNvPr id="32771" name="Rectangle 3"/>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1.4.2  </a:t>
            </a:r>
            <a:r>
              <a:rPr lang="en-US" altLang="zh-CN" sz="3200" b="1" dirty="0" err="1">
                <a:solidFill>
                  <a:schemeClr val="accent6">
                    <a:lumMod val="50000"/>
                  </a:schemeClr>
                </a:solidFill>
                <a:latin typeface="微软雅黑" panose="020B0503020204020204" pitchFamily="34" charset="-122"/>
                <a:ea typeface="微软雅黑" panose="020B0503020204020204" pitchFamily="34" charset="-122"/>
              </a:rPr>
              <a:t>Phong</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p>
        </p:txBody>
      </p:sp>
      <p:sp>
        <p:nvSpPr>
          <p:cNvPr id="97343" name="Text Box 63"/>
          <p:cNvSpPr txBox="1">
            <a:spLocks noChangeArrowheads="1"/>
          </p:cNvSpPr>
          <p:nvPr/>
        </p:nvSpPr>
        <p:spPr bwMode="auto">
          <a:xfrm>
            <a:off x="5087888" y="2934248"/>
            <a:ext cx="6346873" cy="155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marL="1260475" lvl="3" indent="-342900" defTabSz="914216" eaLnBrk="1">
              <a:lnSpc>
                <a:spcPct val="150000"/>
              </a:lnSpc>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cs typeface="Montserrat Hairline"/>
                <a:sym typeface="Symbol" pitchFamily="18" charset="2"/>
              </a:rPr>
              <a:t>透明</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Symbol" pitchFamily="18" charset="2"/>
              </a:rPr>
              <a:t>材质如玻璃仅当角接近</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Symbol" pitchFamily="18" charset="2"/>
              </a:rPr>
              <a:t>90</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Symbol" pitchFamily="18" charset="2"/>
              </a:rPr>
              <a:t>时才有明显的镜面反射；当＝</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Symbol" pitchFamily="18" charset="2"/>
              </a:rPr>
              <a:t>0</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Symbol" pitchFamily="18" charset="2"/>
              </a:rPr>
              <a:t>时，约</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Symbol" pitchFamily="18" charset="2"/>
              </a:rPr>
              <a:t>4</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cs typeface="Montserrat Hairline"/>
                <a:sym typeface="Symbol" pitchFamily="18" charset="2"/>
              </a:rPr>
              <a:t>％当 入射光被玻璃表面反射；</a:t>
            </a:r>
          </a:p>
        </p:txBody>
      </p:sp>
      <p:sp>
        <p:nvSpPr>
          <p:cNvPr id="97344" name="Text Box 64"/>
          <p:cNvSpPr txBox="1">
            <a:spLocks noChangeArrowheads="1"/>
          </p:cNvSpPr>
          <p:nvPr/>
        </p:nvSpPr>
        <p:spPr bwMode="auto">
          <a:xfrm>
            <a:off x="5155017" y="4920550"/>
            <a:ext cx="6322276"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eaLnBrk="0">
              <a:defRPr>
                <a:solidFill>
                  <a:schemeClr val="tx1"/>
                </a:solidFill>
                <a:latin typeface="Arial" charset="0"/>
                <a:ea typeface="宋体" charset="-122"/>
              </a:defRPr>
            </a:lvl1pPr>
            <a:lvl2pPr marL="742950" indent="-285750" eaLnBrk="0">
              <a:defRPr>
                <a:solidFill>
                  <a:schemeClr val="tx1"/>
                </a:solidFill>
                <a:latin typeface="Arial" charset="0"/>
                <a:ea typeface="宋体" charset="-122"/>
              </a:defRPr>
            </a:lvl2pPr>
            <a:lvl3pPr marL="1143000" indent="-228600" eaLnBrk="0">
              <a:defRPr>
                <a:solidFill>
                  <a:schemeClr val="tx1"/>
                </a:solidFill>
                <a:latin typeface="Arial" charset="0"/>
                <a:ea typeface="宋体" charset="-122"/>
              </a:defRPr>
            </a:lvl3pPr>
            <a:lvl4pPr marL="1260475" lvl="3" indent="-342900" defTabSz="914216" eaLnBrk="1">
              <a:lnSpc>
                <a:spcPct val="150000"/>
              </a:lnSpc>
              <a:spcBef>
                <a:spcPts val="1800"/>
              </a:spcBef>
              <a:buFont typeface="Arial" panose="020B0604020202020204" pitchFamily="34" charset="0"/>
              <a:buChar char="•"/>
              <a:defRPr sz="2200" b="1">
                <a:solidFill>
                  <a:schemeClr val="accent6">
                    <a:lumMod val="50000"/>
                  </a:schemeClr>
                </a:solidFill>
                <a:latin typeface="微软雅黑" panose="020B0503020204020204" pitchFamily="34" charset="-122"/>
                <a:ea typeface="微软雅黑" panose="020B0503020204020204" pitchFamily="34" charset="-122"/>
                <a:cs typeface="Montserrat Hairline"/>
              </a:defRPr>
            </a:lvl4pPr>
            <a:lvl5pPr marL="2057400" indent="-228600" eaLnBrk="0">
              <a:defRPr>
                <a:solidFill>
                  <a:schemeClr val="tx1"/>
                </a:solidFill>
                <a:latin typeface="Arial" charset="0"/>
                <a:ea typeface="宋体" charset="-122"/>
              </a:defRPr>
            </a:lvl5pPr>
            <a:lvl6pPr marL="2514600" indent="-228600" algn="ctr" eaLnBrk="0" fontAlgn="base">
              <a:spcBef>
                <a:spcPct val="0"/>
              </a:spcBef>
              <a:spcAft>
                <a:spcPct val="0"/>
              </a:spcAft>
              <a:defRPr>
                <a:solidFill>
                  <a:schemeClr val="tx1"/>
                </a:solidFill>
                <a:latin typeface="Arial" charset="0"/>
                <a:ea typeface="宋体" charset="-122"/>
              </a:defRPr>
            </a:lvl6pPr>
            <a:lvl7pPr marL="2971800" indent="-228600" algn="ctr" eaLnBrk="0" fontAlgn="base">
              <a:spcBef>
                <a:spcPct val="0"/>
              </a:spcBef>
              <a:spcAft>
                <a:spcPct val="0"/>
              </a:spcAft>
              <a:defRPr>
                <a:solidFill>
                  <a:schemeClr val="tx1"/>
                </a:solidFill>
                <a:latin typeface="Arial" charset="0"/>
                <a:ea typeface="宋体" charset="-122"/>
              </a:defRPr>
            </a:lvl7pPr>
            <a:lvl8pPr marL="3429000" indent="-228600" algn="ctr" eaLnBrk="0" fontAlgn="base">
              <a:spcBef>
                <a:spcPct val="0"/>
              </a:spcBef>
              <a:spcAft>
                <a:spcPct val="0"/>
              </a:spcAft>
              <a:defRPr>
                <a:solidFill>
                  <a:schemeClr val="tx1"/>
                </a:solidFill>
                <a:latin typeface="Arial" charset="0"/>
                <a:ea typeface="宋体" charset="-122"/>
              </a:defRPr>
            </a:lvl8pPr>
            <a:lvl9pPr marL="3886200" indent="-228600" algn="ctr" eaLnBrk="0" fontAlgn="base">
              <a:spcBef>
                <a:spcPct val="0"/>
              </a:spcBef>
              <a:spcAft>
                <a:spcPct val="0"/>
              </a:spcAft>
              <a:defRPr>
                <a:solidFill>
                  <a:schemeClr val="tx1"/>
                </a:solidFill>
                <a:latin typeface="Arial" charset="0"/>
                <a:ea typeface="宋体" charset="-122"/>
              </a:defRPr>
            </a:lvl9pPr>
          </a:lstStyle>
          <a:p>
            <a:pPr lvl="3">
              <a:defRPr/>
            </a:pPr>
            <a:r>
              <a:rPr lang="zh-CN" altLang="en-US" dirty="0" smtClean="0">
                <a:sym typeface="Symbol" pitchFamily="18" charset="2"/>
              </a:rPr>
              <a:t>对于</a:t>
            </a:r>
            <a:r>
              <a:rPr lang="zh-CN" altLang="en-US" dirty="0">
                <a:sym typeface="Symbol" pitchFamily="18" charset="2"/>
              </a:rPr>
              <a:t>许多不透明的材质， </a:t>
            </a:r>
            <a:r>
              <a:rPr lang="en-US" altLang="zh-CN" dirty="0">
                <a:sym typeface="Symbol" pitchFamily="18" charset="2"/>
              </a:rPr>
              <a:t>W()</a:t>
            </a:r>
            <a:r>
              <a:rPr lang="zh-CN" altLang="en-US" dirty="0">
                <a:sym typeface="Symbol" pitchFamily="18" charset="2"/>
              </a:rPr>
              <a:t>几乎 为常数，随角的变化很小，因此可以用一个镜面反射系数</a:t>
            </a:r>
            <a:r>
              <a:rPr lang="en-US" altLang="zh-CN" dirty="0" err="1">
                <a:sym typeface="Symbol" pitchFamily="18" charset="2"/>
              </a:rPr>
              <a:t>k</a:t>
            </a:r>
            <a:r>
              <a:rPr lang="en-US" altLang="zh-CN" baseline="-25000" dirty="0" err="1">
                <a:sym typeface="Symbol" pitchFamily="18" charset="2"/>
              </a:rPr>
              <a:t>s</a:t>
            </a:r>
            <a:r>
              <a:rPr lang="zh-CN" altLang="en-US" dirty="0">
                <a:sym typeface="Symbol" pitchFamily="18" charset="2"/>
              </a:rPr>
              <a:t>来代替。</a:t>
            </a:r>
          </a:p>
          <a:p>
            <a:endParaRPr lang="zh-CN" altLang="en-US" dirty="0"/>
          </a:p>
        </p:txBody>
      </p:sp>
      <p:grpSp>
        <p:nvGrpSpPr>
          <p:cNvPr id="2" name="Group 71"/>
          <p:cNvGrpSpPr>
            <a:grpSpLocks/>
          </p:cNvGrpSpPr>
          <p:nvPr/>
        </p:nvGrpSpPr>
        <p:grpSpPr bwMode="auto">
          <a:xfrm>
            <a:off x="1246718" y="2816225"/>
            <a:ext cx="5041900" cy="3722688"/>
            <a:chOff x="589" y="1774"/>
            <a:chExt cx="2382" cy="2345"/>
          </a:xfrm>
        </p:grpSpPr>
        <p:grpSp>
          <p:nvGrpSpPr>
            <p:cNvPr id="32775" name="Group 67"/>
            <p:cNvGrpSpPr>
              <a:grpSpLocks/>
            </p:cNvGrpSpPr>
            <p:nvPr/>
          </p:nvGrpSpPr>
          <p:grpSpPr bwMode="auto">
            <a:xfrm>
              <a:off x="589" y="1774"/>
              <a:ext cx="611" cy="2250"/>
              <a:chOff x="589" y="1774"/>
              <a:chExt cx="611" cy="2250"/>
            </a:xfrm>
          </p:grpSpPr>
          <p:sp>
            <p:nvSpPr>
              <p:cNvPr id="32787" name="Line 40"/>
              <p:cNvSpPr>
                <a:spLocks noChangeShapeType="1"/>
              </p:cNvSpPr>
              <p:nvPr/>
            </p:nvSpPr>
            <p:spPr bwMode="auto">
              <a:xfrm flipV="1">
                <a:off x="951" y="1956"/>
                <a:ext cx="0" cy="195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8" name="Line 42"/>
              <p:cNvSpPr>
                <a:spLocks noChangeShapeType="1"/>
              </p:cNvSpPr>
              <p:nvPr/>
            </p:nvSpPr>
            <p:spPr bwMode="auto">
              <a:xfrm>
                <a:off x="951" y="3089"/>
                <a:ext cx="91"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9" name="Line 44"/>
              <p:cNvSpPr>
                <a:spLocks noChangeShapeType="1"/>
              </p:cNvSpPr>
              <p:nvPr/>
            </p:nvSpPr>
            <p:spPr bwMode="auto">
              <a:xfrm>
                <a:off x="951" y="2273"/>
                <a:ext cx="91"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0" name="Text Box 50"/>
              <p:cNvSpPr txBox="1">
                <a:spLocks noChangeArrowheads="1"/>
              </p:cNvSpPr>
              <p:nvPr/>
            </p:nvSpPr>
            <p:spPr bwMode="auto">
              <a:xfrm>
                <a:off x="589" y="2182"/>
                <a:ext cx="476" cy="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solidFill>
                      <a:schemeClr val="bg2">
                        <a:lumMod val="50000"/>
                      </a:schemeClr>
                    </a:solidFill>
                  </a:rPr>
                  <a:t>1</a:t>
                </a:r>
              </a:p>
              <a:p>
                <a:pPr eaLnBrk="1" hangingPunct="1">
                  <a:spcBef>
                    <a:spcPct val="50000"/>
                  </a:spcBef>
                </a:pPr>
                <a:endParaRPr lang="en-US" altLang="zh-CN">
                  <a:solidFill>
                    <a:schemeClr val="bg2">
                      <a:lumMod val="50000"/>
                    </a:schemeClr>
                  </a:solidFill>
                </a:endParaRPr>
              </a:p>
              <a:p>
                <a:pPr eaLnBrk="1" hangingPunct="1">
                  <a:spcBef>
                    <a:spcPct val="50000"/>
                  </a:spcBef>
                </a:pPr>
                <a:endParaRPr lang="en-US" altLang="zh-CN">
                  <a:solidFill>
                    <a:schemeClr val="bg2">
                      <a:lumMod val="50000"/>
                    </a:schemeClr>
                  </a:solidFill>
                </a:endParaRPr>
              </a:p>
              <a:p>
                <a:pPr eaLnBrk="1" hangingPunct="1">
                  <a:spcBef>
                    <a:spcPct val="50000"/>
                  </a:spcBef>
                </a:pPr>
                <a:r>
                  <a:rPr lang="en-US" altLang="zh-CN">
                    <a:solidFill>
                      <a:schemeClr val="bg2">
                        <a:lumMod val="50000"/>
                      </a:schemeClr>
                    </a:solidFill>
                  </a:rPr>
                  <a:t>0.5</a:t>
                </a:r>
              </a:p>
              <a:p>
                <a:pPr eaLnBrk="1" hangingPunct="1">
                  <a:spcBef>
                    <a:spcPct val="50000"/>
                  </a:spcBef>
                </a:pPr>
                <a:endParaRPr lang="en-US" altLang="zh-CN">
                  <a:solidFill>
                    <a:schemeClr val="bg2">
                      <a:lumMod val="50000"/>
                    </a:schemeClr>
                  </a:solidFill>
                </a:endParaRPr>
              </a:p>
              <a:p>
                <a:pPr eaLnBrk="1" hangingPunct="1">
                  <a:spcBef>
                    <a:spcPct val="50000"/>
                  </a:spcBef>
                </a:pPr>
                <a:endParaRPr lang="en-US" altLang="zh-CN">
                  <a:solidFill>
                    <a:schemeClr val="bg2">
                      <a:lumMod val="50000"/>
                    </a:schemeClr>
                  </a:solidFill>
                </a:endParaRPr>
              </a:p>
              <a:p>
                <a:pPr eaLnBrk="1" hangingPunct="1">
                  <a:spcBef>
                    <a:spcPct val="80000"/>
                  </a:spcBef>
                </a:pPr>
                <a:r>
                  <a:rPr lang="en-US" altLang="zh-CN">
                    <a:solidFill>
                      <a:schemeClr val="bg2">
                        <a:lumMod val="50000"/>
                      </a:schemeClr>
                    </a:solidFill>
                  </a:rPr>
                  <a:t>0</a:t>
                </a:r>
              </a:p>
            </p:txBody>
          </p:sp>
          <p:sp>
            <p:nvSpPr>
              <p:cNvPr id="32791" name="Text Box 54"/>
              <p:cNvSpPr txBox="1">
                <a:spLocks noChangeArrowheads="1"/>
              </p:cNvSpPr>
              <p:nvPr/>
            </p:nvSpPr>
            <p:spPr bwMode="auto">
              <a:xfrm>
                <a:off x="769" y="1774"/>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dirty="0">
                    <a:solidFill>
                      <a:schemeClr val="bg2">
                        <a:lumMod val="50000"/>
                      </a:schemeClr>
                    </a:solidFill>
                    <a:sym typeface="Symbol" pitchFamily="18" charset="2"/>
                  </a:rPr>
                  <a:t>W</a:t>
                </a:r>
                <a:r>
                  <a:rPr lang="en-US" altLang="zh-CN" dirty="0">
                    <a:solidFill>
                      <a:schemeClr val="bg2">
                        <a:lumMod val="50000"/>
                      </a:schemeClr>
                    </a:solidFill>
                    <a:sym typeface="Symbol" pitchFamily="18" charset="2"/>
                  </a:rPr>
                  <a:t>(</a:t>
                </a:r>
                <a:r>
                  <a:rPr lang="en-US" altLang="zh-CN" i="1" dirty="0">
                    <a:solidFill>
                      <a:schemeClr val="bg2">
                        <a:lumMod val="50000"/>
                      </a:schemeClr>
                    </a:solidFill>
                    <a:sym typeface="Symbol" pitchFamily="18" charset="2"/>
                  </a:rPr>
                  <a:t></a:t>
                </a:r>
                <a:r>
                  <a:rPr lang="en-US" altLang="zh-CN" dirty="0">
                    <a:solidFill>
                      <a:schemeClr val="bg2">
                        <a:lumMod val="50000"/>
                      </a:schemeClr>
                    </a:solidFill>
                    <a:sym typeface="Symbol" pitchFamily="18" charset="2"/>
                  </a:rPr>
                  <a:t>)</a:t>
                </a:r>
                <a:endParaRPr lang="zh-CN" altLang="en-US" dirty="0">
                  <a:solidFill>
                    <a:schemeClr val="bg2">
                      <a:lumMod val="50000"/>
                    </a:schemeClr>
                  </a:solidFill>
                  <a:sym typeface="Symbol" pitchFamily="18" charset="2"/>
                </a:endParaRPr>
              </a:p>
            </p:txBody>
          </p:sp>
        </p:grpSp>
        <p:sp>
          <p:nvSpPr>
            <p:cNvPr id="32776" name="Freeform 47"/>
            <p:cNvSpPr>
              <a:spLocks/>
            </p:cNvSpPr>
            <p:nvPr/>
          </p:nvSpPr>
          <p:spPr bwMode="auto">
            <a:xfrm>
              <a:off x="951" y="2251"/>
              <a:ext cx="1588" cy="400"/>
            </a:xfrm>
            <a:custGeom>
              <a:avLst/>
              <a:gdLst>
                <a:gd name="T0" fmla="*/ 0 w 1883"/>
                <a:gd name="T1" fmla="*/ 181 h 400"/>
                <a:gd name="T2" fmla="*/ 48 w 1883"/>
                <a:gd name="T3" fmla="*/ 204 h 400"/>
                <a:gd name="T4" fmla="*/ 86 w 1883"/>
                <a:gd name="T5" fmla="*/ 362 h 400"/>
                <a:gd name="T6" fmla="*/ 107 w 1883"/>
                <a:gd name="T7" fmla="*/ 340 h 400"/>
                <a:gd name="T8" fmla="*/ 123 w 1883"/>
                <a:gd name="T9" fmla="*/ 0 h 400"/>
                <a:gd name="T10" fmla="*/ 0 60000 65536"/>
                <a:gd name="T11" fmla="*/ 0 60000 65536"/>
                <a:gd name="T12" fmla="*/ 0 60000 65536"/>
                <a:gd name="T13" fmla="*/ 0 60000 65536"/>
                <a:gd name="T14" fmla="*/ 0 60000 65536"/>
                <a:gd name="T15" fmla="*/ 0 w 1883"/>
                <a:gd name="T16" fmla="*/ 0 h 400"/>
                <a:gd name="T17" fmla="*/ 1883 w 1883"/>
                <a:gd name="T18" fmla="*/ 400 h 400"/>
              </a:gdLst>
              <a:ahLst/>
              <a:cxnLst>
                <a:cxn ang="T10">
                  <a:pos x="T0" y="T1"/>
                </a:cxn>
                <a:cxn ang="T11">
                  <a:pos x="T2" y="T3"/>
                </a:cxn>
                <a:cxn ang="T12">
                  <a:pos x="T4" y="T5"/>
                </a:cxn>
                <a:cxn ang="T13">
                  <a:pos x="T6" y="T7"/>
                </a:cxn>
                <a:cxn ang="T14">
                  <a:pos x="T8" y="T9"/>
                </a:cxn>
              </a:cxnLst>
              <a:rect l="T15" t="T16" r="T17" b="T18"/>
              <a:pathLst>
                <a:path w="1883" h="400">
                  <a:moveTo>
                    <a:pt x="0" y="181"/>
                  </a:moveTo>
                  <a:cubicBezTo>
                    <a:pt x="253" y="177"/>
                    <a:pt x="507" y="174"/>
                    <a:pt x="726" y="204"/>
                  </a:cubicBezTo>
                  <a:cubicBezTo>
                    <a:pt x="945" y="234"/>
                    <a:pt x="1165" y="339"/>
                    <a:pt x="1316" y="362"/>
                  </a:cubicBezTo>
                  <a:cubicBezTo>
                    <a:pt x="1467" y="385"/>
                    <a:pt x="1539" y="400"/>
                    <a:pt x="1633" y="340"/>
                  </a:cubicBezTo>
                  <a:cubicBezTo>
                    <a:pt x="1727" y="280"/>
                    <a:pt x="1805" y="140"/>
                    <a:pt x="1883" y="0"/>
                  </a:cubicBezTo>
                </a:path>
              </a:pathLst>
            </a:custGeom>
            <a:noFill/>
            <a:ln w="38100" cap="flat" cmpd="sng">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77" name="Text Box 60"/>
            <p:cNvSpPr txBox="1">
              <a:spLocks noChangeArrowheads="1"/>
            </p:cNvSpPr>
            <p:nvPr/>
          </p:nvSpPr>
          <p:spPr bwMode="auto">
            <a:xfrm>
              <a:off x="951" y="2228"/>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2">
                      <a:lumMod val="50000"/>
                    </a:schemeClr>
                  </a:solidFill>
                </a:rPr>
                <a:t>银</a:t>
              </a:r>
            </a:p>
          </p:txBody>
        </p:sp>
        <p:sp>
          <p:nvSpPr>
            <p:cNvPr id="32778" name="Freeform 48"/>
            <p:cNvSpPr>
              <a:spLocks/>
            </p:cNvSpPr>
            <p:nvPr/>
          </p:nvSpPr>
          <p:spPr bwMode="auto">
            <a:xfrm>
              <a:off x="951" y="2251"/>
              <a:ext cx="1584" cy="1346"/>
            </a:xfrm>
            <a:custGeom>
              <a:avLst/>
              <a:gdLst>
                <a:gd name="T0" fmla="*/ 0 w 1878"/>
                <a:gd name="T1" fmla="*/ 839 h 1346"/>
                <a:gd name="T2" fmla="*/ 34 w 1878"/>
                <a:gd name="T3" fmla="*/ 884 h 1346"/>
                <a:gd name="T4" fmla="*/ 75 w 1878"/>
                <a:gd name="T5" fmla="*/ 1202 h 1346"/>
                <a:gd name="T6" fmla="*/ 105 w 1878"/>
                <a:gd name="T7" fmla="*/ 1225 h 1346"/>
                <a:gd name="T8" fmla="*/ 121 w 1878"/>
                <a:gd name="T9" fmla="*/ 476 h 1346"/>
                <a:gd name="T10" fmla="*/ 121 w 1878"/>
                <a:gd name="T11" fmla="*/ 0 h 1346"/>
                <a:gd name="T12" fmla="*/ 0 60000 65536"/>
                <a:gd name="T13" fmla="*/ 0 60000 65536"/>
                <a:gd name="T14" fmla="*/ 0 60000 65536"/>
                <a:gd name="T15" fmla="*/ 0 60000 65536"/>
                <a:gd name="T16" fmla="*/ 0 60000 65536"/>
                <a:gd name="T17" fmla="*/ 0 60000 65536"/>
                <a:gd name="T18" fmla="*/ 0 w 1878"/>
                <a:gd name="T19" fmla="*/ 0 h 1346"/>
                <a:gd name="T20" fmla="*/ 1878 w 1878"/>
                <a:gd name="T21" fmla="*/ 1346 h 1346"/>
              </a:gdLst>
              <a:ahLst/>
              <a:cxnLst>
                <a:cxn ang="T12">
                  <a:pos x="T0" y="T1"/>
                </a:cxn>
                <a:cxn ang="T13">
                  <a:pos x="T2" y="T3"/>
                </a:cxn>
                <a:cxn ang="T14">
                  <a:pos x="T4" y="T5"/>
                </a:cxn>
                <a:cxn ang="T15">
                  <a:pos x="T6" y="T7"/>
                </a:cxn>
                <a:cxn ang="T16">
                  <a:pos x="T8" y="T9"/>
                </a:cxn>
                <a:cxn ang="T17">
                  <a:pos x="T10" y="T11"/>
                </a:cxn>
              </a:cxnLst>
              <a:rect l="T18" t="T19" r="T20" b="T21"/>
              <a:pathLst>
                <a:path w="1878" h="1346">
                  <a:moveTo>
                    <a:pt x="0" y="839"/>
                  </a:moveTo>
                  <a:cubicBezTo>
                    <a:pt x="166" y="831"/>
                    <a:pt x="333" y="824"/>
                    <a:pt x="522" y="884"/>
                  </a:cubicBezTo>
                  <a:cubicBezTo>
                    <a:pt x="711" y="944"/>
                    <a:pt x="953" y="1145"/>
                    <a:pt x="1134" y="1202"/>
                  </a:cubicBezTo>
                  <a:cubicBezTo>
                    <a:pt x="1315" y="1259"/>
                    <a:pt x="1494" y="1346"/>
                    <a:pt x="1611" y="1225"/>
                  </a:cubicBezTo>
                  <a:cubicBezTo>
                    <a:pt x="1728" y="1104"/>
                    <a:pt x="1796" y="680"/>
                    <a:pt x="1837" y="476"/>
                  </a:cubicBezTo>
                  <a:cubicBezTo>
                    <a:pt x="1878" y="272"/>
                    <a:pt x="1869" y="136"/>
                    <a:pt x="1860" y="0"/>
                  </a:cubicBezTo>
                </a:path>
              </a:pathLst>
            </a:custGeom>
            <a:noFill/>
            <a:ln w="38100" cap="flat" cmpd="sng">
              <a:solidFill>
                <a:srgbClr val="E6810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79" name="Text Box 61"/>
            <p:cNvSpPr txBox="1">
              <a:spLocks noChangeArrowheads="1"/>
            </p:cNvSpPr>
            <p:nvPr/>
          </p:nvSpPr>
          <p:spPr bwMode="auto">
            <a:xfrm>
              <a:off x="951" y="2840"/>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chemeClr val="bg2">
                      <a:lumMod val="50000"/>
                    </a:schemeClr>
                  </a:solidFill>
                </a:rPr>
                <a:t>金</a:t>
              </a:r>
            </a:p>
          </p:txBody>
        </p:sp>
        <p:sp>
          <p:nvSpPr>
            <p:cNvPr id="32780" name="Freeform 49"/>
            <p:cNvSpPr>
              <a:spLocks/>
            </p:cNvSpPr>
            <p:nvPr/>
          </p:nvSpPr>
          <p:spPr bwMode="auto">
            <a:xfrm>
              <a:off x="951" y="2251"/>
              <a:ext cx="1588" cy="1674"/>
            </a:xfrm>
            <a:custGeom>
              <a:avLst/>
              <a:gdLst>
                <a:gd name="T0" fmla="*/ 0 w 1883"/>
                <a:gd name="T1" fmla="*/ 1519 h 1674"/>
                <a:gd name="T2" fmla="*/ 31 w 1883"/>
                <a:gd name="T3" fmla="*/ 1519 h 1674"/>
                <a:gd name="T4" fmla="*/ 58 w 1883"/>
                <a:gd name="T5" fmla="*/ 1655 h 1674"/>
                <a:gd name="T6" fmla="*/ 95 w 1883"/>
                <a:gd name="T7" fmla="*/ 1564 h 1674"/>
                <a:gd name="T8" fmla="*/ 115 w 1883"/>
                <a:gd name="T9" fmla="*/ 997 h 1674"/>
                <a:gd name="T10" fmla="*/ 123 w 1883"/>
                <a:gd name="T11" fmla="*/ 0 h 1674"/>
                <a:gd name="T12" fmla="*/ 0 60000 65536"/>
                <a:gd name="T13" fmla="*/ 0 60000 65536"/>
                <a:gd name="T14" fmla="*/ 0 60000 65536"/>
                <a:gd name="T15" fmla="*/ 0 60000 65536"/>
                <a:gd name="T16" fmla="*/ 0 60000 65536"/>
                <a:gd name="T17" fmla="*/ 0 60000 65536"/>
                <a:gd name="T18" fmla="*/ 0 w 1883"/>
                <a:gd name="T19" fmla="*/ 0 h 1674"/>
                <a:gd name="T20" fmla="*/ 1883 w 1883"/>
                <a:gd name="T21" fmla="*/ 1674 h 1674"/>
              </a:gdLst>
              <a:ahLst/>
              <a:cxnLst>
                <a:cxn ang="T12">
                  <a:pos x="T0" y="T1"/>
                </a:cxn>
                <a:cxn ang="T13">
                  <a:pos x="T2" y="T3"/>
                </a:cxn>
                <a:cxn ang="T14">
                  <a:pos x="T4" y="T5"/>
                </a:cxn>
                <a:cxn ang="T15">
                  <a:pos x="T6" y="T7"/>
                </a:cxn>
                <a:cxn ang="T16">
                  <a:pos x="T8" y="T9"/>
                </a:cxn>
                <a:cxn ang="T17">
                  <a:pos x="T10" y="T11"/>
                </a:cxn>
              </a:cxnLst>
              <a:rect l="T18" t="T19" r="T20" b="T21"/>
              <a:pathLst>
                <a:path w="1883" h="1674">
                  <a:moveTo>
                    <a:pt x="0" y="1519"/>
                  </a:moveTo>
                  <a:cubicBezTo>
                    <a:pt x="165" y="1507"/>
                    <a:pt x="330" y="1496"/>
                    <a:pt x="477" y="1519"/>
                  </a:cubicBezTo>
                  <a:cubicBezTo>
                    <a:pt x="624" y="1542"/>
                    <a:pt x="723" y="1648"/>
                    <a:pt x="885" y="1655"/>
                  </a:cubicBezTo>
                  <a:cubicBezTo>
                    <a:pt x="1047" y="1662"/>
                    <a:pt x="1308" y="1674"/>
                    <a:pt x="1452" y="1564"/>
                  </a:cubicBezTo>
                  <a:cubicBezTo>
                    <a:pt x="1596" y="1454"/>
                    <a:pt x="1675" y="1258"/>
                    <a:pt x="1747" y="997"/>
                  </a:cubicBezTo>
                  <a:cubicBezTo>
                    <a:pt x="1819" y="736"/>
                    <a:pt x="1851" y="368"/>
                    <a:pt x="1883" y="0"/>
                  </a:cubicBezTo>
                </a:path>
              </a:pathLst>
            </a:custGeom>
            <a:noFill/>
            <a:ln w="57150" cap="flat" cmpd="sng">
              <a:solidFill>
                <a:srgbClr val="0099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81" name="Text Box 62"/>
            <p:cNvSpPr txBox="1">
              <a:spLocks noChangeArrowheads="1"/>
            </p:cNvSpPr>
            <p:nvPr/>
          </p:nvSpPr>
          <p:spPr bwMode="auto">
            <a:xfrm>
              <a:off x="1065" y="3521"/>
              <a:ext cx="10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2">
                      <a:lumMod val="50000"/>
                    </a:schemeClr>
                  </a:solidFill>
                </a:rPr>
                <a:t>透明（玻璃）</a:t>
              </a:r>
            </a:p>
          </p:txBody>
        </p:sp>
        <p:grpSp>
          <p:nvGrpSpPr>
            <p:cNvPr id="32782" name="Group 66"/>
            <p:cNvGrpSpPr>
              <a:grpSpLocks/>
            </p:cNvGrpSpPr>
            <p:nvPr/>
          </p:nvGrpSpPr>
          <p:grpSpPr bwMode="auto">
            <a:xfrm>
              <a:off x="951" y="3818"/>
              <a:ext cx="2020" cy="301"/>
              <a:chOff x="951" y="3818"/>
              <a:chExt cx="2020" cy="301"/>
            </a:xfrm>
          </p:grpSpPr>
          <p:sp>
            <p:nvSpPr>
              <p:cNvPr id="32783" name="Line 41"/>
              <p:cNvSpPr>
                <a:spLocks noChangeShapeType="1"/>
              </p:cNvSpPr>
              <p:nvPr/>
            </p:nvSpPr>
            <p:spPr bwMode="auto">
              <a:xfrm>
                <a:off x="951" y="3906"/>
                <a:ext cx="192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4" name="Line 51"/>
              <p:cNvSpPr>
                <a:spLocks noChangeAspect="1" noChangeShapeType="1"/>
              </p:cNvSpPr>
              <p:nvPr/>
            </p:nvSpPr>
            <p:spPr bwMode="auto">
              <a:xfrm>
                <a:off x="2539" y="3818"/>
                <a:ext cx="1" cy="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5" name="Text Box 52"/>
              <p:cNvSpPr txBox="1">
                <a:spLocks noChangeArrowheads="1"/>
              </p:cNvSpPr>
              <p:nvPr/>
            </p:nvSpPr>
            <p:spPr bwMode="auto">
              <a:xfrm>
                <a:off x="2276" y="3888"/>
                <a:ext cx="5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solidFill>
                      <a:schemeClr val="bg2">
                        <a:lumMod val="50000"/>
                      </a:schemeClr>
                    </a:solidFill>
                    <a:latin typeface="Times New Roman" pitchFamily="18" charset="0"/>
                  </a:rPr>
                  <a:t>90</a:t>
                </a:r>
                <a:r>
                  <a:rPr lang="en-US" altLang="zh-CN">
                    <a:solidFill>
                      <a:schemeClr val="bg2">
                        <a:lumMod val="50000"/>
                      </a:schemeClr>
                    </a:solidFill>
                    <a:latin typeface="Times New Roman" pitchFamily="18" charset="0"/>
                    <a:sym typeface="Symbol" pitchFamily="18" charset="2"/>
                  </a:rPr>
                  <a:t></a:t>
                </a:r>
              </a:p>
            </p:txBody>
          </p:sp>
          <p:sp>
            <p:nvSpPr>
              <p:cNvPr id="32786" name="Text Box 65"/>
              <p:cNvSpPr txBox="1">
                <a:spLocks noChangeArrowheads="1"/>
              </p:cNvSpPr>
              <p:nvPr/>
            </p:nvSpPr>
            <p:spPr bwMode="auto">
              <a:xfrm>
                <a:off x="2721" y="3884"/>
                <a:ext cx="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ym typeface="Symbol" pitchFamily="18" charset="2"/>
                  </a:rPr>
                  <a:t></a:t>
                </a:r>
              </a:p>
            </p:txBody>
          </p:sp>
        </p:grpSp>
      </p:grpSp>
    </p:spTree>
    <p:extLst>
      <p:ext uri="{BB962C8B-B14F-4D97-AF65-F5344CB8AC3E}">
        <p14:creationId xmlns:p14="http://schemas.microsoft.com/office/powerpoint/2010/main" val="255532001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7282">
                                            <p:txEl>
                                              <p:pRg st="0" end="0"/>
                                            </p:txEl>
                                          </p:spTgt>
                                        </p:tgtEl>
                                        <p:attrNameLst>
                                          <p:attrName>style.visibility</p:attrName>
                                        </p:attrNameLst>
                                      </p:cBhvr>
                                      <p:to>
                                        <p:strVal val="visible"/>
                                      </p:to>
                                    </p:set>
                                    <p:animEffect transition="in" filter="wipe(up)">
                                      <p:cBhvr>
                                        <p:cTn id="7" dur="500"/>
                                        <p:tgtEl>
                                          <p:spTgt spid="972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34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build="p"/>
      <p:bldP spid="97343" grpId="0"/>
      <p:bldP spid="973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1.4.2  </a:t>
            </a:r>
            <a:r>
              <a:rPr lang="en-US" altLang="zh-CN" sz="3200" b="1" dirty="0" err="1">
                <a:solidFill>
                  <a:schemeClr val="accent6">
                    <a:lumMod val="50000"/>
                  </a:schemeClr>
                </a:solidFill>
                <a:latin typeface="微软雅黑" panose="020B0503020204020204" pitchFamily="34" charset="-122"/>
                <a:ea typeface="微软雅黑" panose="020B0503020204020204" pitchFamily="34" charset="-122"/>
              </a:rPr>
              <a:t>Phong</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p>
        </p:txBody>
      </p:sp>
      <p:grpSp>
        <p:nvGrpSpPr>
          <p:cNvPr id="2" name="Group 31"/>
          <p:cNvGrpSpPr>
            <a:grpSpLocks/>
          </p:cNvGrpSpPr>
          <p:nvPr/>
        </p:nvGrpSpPr>
        <p:grpSpPr bwMode="auto">
          <a:xfrm>
            <a:off x="2135304" y="1705229"/>
            <a:ext cx="7403511" cy="4240213"/>
            <a:chOff x="641" y="1094"/>
            <a:chExt cx="4303" cy="2671"/>
          </a:xfrm>
        </p:grpSpPr>
        <p:pic>
          <p:nvPicPr>
            <p:cNvPr id="33805" name="Picture 4" descr="ns为1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3" y="304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6" name="Picture 5" descr="ns为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6" y="304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7" name="Picture 6" descr="ns为3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2" y="304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8" name="Picture 7" descr="ns为6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7" y="304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9" name="Picture 8" descr="ns为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1" y="304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13" descr="ns为12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23" y="2069"/>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1" name="Picture 14" descr="ns为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36" y="2069"/>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2" name="Picture 15" descr="ns为3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32" y="2069"/>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3" name="Picture 16" descr="ns为6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27" y="2069"/>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4" name="Picture 17" descr="ns为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1" y="2069"/>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5" name="Picture 18" descr="ns为12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23" y="109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6" name="Picture 19" descr="ns为1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36" y="109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7" name="Picture 20" descr="ns为3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32" y="109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8" name="Picture 21" descr="ns为6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27" y="109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9" name="Picture 22" descr="ns为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1" y="1094"/>
              <a:ext cx="721"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9"/>
          <p:cNvGrpSpPr>
            <a:grpSpLocks/>
          </p:cNvGrpSpPr>
          <p:nvPr/>
        </p:nvGrpSpPr>
        <p:grpSpPr bwMode="auto">
          <a:xfrm>
            <a:off x="1929986" y="6169280"/>
            <a:ext cx="10659533" cy="474663"/>
            <a:chOff x="544" y="3906"/>
            <a:chExt cx="5036" cy="299"/>
          </a:xfrm>
        </p:grpSpPr>
        <p:sp>
          <p:nvSpPr>
            <p:cNvPr id="33802" name="Line 23"/>
            <p:cNvSpPr>
              <a:spLocks noChangeShapeType="1"/>
            </p:cNvSpPr>
            <p:nvPr/>
          </p:nvSpPr>
          <p:spPr bwMode="auto">
            <a:xfrm flipV="1">
              <a:off x="544" y="3906"/>
              <a:ext cx="3873" cy="0"/>
            </a:xfrm>
            <a:prstGeom prst="line">
              <a:avLst/>
            </a:prstGeom>
            <a:noFill/>
            <a:ln w="9525">
              <a:solidFill>
                <a:schemeClr val="bg2">
                  <a:lumMod val="50000"/>
                </a:schemeClr>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03" name="Text Box 25"/>
            <p:cNvSpPr txBox="1">
              <a:spLocks noChangeArrowheads="1"/>
            </p:cNvSpPr>
            <p:nvPr/>
          </p:nvSpPr>
          <p:spPr bwMode="auto">
            <a:xfrm>
              <a:off x="5035" y="3929"/>
              <a:ext cx="545" cy="25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rgbClr val="009900"/>
                  </a:solidFill>
                  <a:latin typeface="Times New Roman" pitchFamily="18" charset="0"/>
                </a:rPr>
                <a:t>n</a:t>
              </a:r>
              <a:r>
                <a:rPr lang="en-US" altLang="zh-CN" sz="2000" i="1" baseline="-25000">
                  <a:solidFill>
                    <a:srgbClr val="009900"/>
                  </a:solidFill>
                  <a:latin typeface="Times New Roman" pitchFamily="18" charset="0"/>
                </a:rPr>
                <a:t>s</a:t>
              </a:r>
            </a:p>
          </p:txBody>
        </p:sp>
        <p:sp>
          <p:nvSpPr>
            <p:cNvPr id="33804" name="Text Box 27"/>
            <p:cNvSpPr txBox="1">
              <a:spLocks noChangeArrowheads="1"/>
            </p:cNvSpPr>
            <p:nvPr/>
          </p:nvSpPr>
          <p:spPr bwMode="auto">
            <a:xfrm>
              <a:off x="657" y="3974"/>
              <a:ext cx="4332" cy="231"/>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a:t>       </a:t>
              </a:r>
              <a:r>
                <a:rPr lang="en-US" altLang="zh-CN" b="1">
                  <a:solidFill>
                    <a:srgbClr val="800080"/>
                  </a:solidFill>
                </a:rPr>
                <a:t>8                   16                  32                  64                  128</a:t>
              </a:r>
            </a:p>
          </p:txBody>
        </p:sp>
      </p:grpSp>
      <p:grpSp>
        <p:nvGrpSpPr>
          <p:cNvPr id="4" name="Group 30"/>
          <p:cNvGrpSpPr>
            <a:grpSpLocks/>
          </p:cNvGrpSpPr>
          <p:nvPr/>
        </p:nvGrpSpPr>
        <p:grpSpPr bwMode="auto">
          <a:xfrm>
            <a:off x="1161637" y="1813179"/>
            <a:ext cx="1189567" cy="4356100"/>
            <a:chOff x="181" y="1162"/>
            <a:chExt cx="562" cy="2744"/>
          </a:xfrm>
        </p:grpSpPr>
        <p:sp>
          <p:nvSpPr>
            <p:cNvPr id="33799" name="Line 24"/>
            <p:cNvSpPr>
              <a:spLocks noChangeShapeType="1"/>
            </p:cNvSpPr>
            <p:nvPr/>
          </p:nvSpPr>
          <p:spPr bwMode="auto">
            <a:xfrm flipV="1">
              <a:off x="544" y="1162"/>
              <a:ext cx="0" cy="2744"/>
            </a:xfrm>
            <a:prstGeom prst="line">
              <a:avLst/>
            </a:prstGeom>
            <a:noFill/>
            <a:ln w="9525">
              <a:solidFill>
                <a:schemeClr val="bg2">
                  <a:lumMod val="50000"/>
                </a:schemeClr>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800" name="Text Box 26"/>
            <p:cNvSpPr txBox="1">
              <a:spLocks noChangeArrowheads="1"/>
            </p:cNvSpPr>
            <p:nvPr/>
          </p:nvSpPr>
          <p:spPr bwMode="auto">
            <a:xfrm>
              <a:off x="181" y="1162"/>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solidFill>
                    <a:srgbClr val="009900"/>
                  </a:solidFill>
                  <a:latin typeface="Times New Roman" pitchFamily="18" charset="0"/>
                </a:rPr>
                <a:t>k</a:t>
              </a:r>
              <a:r>
                <a:rPr lang="en-US" altLang="zh-CN" i="1" baseline="-25000">
                  <a:solidFill>
                    <a:srgbClr val="009900"/>
                  </a:solidFill>
                  <a:latin typeface="Times New Roman" pitchFamily="18" charset="0"/>
                </a:rPr>
                <a:t>s</a:t>
              </a:r>
            </a:p>
          </p:txBody>
        </p:sp>
        <p:sp>
          <p:nvSpPr>
            <p:cNvPr id="33801" name="Text Box 28"/>
            <p:cNvSpPr txBox="1">
              <a:spLocks noChangeArrowheads="1"/>
            </p:cNvSpPr>
            <p:nvPr/>
          </p:nvSpPr>
          <p:spPr bwMode="auto">
            <a:xfrm>
              <a:off x="244" y="1389"/>
              <a:ext cx="499" cy="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dirty="0">
                  <a:solidFill>
                    <a:srgbClr val="996633"/>
                  </a:solidFill>
                </a:rPr>
                <a:t>0.8</a:t>
              </a:r>
            </a:p>
            <a:p>
              <a:pPr eaLnBrk="1" hangingPunct="1">
                <a:spcBef>
                  <a:spcPct val="50000"/>
                </a:spcBef>
              </a:pPr>
              <a:endParaRPr lang="en-US" altLang="zh-CN" b="1" dirty="0">
                <a:solidFill>
                  <a:srgbClr val="996633"/>
                </a:solidFill>
              </a:endParaRPr>
            </a:p>
            <a:p>
              <a:pPr eaLnBrk="1" hangingPunct="1">
                <a:spcBef>
                  <a:spcPct val="50000"/>
                </a:spcBef>
              </a:pPr>
              <a:endParaRPr lang="en-US" altLang="zh-CN" b="1" dirty="0">
                <a:solidFill>
                  <a:srgbClr val="996633"/>
                </a:solidFill>
              </a:endParaRPr>
            </a:p>
            <a:p>
              <a:pPr eaLnBrk="1" hangingPunct="1">
                <a:spcBef>
                  <a:spcPct val="105000"/>
                </a:spcBef>
              </a:pPr>
              <a:r>
                <a:rPr lang="en-US" altLang="zh-CN" b="1" dirty="0">
                  <a:solidFill>
                    <a:srgbClr val="996633"/>
                  </a:solidFill>
                </a:rPr>
                <a:t>0.5</a:t>
              </a:r>
            </a:p>
            <a:p>
              <a:pPr eaLnBrk="1" hangingPunct="1">
                <a:spcBef>
                  <a:spcPct val="50000"/>
                </a:spcBef>
              </a:pPr>
              <a:endParaRPr lang="en-US" altLang="zh-CN" b="1" dirty="0">
                <a:solidFill>
                  <a:srgbClr val="996633"/>
                </a:solidFill>
              </a:endParaRPr>
            </a:p>
            <a:p>
              <a:pPr eaLnBrk="1" hangingPunct="1">
                <a:spcBef>
                  <a:spcPct val="50000"/>
                </a:spcBef>
              </a:pPr>
              <a:endParaRPr lang="en-US" altLang="zh-CN" b="1" dirty="0">
                <a:solidFill>
                  <a:srgbClr val="996633"/>
                </a:solidFill>
              </a:endParaRPr>
            </a:p>
            <a:p>
              <a:pPr eaLnBrk="1" hangingPunct="1">
                <a:spcBef>
                  <a:spcPct val="50000"/>
                </a:spcBef>
              </a:pPr>
              <a:endParaRPr lang="en-US" altLang="zh-CN" b="1" dirty="0">
                <a:solidFill>
                  <a:srgbClr val="996633"/>
                </a:solidFill>
              </a:endParaRPr>
            </a:p>
            <a:p>
              <a:pPr eaLnBrk="1" hangingPunct="1">
                <a:spcBef>
                  <a:spcPct val="50000"/>
                </a:spcBef>
              </a:pPr>
              <a:r>
                <a:rPr lang="en-US" altLang="zh-CN" b="1" dirty="0">
                  <a:solidFill>
                    <a:srgbClr val="996633"/>
                  </a:solidFill>
                </a:rPr>
                <a:t>0.1</a:t>
              </a:r>
            </a:p>
          </p:txBody>
        </p:sp>
      </p:grpSp>
    </p:spTree>
    <p:extLst>
      <p:ext uri="{BB962C8B-B14F-4D97-AF65-F5344CB8AC3E}">
        <p14:creationId xmlns:p14="http://schemas.microsoft.com/office/powerpoint/2010/main" val="24273727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body" idx="1"/>
          </p:nvPr>
        </p:nvSpPr>
        <p:spPr>
          <a:xfrm>
            <a:off x="921010" y="1537494"/>
            <a:ext cx="10215033" cy="5059858"/>
          </a:xfrm>
        </p:spPr>
        <p:txBody>
          <a:bodyPr>
            <a:normAutofit lnSpcReduction="10000"/>
          </a:bodyPr>
          <a:lstStyle/>
          <a:p>
            <a:pPr marL="717550" lvl="1" indent="-342900" eaLnBrk="1" hangingPunct="0">
              <a:lnSpc>
                <a:spcPct val="100000"/>
              </a:lnSpc>
              <a:spcBef>
                <a:spcPts val="2400"/>
              </a:spcBef>
              <a:buFont typeface="Wingdings" panose="05000000000000000000" pitchFamily="2" charset="2"/>
              <a:buChar char="Ø"/>
              <a:defRPr/>
            </a:pPr>
            <a:r>
              <a:rPr lang="en-US" altLang="zh-CN" sz="2600" b="1" dirty="0" err="1">
                <a:solidFill>
                  <a:schemeClr val="bg2">
                    <a:lumMod val="50000"/>
                  </a:schemeClr>
                </a:solidFill>
                <a:latin typeface="微软雅黑" panose="020B0503020204020204" pitchFamily="34" charset="-122"/>
                <a:ea typeface="微软雅黑" panose="020B0503020204020204" pitchFamily="34" charset="-122"/>
              </a:rPr>
              <a:t>Phong</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镜面反射</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模型</a:t>
            </a:r>
            <a:r>
              <a:rPr lang="zh-CN" altLang="en-US"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的矢量形式</a:t>
            </a:r>
          </a:p>
          <a:p>
            <a:pPr marL="717550" lvl="1" indent="-342900" eaLnBrk="1" hangingPunct="0">
              <a:lnSpc>
                <a:spcPct val="100000"/>
              </a:lnSpc>
              <a:spcBef>
                <a:spcPts val="2400"/>
              </a:spcBef>
              <a:buFont typeface="Wingdings" panose="05000000000000000000" pitchFamily="2" charset="2"/>
              <a:buChar char="Ø"/>
              <a:defRPr/>
            </a:pPr>
            <a:endParaRPr lang="en-US" altLang="zh-CN" sz="26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endParaRPr>
          </a:p>
          <a:p>
            <a:pPr lvl="1" eaLnBrk="1" hangingPunct="1">
              <a:lnSpc>
                <a:spcPct val="90000"/>
              </a:lnSpc>
            </a:pPr>
            <a:endParaRPr lang="en-US" altLang="zh-CN" dirty="0" smtClean="0">
              <a:sym typeface="Symbol" pitchFamily="18" charset="2"/>
            </a:endParaRPr>
          </a:p>
          <a:p>
            <a:pPr lvl="1" eaLnBrk="1" hangingPunct="1">
              <a:lnSpc>
                <a:spcPct val="90000"/>
              </a:lnSpc>
            </a:pPr>
            <a:endParaRPr lang="en-US" altLang="zh-CN" dirty="0" smtClean="0">
              <a:sym typeface="Symbol" pitchFamily="18" charset="2"/>
            </a:endParaRPr>
          </a:p>
          <a:p>
            <a:pPr lvl="1" eaLnBrk="1" hangingPunct="1">
              <a:lnSpc>
                <a:spcPct val="90000"/>
              </a:lnSpc>
            </a:pPr>
            <a:endParaRPr lang="en-US" altLang="zh-CN" dirty="0" smtClean="0">
              <a:sym typeface="Symbol" pitchFamily="18" charset="2"/>
            </a:endParaRPr>
          </a:p>
          <a:p>
            <a:pPr lvl="1" eaLnBrk="1" hangingPunct="1">
              <a:lnSpc>
                <a:spcPct val="90000"/>
              </a:lnSpc>
            </a:pPr>
            <a:endParaRPr lang="en-US" altLang="zh-CN" dirty="0" smtClean="0">
              <a:sym typeface="Symbol" pitchFamily="18" charset="2"/>
            </a:endParaRPr>
          </a:p>
          <a:p>
            <a:pPr marL="1260475" lvl="3" indent="-342900" hangingPunct="0">
              <a:lnSpc>
                <a:spcPct val="150000"/>
              </a:lnSpc>
              <a:spcBef>
                <a:spcPts val="1800"/>
              </a:spcBef>
              <a:buFont typeface="Arial" panose="020B0604020202020204" pitchFamily="34" charset="0"/>
              <a:buChar char="•"/>
              <a:defRPr/>
            </a:pP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H</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为半角向量</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sym typeface="Symbol" pitchFamily="18" charset="2"/>
            </a:endParaRPr>
          </a:p>
          <a:p>
            <a:pPr marL="1260475" lvl="3" indent="-342900" hangingPunct="0">
              <a:lnSpc>
                <a:spcPct val="150000"/>
              </a:lnSpc>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若</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观察者离物体表面足够远，可以认为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L</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和</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V</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都为常数，对于非平面，用</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H</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向量的</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sym typeface="Lato Light"/>
              </a:rPr>
              <a:t>Phong</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Lato Light"/>
              </a:rPr>
              <a:t>模型计算量小。</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endParaRPr>
          </a:p>
          <a:p>
            <a:pPr eaLnBrk="1" hangingPunct="1">
              <a:lnSpc>
                <a:spcPct val="90000"/>
              </a:lnSpc>
            </a:pPr>
            <a:endParaRPr lang="zh-CN" altLang="en-US" sz="2800" dirty="0" smtClean="0">
              <a:sym typeface="Symbol" pitchFamily="18" charset="2"/>
            </a:endParaRPr>
          </a:p>
        </p:txBody>
      </p:sp>
      <p:sp>
        <p:nvSpPr>
          <p:cNvPr id="34819" name="Rectangle 3"/>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1.4.2  </a:t>
            </a:r>
            <a:r>
              <a:rPr lang="en-US" altLang="zh-CN" sz="3200" b="1" dirty="0" err="1">
                <a:solidFill>
                  <a:schemeClr val="accent6">
                    <a:lumMod val="50000"/>
                  </a:schemeClr>
                </a:solidFill>
                <a:latin typeface="微软雅黑" panose="020B0503020204020204" pitchFamily="34" charset="-122"/>
                <a:ea typeface="微软雅黑" panose="020B0503020204020204" pitchFamily="34" charset="-122"/>
              </a:rPr>
              <a:t>Phong</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模型</a:t>
            </a:r>
          </a:p>
        </p:txBody>
      </p:sp>
      <p:graphicFrame>
        <p:nvGraphicFramePr>
          <p:cNvPr id="103463" name="Object 39"/>
          <p:cNvGraphicFramePr>
            <a:graphicFrameLocks noChangeAspect="1"/>
          </p:cNvGraphicFramePr>
          <p:nvPr>
            <p:extLst>
              <p:ext uri="{D42A27DB-BD31-4B8C-83A1-F6EECF244321}">
                <p14:modId xmlns:p14="http://schemas.microsoft.com/office/powerpoint/2010/main" val="3509811848"/>
              </p:ext>
            </p:extLst>
          </p:nvPr>
        </p:nvGraphicFramePr>
        <p:xfrm>
          <a:off x="2927648" y="2467768"/>
          <a:ext cx="4163484" cy="1804987"/>
        </p:xfrm>
        <a:graphic>
          <a:graphicData uri="http://schemas.openxmlformats.org/presentationml/2006/ole">
            <mc:AlternateContent xmlns:mc="http://schemas.openxmlformats.org/markup-compatibility/2006">
              <mc:Choice xmlns:v="urn:schemas-microsoft-com:vml" Requires="v">
                <p:oleObj spid="_x0000_s105505" name="Equation" r:id="rId4" imgW="1231366" imgH="710891" progId="Equation.DSMT4">
                  <p:embed/>
                </p:oleObj>
              </mc:Choice>
              <mc:Fallback>
                <p:oleObj name="Equation" r:id="rId4" imgW="1231366" imgH="71089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648" y="2467768"/>
                        <a:ext cx="4163484" cy="180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8"/>
          <p:cNvGrpSpPr>
            <a:grpSpLocks/>
          </p:cNvGrpSpPr>
          <p:nvPr/>
        </p:nvGrpSpPr>
        <p:grpSpPr bwMode="auto">
          <a:xfrm>
            <a:off x="7920568" y="2508250"/>
            <a:ext cx="3647017" cy="1965325"/>
            <a:chOff x="3742" y="1580"/>
            <a:chExt cx="1723" cy="1238"/>
          </a:xfrm>
        </p:grpSpPr>
        <p:sp>
          <p:nvSpPr>
            <p:cNvPr id="34825" name="Line 42"/>
            <p:cNvSpPr>
              <a:spLocks noChangeShapeType="1"/>
            </p:cNvSpPr>
            <p:nvPr/>
          </p:nvSpPr>
          <p:spPr bwMode="auto">
            <a:xfrm flipV="1">
              <a:off x="4482" y="2315"/>
              <a:ext cx="689" cy="1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26" name="Text Box 44"/>
            <p:cNvSpPr txBox="1">
              <a:spLocks noChangeArrowheads="1"/>
            </p:cNvSpPr>
            <p:nvPr/>
          </p:nvSpPr>
          <p:spPr bwMode="auto">
            <a:xfrm>
              <a:off x="4989" y="2224"/>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V</a:t>
              </a:r>
            </a:p>
          </p:txBody>
        </p:sp>
        <p:grpSp>
          <p:nvGrpSpPr>
            <p:cNvPr id="34827" name="Group 45"/>
            <p:cNvGrpSpPr>
              <a:grpSpLocks/>
            </p:cNvGrpSpPr>
            <p:nvPr/>
          </p:nvGrpSpPr>
          <p:grpSpPr bwMode="auto">
            <a:xfrm>
              <a:off x="3838" y="2417"/>
              <a:ext cx="1407" cy="401"/>
              <a:chOff x="793" y="3521"/>
              <a:chExt cx="2132" cy="673"/>
            </a:xfrm>
          </p:grpSpPr>
          <p:sp>
            <p:nvSpPr>
              <p:cNvPr id="34838" name="Freeform 46"/>
              <p:cNvSpPr>
                <a:spLocks/>
              </p:cNvSpPr>
              <p:nvPr/>
            </p:nvSpPr>
            <p:spPr bwMode="auto">
              <a:xfrm>
                <a:off x="831" y="3521"/>
                <a:ext cx="2041" cy="567"/>
              </a:xfrm>
              <a:custGeom>
                <a:avLst/>
                <a:gdLst>
                  <a:gd name="T0" fmla="*/ 0 w 2041"/>
                  <a:gd name="T1" fmla="*/ 567 h 567"/>
                  <a:gd name="T2" fmla="*/ 363 w 2041"/>
                  <a:gd name="T3" fmla="*/ 250 h 567"/>
                  <a:gd name="T4" fmla="*/ 952 w 2041"/>
                  <a:gd name="T5" fmla="*/ 23 h 567"/>
                  <a:gd name="T6" fmla="*/ 1587 w 2041"/>
                  <a:gd name="T7" fmla="*/ 114 h 567"/>
                  <a:gd name="T8" fmla="*/ 2041 w 2041"/>
                  <a:gd name="T9" fmla="*/ 431 h 567"/>
                  <a:gd name="T10" fmla="*/ 0 60000 65536"/>
                  <a:gd name="T11" fmla="*/ 0 60000 65536"/>
                  <a:gd name="T12" fmla="*/ 0 60000 65536"/>
                  <a:gd name="T13" fmla="*/ 0 60000 65536"/>
                  <a:gd name="T14" fmla="*/ 0 60000 65536"/>
                  <a:gd name="T15" fmla="*/ 0 w 2041"/>
                  <a:gd name="T16" fmla="*/ 0 h 567"/>
                  <a:gd name="T17" fmla="*/ 2041 w 2041"/>
                  <a:gd name="T18" fmla="*/ 567 h 567"/>
                </a:gdLst>
                <a:ahLst/>
                <a:cxnLst>
                  <a:cxn ang="T10">
                    <a:pos x="T0" y="T1"/>
                  </a:cxn>
                  <a:cxn ang="T11">
                    <a:pos x="T2" y="T3"/>
                  </a:cxn>
                  <a:cxn ang="T12">
                    <a:pos x="T4" y="T5"/>
                  </a:cxn>
                  <a:cxn ang="T13">
                    <a:pos x="T6" y="T7"/>
                  </a:cxn>
                  <a:cxn ang="T14">
                    <a:pos x="T8" y="T9"/>
                  </a:cxn>
                </a:cxnLst>
                <a:rect l="T15" t="T16" r="T17" b="T18"/>
                <a:pathLst>
                  <a:path w="2041" h="567">
                    <a:moveTo>
                      <a:pt x="0" y="567"/>
                    </a:moveTo>
                    <a:cubicBezTo>
                      <a:pt x="102" y="454"/>
                      <a:pt x="204" y="341"/>
                      <a:pt x="363" y="250"/>
                    </a:cubicBezTo>
                    <a:cubicBezTo>
                      <a:pt x="522" y="159"/>
                      <a:pt x="748" y="46"/>
                      <a:pt x="952" y="23"/>
                    </a:cubicBezTo>
                    <a:cubicBezTo>
                      <a:pt x="1156" y="0"/>
                      <a:pt x="1406" y="46"/>
                      <a:pt x="1587" y="114"/>
                    </a:cubicBezTo>
                    <a:cubicBezTo>
                      <a:pt x="1768" y="182"/>
                      <a:pt x="1904" y="306"/>
                      <a:pt x="2041" y="431"/>
                    </a:cubicBezTo>
                  </a:path>
                </a:pathLst>
              </a:custGeom>
              <a:gradFill rotWithShape="1">
                <a:gsLst>
                  <a:gs pos="0">
                    <a:srgbClr val="FFFFFF"/>
                  </a:gs>
                  <a:gs pos="100000">
                    <a:srgbClr val="767676"/>
                  </a:gs>
                </a:gsLst>
                <a:lin ang="5400000" scaled="1"/>
              </a:gradFill>
              <a:ln w="38100" cap="flat" cmpd="sng">
                <a:solidFill>
                  <a:schemeClr val="bg1"/>
                </a:solidFill>
                <a:prstDash val="solid"/>
                <a:round/>
                <a:headEnd/>
                <a:tailEnd/>
              </a:ln>
            </p:spPr>
            <p:txBody>
              <a:bodyPr/>
              <a:lstStyle/>
              <a:p>
                <a:endParaRPr lang="zh-CN" altLang="en-US"/>
              </a:p>
            </p:txBody>
          </p:sp>
          <p:sp>
            <p:nvSpPr>
              <p:cNvPr id="34839" name="Freeform 47"/>
              <p:cNvSpPr>
                <a:spLocks/>
              </p:cNvSpPr>
              <p:nvPr/>
            </p:nvSpPr>
            <p:spPr bwMode="auto">
              <a:xfrm>
                <a:off x="793" y="3521"/>
                <a:ext cx="2132" cy="673"/>
              </a:xfrm>
              <a:custGeom>
                <a:avLst/>
                <a:gdLst>
                  <a:gd name="T0" fmla="*/ 38 w 2132"/>
                  <a:gd name="T1" fmla="*/ 567 h 673"/>
                  <a:gd name="T2" fmla="*/ 401 w 2132"/>
                  <a:gd name="T3" fmla="*/ 250 h 673"/>
                  <a:gd name="T4" fmla="*/ 990 w 2132"/>
                  <a:gd name="T5" fmla="*/ 23 h 673"/>
                  <a:gd name="T6" fmla="*/ 1625 w 2132"/>
                  <a:gd name="T7" fmla="*/ 114 h 673"/>
                  <a:gd name="T8" fmla="*/ 2079 w 2132"/>
                  <a:gd name="T9" fmla="*/ 431 h 673"/>
                  <a:gd name="T10" fmla="*/ 1943 w 2132"/>
                  <a:gd name="T11" fmla="*/ 431 h 673"/>
                  <a:gd name="T12" fmla="*/ 1671 w 2132"/>
                  <a:gd name="T13" fmla="*/ 477 h 673"/>
                  <a:gd name="T14" fmla="*/ 1398 w 2132"/>
                  <a:gd name="T15" fmla="*/ 658 h 673"/>
                  <a:gd name="T16" fmla="*/ 990 w 2132"/>
                  <a:gd name="T17" fmla="*/ 567 h 673"/>
                  <a:gd name="T18" fmla="*/ 673 w 2132"/>
                  <a:gd name="T19" fmla="*/ 567 h 673"/>
                  <a:gd name="T20" fmla="*/ 355 w 2132"/>
                  <a:gd name="T21" fmla="*/ 658 h 673"/>
                  <a:gd name="T22" fmla="*/ 174 w 2132"/>
                  <a:gd name="T23" fmla="*/ 567 h 673"/>
                  <a:gd name="T24" fmla="*/ 38 w 2132"/>
                  <a:gd name="T25" fmla="*/ 567 h 6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32"/>
                  <a:gd name="T40" fmla="*/ 0 h 673"/>
                  <a:gd name="T41" fmla="*/ 2132 w 2132"/>
                  <a:gd name="T42" fmla="*/ 673 h 6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32" h="673">
                    <a:moveTo>
                      <a:pt x="38" y="567"/>
                    </a:moveTo>
                    <a:cubicBezTo>
                      <a:pt x="76" y="514"/>
                      <a:pt x="242" y="341"/>
                      <a:pt x="401" y="250"/>
                    </a:cubicBezTo>
                    <a:cubicBezTo>
                      <a:pt x="560" y="159"/>
                      <a:pt x="786" y="46"/>
                      <a:pt x="990" y="23"/>
                    </a:cubicBezTo>
                    <a:cubicBezTo>
                      <a:pt x="1194" y="0"/>
                      <a:pt x="1444" y="46"/>
                      <a:pt x="1625" y="114"/>
                    </a:cubicBezTo>
                    <a:cubicBezTo>
                      <a:pt x="1806" y="182"/>
                      <a:pt x="2026" y="378"/>
                      <a:pt x="2079" y="431"/>
                    </a:cubicBezTo>
                    <a:cubicBezTo>
                      <a:pt x="2132" y="484"/>
                      <a:pt x="2011" y="423"/>
                      <a:pt x="1943" y="431"/>
                    </a:cubicBezTo>
                    <a:cubicBezTo>
                      <a:pt x="1875" y="439"/>
                      <a:pt x="1762" y="439"/>
                      <a:pt x="1671" y="477"/>
                    </a:cubicBezTo>
                    <a:cubicBezTo>
                      <a:pt x="1580" y="515"/>
                      <a:pt x="1511" y="643"/>
                      <a:pt x="1398" y="658"/>
                    </a:cubicBezTo>
                    <a:cubicBezTo>
                      <a:pt x="1285" y="673"/>
                      <a:pt x="1111" y="582"/>
                      <a:pt x="990" y="567"/>
                    </a:cubicBezTo>
                    <a:cubicBezTo>
                      <a:pt x="869" y="552"/>
                      <a:pt x="779" y="552"/>
                      <a:pt x="673" y="567"/>
                    </a:cubicBezTo>
                    <a:cubicBezTo>
                      <a:pt x="567" y="582"/>
                      <a:pt x="438" y="658"/>
                      <a:pt x="355" y="658"/>
                    </a:cubicBezTo>
                    <a:cubicBezTo>
                      <a:pt x="272" y="658"/>
                      <a:pt x="227" y="582"/>
                      <a:pt x="174" y="567"/>
                    </a:cubicBezTo>
                    <a:cubicBezTo>
                      <a:pt x="121" y="552"/>
                      <a:pt x="0" y="620"/>
                      <a:pt x="38" y="567"/>
                    </a:cubicBezTo>
                    <a:close/>
                  </a:path>
                </a:pathLst>
              </a:custGeom>
              <a:gradFill rotWithShape="1">
                <a:gsLst>
                  <a:gs pos="0">
                    <a:srgbClr val="FFFFFF"/>
                  </a:gs>
                  <a:gs pos="100000">
                    <a:srgbClr val="767676"/>
                  </a:gs>
                </a:gsLst>
                <a:lin ang="5400000" scaled="1"/>
              </a:gradFill>
              <a:ln w="9525" cap="flat" cmpd="sng">
                <a:solidFill>
                  <a:schemeClr val="folHlink"/>
                </a:solidFill>
                <a:prstDash val="solid"/>
                <a:round/>
                <a:headEnd/>
                <a:tailEnd/>
              </a:ln>
            </p:spPr>
            <p:txBody>
              <a:bodyPr/>
              <a:lstStyle/>
              <a:p>
                <a:endParaRPr lang="zh-CN" altLang="en-US"/>
              </a:p>
            </p:txBody>
          </p:sp>
        </p:grpSp>
        <p:grpSp>
          <p:nvGrpSpPr>
            <p:cNvPr id="34828" name="Group 48"/>
            <p:cNvGrpSpPr>
              <a:grpSpLocks/>
            </p:cNvGrpSpPr>
            <p:nvPr/>
          </p:nvGrpSpPr>
          <p:grpSpPr bwMode="auto">
            <a:xfrm>
              <a:off x="4255" y="1580"/>
              <a:ext cx="476" cy="846"/>
              <a:chOff x="2617" y="2863"/>
              <a:chExt cx="476" cy="846"/>
            </a:xfrm>
          </p:grpSpPr>
          <p:sp>
            <p:nvSpPr>
              <p:cNvPr id="34836" name="Line 49"/>
              <p:cNvSpPr>
                <a:spLocks noChangeShapeType="1"/>
              </p:cNvSpPr>
              <p:nvPr/>
            </p:nvSpPr>
            <p:spPr bwMode="auto">
              <a:xfrm flipV="1">
                <a:off x="2855" y="3073"/>
                <a:ext cx="0" cy="636"/>
              </a:xfrm>
              <a:prstGeom prst="line">
                <a:avLst/>
              </a:prstGeom>
              <a:noFill/>
              <a:ln w="28575">
                <a:solidFill>
                  <a:srgbClr val="99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4837" name="Text Box 50"/>
              <p:cNvSpPr txBox="1">
                <a:spLocks noChangeArrowheads="1"/>
              </p:cNvSpPr>
              <p:nvPr/>
            </p:nvSpPr>
            <p:spPr bwMode="auto">
              <a:xfrm>
                <a:off x="2617" y="2863"/>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N</a:t>
                </a:r>
              </a:p>
            </p:txBody>
          </p:sp>
        </p:grpSp>
        <p:grpSp>
          <p:nvGrpSpPr>
            <p:cNvPr id="34829" name="Group 57"/>
            <p:cNvGrpSpPr>
              <a:grpSpLocks/>
            </p:cNvGrpSpPr>
            <p:nvPr/>
          </p:nvGrpSpPr>
          <p:grpSpPr bwMode="auto">
            <a:xfrm>
              <a:off x="4609" y="2143"/>
              <a:ext cx="295" cy="254"/>
              <a:chOff x="2971" y="3426"/>
              <a:chExt cx="295" cy="254"/>
            </a:xfrm>
          </p:grpSpPr>
          <p:sp>
            <p:nvSpPr>
              <p:cNvPr id="34834" name="Arc 58"/>
              <p:cNvSpPr>
                <a:spLocks/>
              </p:cNvSpPr>
              <p:nvPr/>
            </p:nvSpPr>
            <p:spPr bwMode="auto">
              <a:xfrm>
                <a:off x="2971" y="3612"/>
                <a:ext cx="45"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35" name="Text Box 59"/>
              <p:cNvSpPr txBox="1">
                <a:spLocks noChangeArrowheads="1"/>
              </p:cNvSpPr>
              <p:nvPr/>
            </p:nvSpPr>
            <p:spPr bwMode="auto">
              <a:xfrm>
                <a:off x="3039" y="3426"/>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a:sym typeface="Symbol" pitchFamily="18" charset="2"/>
                  </a:rPr>
                  <a:t></a:t>
                </a:r>
              </a:p>
            </p:txBody>
          </p:sp>
        </p:grpSp>
        <p:sp>
          <p:nvSpPr>
            <p:cNvPr id="34830" name="Line 62"/>
            <p:cNvSpPr>
              <a:spLocks noChangeShapeType="1"/>
            </p:cNvSpPr>
            <p:nvPr/>
          </p:nvSpPr>
          <p:spPr bwMode="auto">
            <a:xfrm>
              <a:off x="3992" y="2020"/>
              <a:ext cx="511" cy="406"/>
            </a:xfrm>
            <a:prstGeom prst="line">
              <a:avLst/>
            </a:prstGeom>
            <a:noFill/>
            <a:ln w="38100">
              <a:solidFill>
                <a:srgbClr val="0000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4831" name="Text Box 72"/>
            <p:cNvSpPr txBox="1">
              <a:spLocks noChangeArrowheads="1"/>
            </p:cNvSpPr>
            <p:nvPr/>
          </p:nvSpPr>
          <p:spPr bwMode="auto">
            <a:xfrm>
              <a:off x="3742" y="1998"/>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L</a:t>
              </a:r>
            </a:p>
          </p:txBody>
        </p:sp>
        <p:sp>
          <p:nvSpPr>
            <p:cNvPr id="34832" name="Line 73"/>
            <p:cNvSpPr>
              <a:spLocks noChangeShapeType="1"/>
            </p:cNvSpPr>
            <p:nvPr/>
          </p:nvSpPr>
          <p:spPr bwMode="auto">
            <a:xfrm flipH="1">
              <a:off x="4500" y="1998"/>
              <a:ext cx="535" cy="412"/>
            </a:xfrm>
            <a:prstGeom prst="line">
              <a:avLst/>
            </a:prstGeom>
            <a:noFill/>
            <a:ln w="38100">
              <a:solidFill>
                <a:srgbClr val="80008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34833" name="Text Box 74"/>
            <p:cNvSpPr txBox="1">
              <a:spLocks noChangeArrowheads="1"/>
            </p:cNvSpPr>
            <p:nvPr/>
          </p:nvSpPr>
          <p:spPr bwMode="auto">
            <a:xfrm>
              <a:off x="4876" y="1816"/>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R</a:t>
              </a:r>
            </a:p>
          </p:txBody>
        </p:sp>
      </p:grpSp>
      <p:grpSp>
        <p:nvGrpSpPr>
          <p:cNvPr id="6" name="Group 77"/>
          <p:cNvGrpSpPr>
            <a:grpSpLocks/>
          </p:cNvGrpSpPr>
          <p:nvPr/>
        </p:nvGrpSpPr>
        <p:grpSpPr bwMode="auto">
          <a:xfrm>
            <a:off x="9514418" y="2566988"/>
            <a:ext cx="1073149" cy="1289050"/>
            <a:chOff x="4495" y="1617"/>
            <a:chExt cx="507" cy="812"/>
          </a:xfrm>
        </p:grpSpPr>
        <p:sp>
          <p:nvSpPr>
            <p:cNvPr id="34823" name="Line 75"/>
            <p:cNvSpPr>
              <a:spLocks noChangeShapeType="1"/>
            </p:cNvSpPr>
            <p:nvPr/>
          </p:nvSpPr>
          <p:spPr bwMode="auto">
            <a:xfrm flipV="1">
              <a:off x="4495" y="1816"/>
              <a:ext cx="200" cy="613"/>
            </a:xfrm>
            <a:prstGeom prst="line">
              <a:avLst/>
            </a:prstGeom>
            <a:noFill/>
            <a:ln w="9525">
              <a:solidFill>
                <a:schemeClr val="tx2"/>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4824" name="Text Box 76"/>
            <p:cNvSpPr txBox="1">
              <a:spLocks noChangeArrowheads="1"/>
            </p:cNvSpPr>
            <p:nvPr/>
          </p:nvSpPr>
          <p:spPr bwMode="auto">
            <a:xfrm>
              <a:off x="4662" y="1617"/>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000" b="1">
                  <a:latin typeface="Times New Roman" pitchFamily="18" charset="0"/>
                </a:rPr>
                <a:t>H</a:t>
              </a:r>
            </a:p>
          </p:txBody>
        </p:sp>
      </p:grpSp>
    </p:spTree>
    <p:extLst>
      <p:ext uri="{BB962C8B-B14F-4D97-AF65-F5344CB8AC3E}">
        <p14:creationId xmlns:p14="http://schemas.microsoft.com/office/powerpoint/2010/main" val="370971849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animEffect transition="in" filter="wipe(up)">
                                      <p:cBhvr>
                                        <p:cTn id="7" dur="500"/>
                                        <p:tgtEl>
                                          <p:spTgt spid="1034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3463"/>
                                        </p:tgtEl>
                                        <p:attrNameLst>
                                          <p:attrName>style.visibility</p:attrName>
                                        </p:attrNameLst>
                                      </p:cBhvr>
                                      <p:to>
                                        <p:strVal val="visible"/>
                                      </p:to>
                                    </p:set>
                                    <p:animEffect transition="in" filter="wipe(up)">
                                      <p:cBhvr>
                                        <p:cTn id="12" dur="500"/>
                                        <p:tgtEl>
                                          <p:spTgt spid="1034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3426">
                                            <p:txEl>
                                              <p:pRg st="6" end="6"/>
                                            </p:txEl>
                                          </p:spTgt>
                                        </p:tgtEl>
                                        <p:attrNameLst>
                                          <p:attrName>style.visibility</p:attrName>
                                        </p:attrNameLst>
                                      </p:cBhvr>
                                      <p:to>
                                        <p:strVal val="visible"/>
                                      </p:to>
                                    </p:set>
                                    <p:animEffect transition="in" filter="wipe(up)">
                                      <p:cBhvr>
                                        <p:cTn id="24" dur="500"/>
                                        <p:tgtEl>
                                          <p:spTgt spid="103426">
                                            <p:txEl>
                                              <p:pRg st="6" end="6"/>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03426">
                                            <p:txEl>
                                              <p:pRg st="7" end="7"/>
                                            </p:txEl>
                                          </p:spTgt>
                                        </p:tgtEl>
                                        <p:attrNameLst>
                                          <p:attrName>style.visibility</p:attrName>
                                        </p:attrNameLst>
                                      </p:cBhvr>
                                      <p:to>
                                        <p:strVal val="visible"/>
                                      </p:to>
                                    </p:set>
                                    <p:animEffect transition="in" filter="wipe(up)">
                                      <p:cBhvr>
                                        <p:cTn id="27" dur="500"/>
                                        <p:tgtEl>
                                          <p:spTgt spid="1034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95400" y="188640"/>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多光源</a:t>
            </a:r>
          </a:p>
        </p:txBody>
      </p:sp>
      <p:sp>
        <p:nvSpPr>
          <p:cNvPr id="100355" name="Rectangle 3"/>
          <p:cNvSpPr>
            <a:spLocks noGrp="1" noChangeArrowheads="1"/>
          </p:cNvSpPr>
          <p:nvPr>
            <p:ph type="body" sz="half" idx="1"/>
          </p:nvPr>
        </p:nvSpPr>
        <p:spPr>
          <a:xfrm>
            <a:off x="623392" y="1412776"/>
            <a:ext cx="10013951" cy="4114800"/>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对单个点光源，包含漫反射和镜面反射的光照模型可表示为</a:t>
            </a:r>
          </a:p>
          <a:p>
            <a:pPr eaLnBrk="1" hangingPunct="1"/>
            <a:endParaRPr lang="zh-CN" altLang="en-US" sz="2800" dirty="0" smtClean="0"/>
          </a:p>
          <a:p>
            <a:pPr eaLnBrk="1" hangingPunct="1"/>
            <a:endParaRPr lang="zh-CN" altLang="en-US" sz="2800" dirty="0" smtClean="0"/>
          </a:p>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场景中设置多个点光源，物体表面的光照是各个光源产生的光照效果的叠加</a:t>
            </a:r>
          </a:p>
          <a:p>
            <a:pPr eaLnBrk="1" hangingPunct="1"/>
            <a:endParaRPr lang="zh-CN" altLang="en-US" sz="2800" dirty="0" smtClean="0"/>
          </a:p>
        </p:txBody>
      </p:sp>
      <p:graphicFrame>
        <p:nvGraphicFramePr>
          <p:cNvPr id="100356" name="Object 4"/>
          <p:cNvGraphicFramePr>
            <a:graphicFrameLocks noGrp="1" noChangeAspect="1"/>
          </p:cNvGraphicFramePr>
          <p:nvPr>
            <p:ph sz="quarter" idx="2"/>
            <p:extLst>
              <p:ext uri="{D42A27DB-BD31-4B8C-83A1-F6EECF244321}">
                <p14:modId xmlns:p14="http://schemas.microsoft.com/office/powerpoint/2010/main" val="501891712"/>
              </p:ext>
            </p:extLst>
          </p:nvPr>
        </p:nvGraphicFramePr>
        <p:xfrm>
          <a:off x="1631504" y="2276872"/>
          <a:ext cx="8784167" cy="617537"/>
        </p:xfrm>
        <a:graphic>
          <a:graphicData uri="http://schemas.openxmlformats.org/presentationml/2006/ole">
            <mc:AlternateContent xmlns:mc="http://schemas.openxmlformats.org/markup-compatibility/2006">
              <mc:Choice xmlns:v="urn:schemas-microsoft-com:vml" Requires="v">
                <p:oleObj spid="_x0000_s106560" name="Equation" r:id="rId4" imgW="2705100" imgH="254000" progId="Equation.DSMT4">
                  <p:embed/>
                </p:oleObj>
              </mc:Choice>
              <mc:Fallback>
                <p:oleObj name="Equation" r:id="rId4" imgW="2705100" imgH="254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504" y="2276872"/>
                        <a:ext cx="8784167"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8" name="Object 6"/>
          <p:cNvGraphicFramePr>
            <a:graphicFrameLocks noGrp="1" noChangeAspect="1"/>
          </p:cNvGraphicFramePr>
          <p:nvPr>
            <p:ph sz="quarter" idx="3"/>
            <p:extLst>
              <p:ext uri="{D42A27DB-BD31-4B8C-83A1-F6EECF244321}">
                <p14:modId xmlns:p14="http://schemas.microsoft.com/office/powerpoint/2010/main" val="4119354421"/>
              </p:ext>
            </p:extLst>
          </p:nvPr>
        </p:nvGraphicFramePr>
        <p:xfrm>
          <a:off x="2063552" y="4221088"/>
          <a:ext cx="8064500" cy="1114425"/>
        </p:xfrm>
        <a:graphic>
          <a:graphicData uri="http://schemas.openxmlformats.org/presentationml/2006/ole">
            <mc:AlternateContent xmlns:mc="http://schemas.openxmlformats.org/markup-compatibility/2006">
              <mc:Choice xmlns:v="urn:schemas-microsoft-com:vml" Requires="v">
                <p:oleObj spid="_x0000_s106561" name="Equation" r:id="rId6" imgW="2349500" imgH="431800" progId="Equation.DSMT4">
                  <p:embed/>
                </p:oleObj>
              </mc:Choice>
              <mc:Fallback>
                <p:oleObj name="Equation" r:id="rId6" imgW="2349500" imgH="43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552" y="4221088"/>
                        <a:ext cx="8064500"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79272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wipe(up)">
                                      <p:cBhvr>
                                        <p:cTn id="7" dur="500"/>
                                        <p:tgtEl>
                                          <p:spTgt spid="100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0356"/>
                                        </p:tgtEl>
                                        <p:attrNameLst>
                                          <p:attrName>style.visibility</p:attrName>
                                        </p:attrNameLst>
                                      </p:cBhvr>
                                      <p:to>
                                        <p:strVal val="visible"/>
                                      </p:to>
                                    </p:set>
                                    <p:animEffect transition="in" filter="wipe(up)">
                                      <p:cBhvr>
                                        <p:cTn id="12" dur="500"/>
                                        <p:tgtEl>
                                          <p:spTgt spid="10035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animEffect transition="in" filter="wipe(up)">
                                      <p:cBhvr>
                                        <p:cTn id="15" dur="500"/>
                                        <p:tgtEl>
                                          <p:spTgt spid="100355">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00358"/>
                                        </p:tgtEl>
                                        <p:attrNameLst>
                                          <p:attrName>style.visibility</p:attrName>
                                        </p:attrNameLst>
                                      </p:cBhvr>
                                      <p:to>
                                        <p:strVal val="visible"/>
                                      </p:to>
                                    </p:set>
                                    <p:animEffect transition="in" filter="wipe(up)">
                                      <p:cBhvr>
                                        <p:cTn id="20" dur="500"/>
                                        <p:tgtEl>
                                          <p:spTgt spid="100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67408" y="188640"/>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1.6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光强衰减</a:t>
            </a:r>
          </a:p>
        </p:txBody>
      </p:sp>
      <p:sp>
        <p:nvSpPr>
          <p:cNvPr id="109571" name="Rectangle 3"/>
          <p:cNvSpPr>
            <a:spLocks noGrp="1" noChangeArrowheads="1"/>
          </p:cNvSpPr>
          <p:nvPr>
            <p:ph type="body" sz="half" idx="1"/>
          </p:nvPr>
        </p:nvSpPr>
        <p:spPr>
          <a:xfrm>
            <a:off x="1055440" y="1412776"/>
            <a:ext cx="9823451" cy="4114800"/>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辐射光线从点光源出发在空气中传播时，其强度将按因子</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1/d</a:t>
            </a:r>
            <a:r>
              <a:rPr lang="en-US" altLang="zh-CN" sz="2600" b="1" baseline="30000" dirty="0">
                <a:solidFill>
                  <a:schemeClr val="bg2">
                    <a:lumMod val="50000"/>
                  </a:schemeClr>
                </a:solidFill>
                <a:latin typeface="微软雅黑" panose="020B0503020204020204" pitchFamily="34" charset="-122"/>
                <a:ea typeface="微软雅黑" panose="020B0503020204020204" pitchFamily="34" charset="-122"/>
              </a:rPr>
              <a:t>2</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进行衰减，</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d </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为光线经过的路程</a:t>
            </a:r>
            <a:r>
              <a:rPr lang="zh-CN" altLang="en-US" sz="2600" b="1" dirty="0" smtClean="0">
                <a:solidFill>
                  <a:schemeClr val="bg2">
                    <a:lumMod val="50000"/>
                  </a:schemeClr>
                </a:solidFill>
                <a:latin typeface="微软雅黑" panose="020B0503020204020204" pitchFamily="34" charset="-122"/>
                <a:ea typeface="微软雅黑" panose="020B0503020204020204" pitchFamily="34" charset="-122"/>
              </a:rPr>
              <a:t>长度</a:t>
            </a:r>
            <a:endParaRPr lang="zh-CN" altLang="en-US" sz="2600"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一个常用的衰减函数</a:t>
            </a:r>
          </a:p>
          <a:p>
            <a:pPr eaLnBrk="1" hangingPunct="1"/>
            <a:endParaRPr lang="zh-CN" altLang="en-US" sz="2800" dirty="0" smtClean="0"/>
          </a:p>
          <a:p>
            <a:pPr eaLnBrk="1" hangingPunct="1"/>
            <a:endParaRPr lang="zh-CN" altLang="en-US" sz="2800" dirty="0" smtClean="0"/>
          </a:p>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考虑光线衰减的基本光照模型</a:t>
            </a:r>
          </a:p>
          <a:p>
            <a:pPr eaLnBrk="1" hangingPunct="1"/>
            <a:endParaRPr lang="zh-CN" altLang="en-US" sz="2800" dirty="0" smtClean="0"/>
          </a:p>
          <a:p>
            <a:pPr lvl="1" eaLnBrk="1" hangingPunct="1"/>
            <a:endParaRPr lang="zh-CN" altLang="en-US" sz="2400" dirty="0" smtClean="0"/>
          </a:p>
        </p:txBody>
      </p:sp>
      <p:graphicFrame>
        <p:nvGraphicFramePr>
          <p:cNvPr id="109572" name="Object 4"/>
          <p:cNvGraphicFramePr>
            <a:graphicFrameLocks noGrp="1" noChangeAspect="1"/>
          </p:cNvGraphicFramePr>
          <p:nvPr>
            <p:ph sz="quarter" idx="2"/>
            <p:extLst>
              <p:ext uri="{D42A27DB-BD31-4B8C-83A1-F6EECF244321}">
                <p14:modId xmlns:p14="http://schemas.microsoft.com/office/powerpoint/2010/main" val="2171890708"/>
              </p:ext>
            </p:extLst>
          </p:nvPr>
        </p:nvGraphicFramePr>
        <p:xfrm>
          <a:off x="3575720" y="3068960"/>
          <a:ext cx="5060327" cy="1152128"/>
        </p:xfrm>
        <a:graphic>
          <a:graphicData uri="http://schemas.openxmlformats.org/presentationml/2006/ole">
            <mc:AlternateContent xmlns:mc="http://schemas.openxmlformats.org/markup-compatibility/2006">
              <mc:Choice xmlns:v="urn:schemas-microsoft-com:vml" Requires="v">
                <p:oleObj spid="_x0000_s107584" name="Equation" r:id="rId4" imgW="1422400" imgH="431800" progId="Equation.DSMT4">
                  <p:embed/>
                </p:oleObj>
              </mc:Choice>
              <mc:Fallback>
                <p:oleObj name="Equation" r:id="rId4" imgW="1422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720" y="3068960"/>
                        <a:ext cx="5060327" cy="1152128"/>
                      </a:xfrm>
                      <a:prstGeom prst="rect">
                        <a:avLst/>
                      </a:prstGeom>
                      <a:noFill/>
                      <a:ln>
                        <a:noFill/>
                      </a:ln>
                      <a:effectLst/>
                    </p:spPr>
                  </p:pic>
                </p:oleObj>
              </mc:Fallback>
            </mc:AlternateContent>
          </a:graphicData>
        </a:graphic>
      </p:graphicFrame>
      <p:graphicFrame>
        <p:nvGraphicFramePr>
          <p:cNvPr id="109574" name="Object 6"/>
          <p:cNvGraphicFramePr>
            <a:graphicFrameLocks noGrp="1" noChangeAspect="1"/>
          </p:cNvGraphicFramePr>
          <p:nvPr>
            <p:ph sz="quarter" idx="3"/>
            <p:extLst>
              <p:ext uri="{D42A27DB-BD31-4B8C-83A1-F6EECF244321}">
                <p14:modId xmlns:p14="http://schemas.microsoft.com/office/powerpoint/2010/main" val="993813865"/>
              </p:ext>
            </p:extLst>
          </p:nvPr>
        </p:nvGraphicFramePr>
        <p:xfrm>
          <a:off x="2567608" y="5157192"/>
          <a:ext cx="7103533" cy="855662"/>
        </p:xfrm>
        <a:graphic>
          <a:graphicData uri="http://schemas.openxmlformats.org/presentationml/2006/ole">
            <mc:AlternateContent xmlns:mc="http://schemas.openxmlformats.org/markup-compatibility/2006">
              <mc:Choice xmlns:v="urn:schemas-microsoft-com:vml" Requires="v">
                <p:oleObj spid="_x0000_s107585" name="Equation" r:id="rId6" imgW="2692400" imgH="431800" progId="Equation.DSMT4">
                  <p:embed/>
                </p:oleObj>
              </mc:Choice>
              <mc:Fallback>
                <p:oleObj name="Equation" r:id="rId6" imgW="2692400" imgH="43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7608" y="5157192"/>
                        <a:ext cx="7103533"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64679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wipe(up)">
                                      <p:cBhvr>
                                        <p:cTn id="7" dur="500"/>
                                        <p:tgtEl>
                                          <p:spTgt spid="10957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9571">
                                            <p:txEl>
                                              <p:pRg st="1" end="1"/>
                                            </p:txEl>
                                          </p:spTgt>
                                        </p:tgtEl>
                                        <p:attrNameLst>
                                          <p:attrName>style.visibility</p:attrName>
                                        </p:attrNameLst>
                                      </p:cBhvr>
                                      <p:to>
                                        <p:strVal val="visible"/>
                                      </p:to>
                                    </p:set>
                                    <p:animEffect transition="in" filter="wipe(up)">
                                      <p:cBhvr>
                                        <p:cTn id="10" dur="500"/>
                                        <p:tgtEl>
                                          <p:spTgt spid="10957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572"/>
                                        </p:tgtEl>
                                        <p:attrNameLst>
                                          <p:attrName>style.visibility</p:attrName>
                                        </p:attrNameLst>
                                      </p:cBhvr>
                                      <p:to>
                                        <p:strVal val="visible"/>
                                      </p:to>
                                    </p:set>
                                  </p:childTnLst>
                                </p:cTn>
                              </p:par>
                              <p:par>
                                <p:cTn id="15" presetID="22" presetClass="entr" presetSubtype="1" fill="hold" grpId="0" nodeType="withEffect">
                                  <p:stCondLst>
                                    <p:cond delay="0"/>
                                  </p:stCondLst>
                                  <p:childTnLst>
                                    <p:set>
                                      <p:cBhvr>
                                        <p:cTn id="16" dur="1" fill="hold">
                                          <p:stCondLst>
                                            <p:cond delay="0"/>
                                          </p:stCondLst>
                                        </p:cTn>
                                        <p:tgtEl>
                                          <p:spTgt spid="109571">
                                            <p:txEl>
                                              <p:pRg st="4" end="4"/>
                                            </p:txEl>
                                          </p:spTgt>
                                        </p:tgtEl>
                                        <p:attrNameLst>
                                          <p:attrName>style.visibility</p:attrName>
                                        </p:attrNameLst>
                                      </p:cBhvr>
                                      <p:to>
                                        <p:strVal val="visible"/>
                                      </p:to>
                                    </p:set>
                                    <p:animEffect transition="in" filter="wipe(up)">
                                      <p:cBhvr>
                                        <p:cTn id="17" dur="500"/>
                                        <p:tgtEl>
                                          <p:spTgt spid="10957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09574"/>
                                        </p:tgtEl>
                                        <p:attrNameLst>
                                          <p:attrName>style.visibility</p:attrName>
                                        </p:attrNameLst>
                                      </p:cBhvr>
                                      <p:to>
                                        <p:strVal val="visible"/>
                                      </p:to>
                                    </p:set>
                                    <p:animEffect transition="in" filter="wipe(up)">
                                      <p:cBhvr>
                                        <p:cTn id="22" dur="500"/>
                                        <p:tgtEl>
                                          <p:spTgt spid="109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颜色</a:t>
            </a:r>
          </a:p>
        </p:txBody>
      </p:sp>
      <p:sp>
        <p:nvSpPr>
          <p:cNvPr id="113667" name="Rectangle 3"/>
          <p:cNvSpPr>
            <a:spLocks noGrp="1" noChangeArrowheads="1"/>
          </p:cNvSpPr>
          <p:nvPr>
            <p:ph type="body" sz="half" idx="1"/>
          </p:nvPr>
        </p:nvSpPr>
        <p:spPr>
          <a:xfrm>
            <a:off x="1199456" y="1484784"/>
            <a:ext cx="9823451" cy="4114800"/>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光源的颜色</a:t>
            </a: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物体表面的颜色</a:t>
            </a:r>
          </a:p>
          <a:p>
            <a:pPr marL="717550" lvl="1" indent="-342900"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用</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RGB</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各分量表示光源强度和物体表面颜色，并根据光照模型计算反射光线中的</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RGB</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分量；</a:t>
            </a:r>
          </a:p>
          <a:p>
            <a:pPr marL="1260475" lvl="3" indent="-342900"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Lato Light"/>
              </a:rPr>
              <a:t>方法一：将反射系数也标识为三元向量，例如设置漫反射系数为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Lato Light"/>
              </a:rPr>
              <a:t>(</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sym typeface="Lato Light"/>
              </a:rPr>
              <a:t>k</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sym typeface="Lato Light"/>
              </a:rPr>
              <a:t>dR</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sym typeface="Lato Light"/>
              </a:rPr>
              <a:t>,k</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sym typeface="Lato Light"/>
              </a:rPr>
              <a:t>dG</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sym typeface="Lato Light"/>
              </a:rPr>
              <a:t>,k</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sym typeface="Lato Light"/>
              </a:rPr>
              <a:t>dB</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Lato Light"/>
              </a:rPr>
              <a:t>)</a:t>
            </a:r>
          </a:p>
          <a:p>
            <a:pPr eaLnBrk="1" hangingPunct="1"/>
            <a:endParaRPr lang="zh-CN" altLang="en-US" sz="2800" dirty="0" smtClean="0">
              <a:latin typeface="Times New Roman" pitchFamily="18" charset="0"/>
            </a:endParaRPr>
          </a:p>
          <a:p>
            <a:pPr eaLnBrk="1" hangingPunct="1"/>
            <a:endParaRPr lang="zh-CN" altLang="en-US" sz="2800" b="0" i="1" dirty="0" smtClean="0">
              <a:latin typeface="Times New Roman" pitchFamily="18" charset="0"/>
            </a:endParaRPr>
          </a:p>
          <a:p>
            <a:pPr eaLnBrk="1" hangingPunct="1"/>
            <a:endParaRPr lang="zh-CN" altLang="en-US" sz="2800" dirty="0" smtClean="0"/>
          </a:p>
          <a:p>
            <a:pPr lvl="1" eaLnBrk="1" hangingPunct="1"/>
            <a:endParaRPr lang="zh-CN" altLang="en-US" sz="2400" dirty="0" smtClean="0"/>
          </a:p>
        </p:txBody>
      </p:sp>
      <p:graphicFrame>
        <p:nvGraphicFramePr>
          <p:cNvPr id="113669" name="Object 5"/>
          <p:cNvGraphicFramePr>
            <a:graphicFrameLocks noGrp="1" noChangeAspect="1"/>
          </p:cNvGraphicFramePr>
          <p:nvPr>
            <p:ph sz="quarter" idx="3"/>
            <p:extLst>
              <p:ext uri="{D42A27DB-BD31-4B8C-83A1-F6EECF244321}">
                <p14:modId xmlns:p14="http://schemas.microsoft.com/office/powerpoint/2010/main" val="1954440392"/>
              </p:ext>
            </p:extLst>
          </p:nvPr>
        </p:nvGraphicFramePr>
        <p:xfrm>
          <a:off x="2207568" y="5301208"/>
          <a:ext cx="8305800" cy="889000"/>
        </p:xfrm>
        <a:graphic>
          <a:graphicData uri="http://schemas.openxmlformats.org/presentationml/2006/ole">
            <mc:AlternateContent xmlns:mc="http://schemas.openxmlformats.org/markup-compatibility/2006">
              <mc:Choice xmlns:v="urn:schemas-microsoft-com:vml" Requires="v">
                <p:oleObj spid="_x0000_s108577" name="Equation" r:id="rId4" imgW="3022600" imgH="431800" progId="Equation.DSMT4">
                  <p:embed/>
                </p:oleObj>
              </mc:Choice>
              <mc:Fallback>
                <p:oleObj name="Equation" r:id="rId4" imgW="30226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568" y="5301208"/>
                        <a:ext cx="8305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15928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wipe(up)">
                                      <p:cBhvr>
                                        <p:cTn id="7" dur="500"/>
                                        <p:tgtEl>
                                          <p:spTgt spid="11366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3667">
                                            <p:txEl>
                                              <p:pRg st="1" end="1"/>
                                            </p:txEl>
                                          </p:spTgt>
                                        </p:tgtEl>
                                        <p:attrNameLst>
                                          <p:attrName>style.visibility</p:attrName>
                                        </p:attrNameLst>
                                      </p:cBhvr>
                                      <p:to>
                                        <p:strVal val="visible"/>
                                      </p:to>
                                    </p:set>
                                    <p:animEffect transition="in" filter="wipe(up)">
                                      <p:cBhvr>
                                        <p:cTn id="10" dur="500"/>
                                        <p:tgtEl>
                                          <p:spTgt spid="11366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3667">
                                            <p:txEl>
                                              <p:pRg st="2" end="2"/>
                                            </p:txEl>
                                          </p:spTgt>
                                        </p:tgtEl>
                                        <p:attrNameLst>
                                          <p:attrName>style.visibility</p:attrName>
                                        </p:attrNameLst>
                                      </p:cBhvr>
                                      <p:to>
                                        <p:strVal val="visible"/>
                                      </p:to>
                                    </p:set>
                                    <p:animEffect transition="in" filter="wipe(up)">
                                      <p:cBhvr>
                                        <p:cTn id="13" dur="500"/>
                                        <p:tgtEl>
                                          <p:spTgt spid="11366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3667">
                                            <p:txEl>
                                              <p:pRg st="3" end="3"/>
                                            </p:txEl>
                                          </p:spTgt>
                                        </p:tgtEl>
                                        <p:attrNameLst>
                                          <p:attrName>style.visibility</p:attrName>
                                        </p:attrNameLst>
                                      </p:cBhvr>
                                      <p:to>
                                        <p:strVal val="visible"/>
                                      </p:to>
                                    </p:set>
                                    <p:animEffect transition="in" filter="wipe(up)">
                                      <p:cBhvr>
                                        <p:cTn id="16" dur="500"/>
                                        <p:tgtEl>
                                          <p:spTgt spid="11366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113669"/>
                                        </p:tgtEl>
                                        <p:attrNameLst>
                                          <p:attrName>style.visibility</p:attrName>
                                        </p:attrNameLst>
                                      </p:cBhvr>
                                      <p:to>
                                        <p:strVal val="visible"/>
                                      </p:to>
                                    </p:set>
                                    <p:animEffect transition="in" filter="wipe(up)">
                                      <p:cBhvr>
                                        <p:cTn id="21"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1.7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颜色</a:t>
            </a:r>
          </a:p>
        </p:txBody>
      </p:sp>
      <p:sp>
        <p:nvSpPr>
          <p:cNvPr id="38915" name="Rectangle 3"/>
          <p:cNvSpPr>
            <a:spLocks noGrp="1" noChangeArrowheads="1"/>
          </p:cNvSpPr>
          <p:nvPr>
            <p:ph type="body" sz="half" idx="1"/>
          </p:nvPr>
        </p:nvSpPr>
        <p:spPr>
          <a:xfrm>
            <a:off x="911424" y="1916832"/>
            <a:ext cx="9823451" cy="4114800"/>
          </a:xfrm>
        </p:spPr>
        <p:txBody>
          <a:bodyPr/>
          <a:lstStyle/>
          <a:p>
            <a:pPr marL="1260475" lvl="3" indent="-342900" eaLnBrk="1"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方法二：为每个表面定义漫反射和镜面反射的颜色向量</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S</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dR</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,S</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dG</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,S</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dB</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S</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sR</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,S</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sG</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,S</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sB</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 </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，而将反射系数定义为单值常数。</a:t>
            </a:r>
          </a:p>
          <a:p>
            <a:pPr eaLnBrk="1" hangingPunct="1"/>
            <a:endParaRPr lang="zh-CN" altLang="en-US" sz="2800" dirty="0" smtClean="0">
              <a:latin typeface="Times New Roman" pitchFamily="18" charset="0"/>
            </a:endParaRPr>
          </a:p>
          <a:p>
            <a:pPr eaLnBrk="1" hangingPunct="1"/>
            <a:endParaRPr lang="zh-CN" altLang="en-US" sz="2800" b="0" i="1" dirty="0" smtClean="0">
              <a:latin typeface="Times New Roman" pitchFamily="18" charset="0"/>
            </a:endParaRPr>
          </a:p>
          <a:p>
            <a:pPr eaLnBrk="1" hangingPunct="1"/>
            <a:endParaRPr lang="zh-CN" altLang="en-US" sz="2800" dirty="0" smtClean="0"/>
          </a:p>
          <a:p>
            <a:pPr lvl="1" eaLnBrk="1" hangingPunct="1"/>
            <a:endParaRPr lang="zh-CN" altLang="en-US" sz="2400" dirty="0" smtClean="0"/>
          </a:p>
        </p:txBody>
      </p:sp>
      <p:graphicFrame>
        <p:nvGraphicFramePr>
          <p:cNvPr id="115716" name="Object 4"/>
          <p:cNvGraphicFramePr>
            <a:graphicFrameLocks noGrp="1" noChangeAspect="1"/>
          </p:cNvGraphicFramePr>
          <p:nvPr>
            <p:ph sz="quarter" idx="3"/>
            <p:extLst>
              <p:ext uri="{D42A27DB-BD31-4B8C-83A1-F6EECF244321}">
                <p14:modId xmlns:p14="http://schemas.microsoft.com/office/powerpoint/2010/main" val="3847170362"/>
              </p:ext>
            </p:extLst>
          </p:nvPr>
        </p:nvGraphicFramePr>
        <p:xfrm>
          <a:off x="1991544" y="3789040"/>
          <a:ext cx="9165220" cy="864096"/>
        </p:xfrm>
        <a:graphic>
          <a:graphicData uri="http://schemas.openxmlformats.org/presentationml/2006/ole">
            <mc:AlternateContent xmlns:mc="http://schemas.openxmlformats.org/markup-compatibility/2006">
              <mc:Choice xmlns:v="urn:schemas-microsoft-com:vml" Requires="v">
                <p:oleObj spid="_x0000_s109601" name="Equation" r:id="rId4" imgW="3429000" imgH="431800" progId="Equation.DSMT4">
                  <p:embed/>
                </p:oleObj>
              </mc:Choice>
              <mc:Fallback>
                <p:oleObj name="Equation" r:id="rId4" imgW="34290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3789040"/>
                        <a:ext cx="9165220" cy="86409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459223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15716"/>
                                        </p:tgtEl>
                                        <p:attrNameLst>
                                          <p:attrName>style.visibility</p:attrName>
                                        </p:attrNameLst>
                                      </p:cBhvr>
                                      <p:to>
                                        <p:strVal val="visible"/>
                                      </p:to>
                                    </p:set>
                                    <p:animEffect transition="in" filter="wipe(up)">
                                      <p:cBhvr>
                                        <p:cTn id="7" dur="500"/>
                                        <p:tgtEl>
                                          <p:spTgt spid="11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89860" y="260648"/>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1.8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透明度</a:t>
            </a:r>
          </a:p>
        </p:txBody>
      </p:sp>
      <p:sp>
        <p:nvSpPr>
          <p:cNvPr id="117763" name="Rectangle 3"/>
          <p:cNvSpPr>
            <a:spLocks noGrp="1" noChangeArrowheads="1"/>
          </p:cNvSpPr>
          <p:nvPr>
            <p:ph type="body" sz="half" idx="1"/>
          </p:nvPr>
        </p:nvSpPr>
        <p:spPr>
          <a:xfrm>
            <a:off x="820163" y="1674068"/>
            <a:ext cx="10505107" cy="4341712"/>
          </a:xfrm>
        </p:spPr>
        <p:txBody>
          <a:bodyPr>
            <a:normAutofit fontScale="92500"/>
          </a:bodyPr>
          <a:lstStyle/>
          <a:p>
            <a:pPr marL="717550" lvl="1" indent="-342900" eaLnBrk="1" hangingPunct="0">
              <a:lnSpc>
                <a:spcPct val="100000"/>
              </a:lnSpc>
              <a:spcBef>
                <a:spcPts val="24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透明物体表面同时会产生</a:t>
            </a:r>
            <a:r>
              <a:rPr lang="zh-CN" altLang="en-US" sz="2600" b="1" dirty="0">
                <a:solidFill>
                  <a:srgbClr val="0070C0"/>
                </a:solidFill>
                <a:latin typeface="微软雅黑" panose="020B0503020204020204" pitchFamily="34" charset="-122"/>
                <a:ea typeface="微软雅黑" panose="020B0503020204020204" pitchFamily="34" charset="-122"/>
              </a:rPr>
              <a:t>反射光</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和</a:t>
            </a:r>
            <a:r>
              <a:rPr lang="zh-CN" altLang="en-US" sz="2600" b="1" dirty="0">
                <a:solidFill>
                  <a:srgbClr val="19B804"/>
                </a:solidFill>
                <a:latin typeface="微软雅黑" panose="020B0503020204020204" pitchFamily="34" charset="-122"/>
                <a:ea typeface="微软雅黑" panose="020B0503020204020204" pitchFamily="34" charset="-122"/>
              </a:rPr>
              <a:t>折射</a:t>
            </a:r>
            <a:r>
              <a:rPr lang="zh-CN" altLang="en-US" sz="2600" b="1" dirty="0" smtClean="0">
                <a:solidFill>
                  <a:srgbClr val="19B804"/>
                </a:solidFill>
                <a:latin typeface="微软雅黑" panose="020B0503020204020204" pitchFamily="34" charset="-122"/>
                <a:ea typeface="微软雅黑" panose="020B0503020204020204" pitchFamily="34" charset="-122"/>
              </a:rPr>
              <a:t>光</a:t>
            </a:r>
            <a:endParaRPr lang="zh-CN" altLang="en-US" sz="2600" b="1" dirty="0">
              <a:solidFill>
                <a:schemeClr val="bg2">
                  <a:lumMod val="50000"/>
                </a:schemeClr>
              </a:solidFill>
              <a:latin typeface="微软雅黑" panose="020B0503020204020204" pitchFamily="34" charset="-122"/>
              <a:ea typeface="微软雅黑" panose="020B0503020204020204" pitchFamily="34" charset="-122"/>
            </a:endParaRPr>
          </a:p>
          <a:p>
            <a:pPr eaLnBrk="1" hangingPunct="1"/>
            <a:endParaRPr lang="zh-CN" altLang="en-US" sz="2400" dirty="0" smtClean="0">
              <a:latin typeface="Times New Roman" pitchFamily="18" charset="0"/>
            </a:endParaRPr>
          </a:p>
          <a:p>
            <a:pPr eaLnBrk="1" hangingPunct="1"/>
            <a:endParaRPr lang="zh-CN" altLang="en-US" sz="2400" dirty="0" smtClean="0">
              <a:latin typeface="Times New Roman" pitchFamily="18" charset="0"/>
            </a:endParaRPr>
          </a:p>
          <a:p>
            <a:pPr eaLnBrk="1" hangingPunct="1"/>
            <a:endParaRPr lang="zh-CN" altLang="en-US" sz="2400" dirty="0" smtClean="0">
              <a:latin typeface="Times New Roman" pitchFamily="18" charset="0"/>
            </a:endParaRPr>
          </a:p>
          <a:p>
            <a:pPr eaLnBrk="1" hangingPunct="1"/>
            <a:endParaRPr lang="en-US" altLang="zh-CN" sz="2400" dirty="0" smtClean="0">
              <a:latin typeface="Times New Roman" pitchFamily="18" charset="0"/>
            </a:endParaRPr>
          </a:p>
          <a:p>
            <a:pPr eaLnBrk="1" hangingPunct="1"/>
            <a:endParaRPr lang="zh-CN" altLang="en-US" sz="2400" dirty="0" smtClean="0">
              <a:latin typeface="Times New Roman" pitchFamily="18" charset="0"/>
            </a:endParaRPr>
          </a:p>
          <a:p>
            <a:pPr eaLnBrk="1" hangingPunct="1"/>
            <a:endParaRPr lang="zh-CN" altLang="en-US" sz="2400" dirty="0" smtClean="0">
              <a:latin typeface="Times New Roman" pitchFamily="18" charset="0"/>
            </a:endParaRPr>
          </a:p>
          <a:p>
            <a:pPr eaLnBrk="1" hangingPunct="1"/>
            <a:endParaRPr lang="zh-CN" altLang="en-US" sz="2400" dirty="0" smtClean="0">
              <a:latin typeface="Times New Roman" pitchFamily="18" charset="0"/>
            </a:endParaRPr>
          </a:p>
          <a:p>
            <a:pPr marL="1260475" lvl="3" indent="-342900" hangingPunct="0">
              <a:lnSpc>
                <a:spcPct val="150000"/>
              </a:lnSpc>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折射光线由表面背后的发光体形，穿过透明表面而增加表面的总光强</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度</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eaLnBrk="1" hangingPunct="1"/>
            <a:endParaRPr lang="zh-CN" altLang="en-US" sz="2400" dirty="0" smtClean="0">
              <a:solidFill>
                <a:srgbClr val="E8500C"/>
              </a:solidFill>
              <a:latin typeface="Times New Roman" pitchFamily="18" charset="0"/>
            </a:endParaRPr>
          </a:p>
          <a:p>
            <a:pPr eaLnBrk="1" hangingPunct="1"/>
            <a:endParaRPr lang="zh-CN" altLang="en-US" sz="2400" dirty="0" smtClean="0"/>
          </a:p>
          <a:p>
            <a:pPr lvl="1" eaLnBrk="1" hangingPunct="1"/>
            <a:endParaRPr lang="zh-CN" altLang="en-US" sz="2000" dirty="0" smtClean="0"/>
          </a:p>
        </p:txBody>
      </p:sp>
      <p:sp>
        <p:nvSpPr>
          <p:cNvPr id="117766" name="Rectangle 6"/>
          <p:cNvSpPr>
            <a:spLocks noChangeArrowheads="1"/>
          </p:cNvSpPr>
          <p:nvPr/>
        </p:nvSpPr>
        <p:spPr bwMode="auto">
          <a:xfrm rot="-2978663">
            <a:off x="6001280" y="3218921"/>
            <a:ext cx="142875" cy="1680633"/>
          </a:xfrm>
          <a:prstGeom prst="rect">
            <a:avLst/>
          </a:prstGeom>
          <a:gradFill rotWithShape="1">
            <a:gsLst>
              <a:gs pos="0">
                <a:srgbClr val="009900">
                  <a:alpha val="42000"/>
                </a:srgbClr>
              </a:gs>
              <a:gs pos="100000">
                <a:srgbClr val="004700">
                  <a:alpha val="42000"/>
                </a:srgbClr>
              </a:gs>
            </a:gsLst>
            <a:lin ang="5400000" scaled="1"/>
          </a:gradFill>
          <a:ln w="9525" algn="ctr">
            <a:solidFill>
              <a:srgbClr val="009900"/>
            </a:solidFill>
            <a:miter lim="800000"/>
            <a:headEnd/>
            <a:tailEnd/>
          </a:ln>
        </p:spPr>
        <p:txBody>
          <a:bodyPr wrap="none" anchor="ctr"/>
          <a:lstStyle/>
          <a:p>
            <a:endParaRPr lang="zh-CN" altLang="en-US"/>
          </a:p>
        </p:txBody>
      </p:sp>
      <p:sp>
        <p:nvSpPr>
          <p:cNvPr id="117767" name="Freeform 7"/>
          <p:cNvSpPr>
            <a:spLocks/>
          </p:cNvSpPr>
          <p:nvPr/>
        </p:nvSpPr>
        <p:spPr bwMode="auto">
          <a:xfrm>
            <a:off x="4559300" y="3736976"/>
            <a:ext cx="1441451" cy="1260475"/>
          </a:xfrm>
          <a:custGeom>
            <a:avLst/>
            <a:gdLst>
              <a:gd name="T0" fmla="*/ 0 w 681"/>
              <a:gd name="T1" fmla="*/ 0 h 794"/>
              <a:gd name="T2" fmla="*/ 2147483647 w 681"/>
              <a:gd name="T3" fmla="*/ 2147483647 h 794"/>
              <a:gd name="T4" fmla="*/ 0 w 681"/>
              <a:gd name="T5" fmla="*/ 2147483647 h 794"/>
              <a:gd name="T6" fmla="*/ 0 w 681"/>
              <a:gd name="T7" fmla="*/ 0 h 794"/>
              <a:gd name="T8" fmla="*/ 0 60000 65536"/>
              <a:gd name="T9" fmla="*/ 0 60000 65536"/>
              <a:gd name="T10" fmla="*/ 0 60000 65536"/>
              <a:gd name="T11" fmla="*/ 0 60000 65536"/>
              <a:gd name="T12" fmla="*/ 0 w 681"/>
              <a:gd name="T13" fmla="*/ 0 h 794"/>
              <a:gd name="T14" fmla="*/ 681 w 681"/>
              <a:gd name="T15" fmla="*/ 794 h 794"/>
            </a:gdLst>
            <a:ahLst/>
            <a:cxnLst>
              <a:cxn ang="T8">
                <a:pos x="T0" y="T1"/>
              </a:cxn>
              <a:cxn ang="T9">
                <a:pos x="T2" y="T3"/>
              </a:cxn>
              <a:cxn ang="T10">
                <a:pos x="T4" y="T5"/>
              </a:cxn>
              <a:cxn ang="T11">
                <a:pos x="T6" y="T7"/>
              </a:cxn>
            </a:cxnLst>
            <a:rect l="T12" t="T13" r="T14" b="T15"/>
            <a:pathLst>
              <a:path w="681" h="794">
                <a:moveTo>
                  <a:pt x="0" y="0"/>
                </a:moveTo>
                <a:lnTo>
                  <a:pt x="681" y="794"/>
                </a:lnTo>
                <a:lnTo>
                  <a:pt x="0" y="794"/>
                </a:lnTo>
                <a:lnTo>
                  <a:pt x="0" y="0"/>
                </a:lnTo>
                <a:close/>
              </a:path>
            </a:pathLst>
          </a:custGeom>
          <a:solidFill>
            <a:srgbClr val="B63D00"/>
          </a:solidFill>
          <a:ln w="9525" cap="flat" cmpd="sng">
            <a:solidFill>
              <a:srgbClr val="8C2F00"/>
            </a:solidFill>
            <a:prstDash val="solid"/>
            <a:round/>
            <a:headEnd/>
            <a:tailEnd/>
          </a:ln>
        </p:spPr>
        <p:txBody>
          <a:bodyPr/>
          <a:lstStyle/>
          <a:p>
            <a:endParaRPr lang="zh-CN" altLang="en-US"/>
          </a:p>
        </p:txBody>
      </p:sp>
      <p:sp>
        <p:nvSpPr>
          <p:cNvPr id="117768" name="Line 8"/>
          <p:cNvSpPr>
            <a:spLocks noChangeShapeType="1"/>
          </p:cNvSpPr>
          <p:nvPr/>
        </p:nvSpPr>
        <p:spPr bwMode="auto">
          <a:xfrm flipH="1">
            <a:off x="5759452" y="2692401"/>
            <a:ext cx="527049" cy="1152525"/>
          </a:xfrm>
          <a:prstGeom prst="line">
            <a:avLst/>
          </a:prstGeom>
          <a:noFill/>
          <a:ln w="38100">
            <a:solidFill>
              <a:srgbClr val="8C2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7769" name="Line 9"/>
          <p:cNvSpPr>
            <a:spLocks noChangeShapeType="1"/>
          </p:cNvSpPr>
          <p:nvPr/>
        </p:nvSpPr>
        <p:spPr bwMode="auto">
          <a:xfrm flipH="1">
            <a:off x="4906433" y="2928938"/>
            <a:ext cx="527051" cy="1152525"/>
          </a:xfrm>
          <a:prstGeom prst="line">
            <a:avLst/>
          </a:prstGeom>
          <a:noFill/>
          <a:ln w="38100">
            <a:solidFill>
              <a:srgbClr val="8C2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7770" name="Line 10"/>
          <p:cNvSpPr>
            <a:spLocks noChangeShapeType="1"/>
          </p:cNvSpPr>
          <p:nvPr/>
        </p:nvSpPr>
        <p:spPr bwMode="auto">
          <a:xfrm flipV="1">
            <a:off x="4269318" y="3519488"/>
            <a:ext cx="1441449" cy="1008062"/>
          </a:xfrm>
          <a:prstGeom prst="line">
            <a:avLst/>
          </a:prstGeom>
          <a:noFill/>
          <a:ln w="28575">
            <a:solidFill>
              <a:srgbClr val="8C2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2" name="Line 12"/>
          <p:cNvSpPr>
            <a:spLocks noChangeAspect="1" noChangeShapeType="1"/>
          </p:cNvSpPr>
          <p:nvPr/>
        </p:nvSpPr>
        <p:spPr bwMode="auto">
          <a:xfrm flipH="1">
            <a:off x="5422901" y="3303588"/>
            <a:ext cx="960967" cy="8636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7"/>
          <p:cNvGrpSpPr>
            <a:grpSpLocks/>
          </p:cNvGrpSpPr>
          <p:nvPr/>
        </p:nvGrpSpPr>
        <p:grpSpPr bwMode="auto">
          <a:xfrm>
            <a:off x="5808134" y="2878139"/>
            <a:ext cx="3348567" cy="966788"/>
            <a:chOff x="2767" y="1982"/>
            <a:chExt cx="1582" cy="609"/>
          </a:xfrm>
        </p:grpSpPr>
        <p:sp>
          <p:nvSpPr>
            <p:cNvPr id="39955" name="Line 14"/>
            <p:cNvSpPr>
              <a:spLocks noChangeShapeType="1"/>
            </p:cNvSpPr>
            <p:nvPr/>
          </p:nvSpPr>
          <p:spPr bwMode="auto">
            <a:xfrm flipV="1">
              <a:off x="2767" y="2205"/>
              <a:ext cx="703" cy="386"/>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56" name="Text Box 16"/>
            <p:cNvSpPr txBox="1">
              <a:spLocks noChangeArrowheads="1"/>
            </p:cNvSpPr>
            <p:nvPr/>
          </p:nvSpPr>
          <p:spPr bwMode="auto">
            <a:xfrm>
              <a:off x="3396" y="1982"/>
              <a:ext cx="9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chemeClr val="bg2">
                      <a:lumMod val="50000"/>
                    </a:schemeClr>
                  </a:solidFill>
                </a:rPr>
                <a:t>反射光</a:t>
              </a:r>
            </a:p>
          </p:txBody>
        </p:sp>
      </p:grpSp>
      <p:grpSp>
        <p:nvGrpSpPr>
          <p:cNvPr id="3" name="Group 20"/>
          <p:cNvGrpSpPr>
            <a:grpSpLocks/>
          </p:cNvGrpSpPr>
          <p:nvPr/>
        </p:nvGrpSpPr>
        <p:grpSpPr bwMode="auto">
          <a:xfrm>
            <a:off x="4944533" y="3425825"/>
            <a:ext cx="4226984" cy="634999"/>
            <a:chOff x="2359" y="2327"/>
            <a:chExt cx="1997" cy="400"/>
          </a:xfrm>
        </p:grpSpPr>
        <p:grpSp>
          <p:nvGrpSpPr>
            <p:cNvPr id="39951" name="Group 18"/>
            <p:cNvGrpSpPr>
              <a:grpSpLocks/>
            </p:cNvGrpSpPr>
            <p:nvPr/>
          </p:nvGrpSpPr>
          <p:grpSpPr bwMode="auto">
            <a:xfrm>
              <a:off x="2359" y="2568"/>
              <a:ext cx="1247" cy="159"/>
              <a:chOff x="2359" y="2568"/>
              <a:chExt cx="1247" cy="159"/>
            </a:xfrm>
          </p:grpSpPr>
          <p:sp>
            <p:nvSpPr>
              <p:cNvPr id="39953" name="Line 11"/>
              <p:cNvSpPr>
                <a:spLocks noChangeShapeType="1"/>
              </p:cNvSpPr>
              <p:nvPr/>
            </p:nvSpPr>
            <p:spPr bwMode="auto">
              <a:xfrm flipV="1">
                <a:off x="2359" y="2591"/>
                <a:ext cx="408" cy="136"/>
              </a:xfrm>
              <a:prstGeom prst="line">
                <a:avLst/>
              </a:prstGeom>
              <a:noFill/>
              <a:ln w="38100">
                <a:solidFill>
                  <a:srgbClr val="8C2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54" name="Line 13"/>
              <p:cNvSpPr>
                <a:spLocks noChangeShapeType="1"/>
              </p:cNvSpPr>
              <p:nvPr/>
            </p:nvSpPr>
            <p:spPr bwMode="auto">
              <a:xfrm flipV="1">
                <a:off x="2744" y="2568"/>
                <a:ext cx="862" cy="23"/>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952" name="Text Box 19"/>
            <p:cNvSpPr txBox="1">
              <a:spLocks noChangeArrowheads="1"/>
            </p:cNvSpPr>
            <p:nvPr/>
          </p:nvSpPr>
          <p:spPr bwMode="auto">
            <a:xfrm>
              <a:off x="3517" y="2327"/>
              <a:ext cx="8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chemeClr val="bg2">
                      <a:lumMod val="50000"/>
                    </a:schemeClr>
                  </a:solidFill>
                </a:rPr>
                <a:t>背景</a:t>
              </a:r>
              <a:r>
                <a:rPr lang="zh-CN" altLang="en-US" dirty="0" smtClean="0">
                  <a:solidFill>
                    <a:schemeClr val="bg2">
                      <a:lumMod val="50000"/>
                    </a:schemeClr>
                  </a:solidFill>
                </a:rPr>
                <a:t>折射</a:t>
              </a:r>
              <a:r>
                <a:rPr lang="zh-CN" altLang="en-US" dirty="0">
                  <a:solidFill>
                    <a:schemeClr val="bg2">
                      <a:lumMod val="50000"/>
                    </a:schemeClr>
                  </a:solidFill>
                </a:rPr>
                <a:t>光</a:t>
              </a:r>
            </a:p>
          </p:txBody>
        </p:sp>
      </p:grpSp>
      <p:grpSp>
        <p:nvGrpSpPr>
          <p:cNvPr id="5" name="Group 23"/>
          <p:cNvGrpSpPr>
            <a:grpSpLocks/>
          </p:cNvGrpSpPr>
          <p:nvPr/>
        </p:nvGrpSpPr>
        <p:grpSpPr bwMode="auto">
          <a:xfrm>
            <a:off x="5693832" y="3860800"/>
            <a:ext cx="1697566" cy="1017588"/>
            <a:chOff x="2690" y="2432"/>
            <a:chExt cx="802" cy="641"/>
          </a:xfrm>
        </p:grpSpPr>
        <p:sp>
          <p:nvSpPr>
            <p:cNvPr id="39949" name="Line 21"/>
            <p:cNvSpPr>
              <a:spLocks noChangeShapeType="1"/>
            </p:cNvSpPr>
            <p:nvPr/>
          </p:nvSpPr>
          <p:spPr bwMode="auto">
            <a:xfrm flipH="1">
              <a:off x="2690" y="2432"/>
              <a:ext cx="45" cy="476"/>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50" name="Text Box 22"/>
            <p:cNvSpPr txBox="1">
              <a:spLocks noChangeArrowheads="1"/>
            </p:cNvSpPr>
            <p:nvPr/>
          </p:nvSpPr>
          <p:spPr bwMode="auto">
            <a:xfrm>
              <a:off x="2719" y="2840"/>
              <a:ext cx="7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smtClean="0">
                  <a:solidFill>
                    <a:schemeClr val="bg2">
                      <a:lumMod val="50000"/>
                    </a:schemeClr>
                  </a:solidFill>
                </a:rPr>
                <a:t>前景折射</a:t>
              </a:r>
              <a:r>
                <a:rPr lang="zh-CN" altLang="en-US" dirty="0">
                  <a:solidFill>
                    <a:schemeClr val="bg2">
                      <a:lumMod val="50000"/>
                    </a:schemeClr>
                  </a:solidFill>
                </a:rPr>
                <a:t>光</a:t>
              </a:r>
            </a:p>
          </p:txBody>
        </p:sp>
      </p:grpSp>
    </p:spTree>
    <p:extLst>
      <p:ext uri="{BB962C8B-B14F-4D97-AF65-F5344CB8AC3E}">
        <p14:creationId xmlns:p14="http://schemas.microsoft.com/office/powerpoint/2010/main" val="1756366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7763">
                                            <p:bg/>
                                          </p:spTgt>
                                        </p:tgtEl>
                                        <p:attrNameLst>
                                          <p:attrName>style.visibility</p:attrName>
                                        </p:attrNameLst>
                                      </p:cBhvr>
                                      <p:to>
                                        <p:strVal val="visible"/>
                                      </p:to>
                                    </p:set>
                                    <p:animEffect transition="in" filter="wipe(up)">
                                      <p:cBhvr>
                                        <p:cTn id="7" dur="500"/>
                                        <p:tgtEl>
                                          <p:spTgt spid="11776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7763">
                                            <p:txEl>
                                              <p:pRg st="0" end="0"/>
                                            </p:txEl>
                                          </p:spTgt>
                                        </p:tgtEl>
                                        <p:attrNameLst>
                                          <p:attrName>style.visibility</p:attrName>
                                        </p:attrNameLst>
                                      </p:cBhvr>
                                      <p:to>
                                        <p:strVal val="visible"/>
                                      </p:to>
                                    </p:set>
                                    <p:animEffect transition="in" filter="wipe(up)">
                                      <p:cBhvr>
                                        <p:cTn id="10" dur="500"/>
                                        <p:tgtEl>
                                          <p:spTgt spid="117763">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117768"/>
                                        </p:tgtEl>
                                        <p:attrNameLst>
                                          <p:attrName>style.visibility</p:attrName>
                                        </p:attrNameLst>
                                      </p:cBhvr>
                                      <p:to>
                                        <p:strVal val="visible"/>
                                      </p:to>
                                    </p:set>
                                    <p:animEffect transition="in" filter="wipe(right)">
                                      <p:cBhvr>
                                        <p:cTn id="19" dur="500"/>
                                        <p:tgtEl>
                                          <p:spTgt spid="11776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7772"/>
                                        </p:tgtEl>
                                        <p:attrNameLst>
                                          <p:attrName>style.visibility</p:attrName>
                                        </p:attrNameLst>
                                      </p:cBhvr>
                                      <p:to>
                                        <p:strVal val="visible"/>
                                      </p:to>
                                    </p:set>
                                    <p:animEffect transition="in" filter="wipe(left)">
                                      <p:cBhvr>
                                        <p:cTn id="24" dur="500"/>
                                        <p:tgtEl>
                                          <p:spTgt spid="11777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17769"/>
                                        </p:tgtEl>
                                        <p:attrNameLst>
                                          <p:attrName>style.visibility</p:attrName>
                                        </p:attrNameLst>
                                      </p:cBhvr>
                                      <p:to>
                                        <p:strVal val="visible"/>
                                      </p:to>
                                    </p:set>
                                    <p:animEffect transition="in" filter="wipe(right)">
                                      <p:cBhvr>
                                        <p:cTn id="43" dur="500"/>
                                        <p:tgtEl>
                                          <p:spTgt spid="11776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17770"/>
                                        </p:tgtEl>
                                        <p:attrNameLst>
                                          <p:attrName>style.visibility</p:attrName>
                                        </p:attrNameLst>
                                      </p:cBhvr>
                                      <p:to>
                                        <p:strVal val="visible"/>
                                      </p:to>
                                    </p:set>
                                    <p:animEffect transition="in" filter="wipe(down)">
                                      <p:cBhvr>
                                        <p:cTn id="48" dur="500"/>
                                        <p:tgtEl>
                                          <p:spTgt spid="11777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wipe(left)">
                                      <p:cBhvr>
                                        <p:cTn id="53" dur="500"/>
                                        <p:tgtEl>
                                          <p:spTgt spid="3"/>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17763">
                                            <p:txEl>
                                              <p:pRg st="8" end="8"/>
                                            </p:txEl>
                                          </p:spTgt>
                                        </p:tgtEl>
                                        <p:attrNameLst>
                                          <p:attrName>style.visibility</p:attrName>
                                        </p:attrNameLst>
                                      </p:cBhvr>
                                      <p:to>
                                        <p:strVal val="visible"/>
                                      </p:to>
                                    </p:set>
                                    <p:animEffect transition="in" filter="wipe(up)">
                                      <p:cBhvr>
                                        <p:cTn id="56" dur="500"/>
                                        <p:tgtEl>
                                          <p:spTgt spid="1177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animBg="1"/>
      <p:bldP spid="117766" grpId="0" animBg="1"/>
      <p:bldP spid="117767" grpId="0" animBg="1"/>
      <p:bldP spid="117768" grpId="0" animBg="1"/>
      <p:bldP spid="117769" grpId="0" animBg="1"/>
      <p:bldP spid="117770" grpId="0" animBg="1"/>
      <p:bldP spid="11777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sz="half" idx="1"/>
          </p:nvPr>
        </p:nvSpPr>
        <p:spPr>
          <a:xfrm>
            <a:off x="983432" y="1524240"/>
            <a:ext cx="10513168" cy="4876800"/>
          </a:xfrm>
        </p:spPr>
        <p:txBody>
          <a:bodyPr>
            <a:normAutofit fontScale="85000" lnSpcReduction="10000"/>
          </a:bodyPr>
          <a:lstStyle/>
          <a:p>
            <a:pPr marL="717550" lvl="1" indent="-342900" hangingPunct="0">
              <a:lnSpc>
                <a:spcPct val="110000"/>
              </a:lnSpc>
              <a:spcBef>
                <a:spcPts val="2400"/>
              </a:spcBef>
              <a:buFont typeface="Wingdings" panose="05000000000000000000" pitchFamily="2" charset="2"/>
              <a:buChar char="Ø"/>
              <a:defRPr/>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光的折射定律</a:t>
            </a:r>
          </a:p>
          <a:p>
            <a:pPr eaLnBrk="1" hangingPunct="1">
              <a:lnSpc>
                <a:spcPct val="90000"/>
              </a:lnSpc>
            </a:pPr>
            <a:endParaRPr lang="en-US" altLang="zh-CN" sz="2800" dirty="0" smtClean="0">
              <a:latin typeface="Times New Roman" pitchFamily="18" charset="0"/>
            </a:endParaRPr>
          </a:p>
          <a:p>
            <a:pPr eaLnBrk="1" hangingPunct="1">
              <a:lnSpc>
                <a:spcPct val="90000"/>
              </a:lnSpc>
            </a:pPr>
            <a:endParaRPr lang="zh-CN" altLang="en-US" sz="2800" dirty="0" smtClean="0">
              <a:latin typeface="Times New Roman" pitchFamily="18" charset="0"/>
            </a:endParaRPr>
          </a:p>
          <a:p>
            <a:pPr eaLnBrk="1" hangingPunct="1">
              <a:lnSpc>
                <a:spcPct val="90000"/>
              </a:lnSpc>
            </a:pPr>
            <a:endParaRPr lang="zh-CN" altLang="en-US" sz="2800" dirty="0" smtClean="0">
              <a:latin typeface="Times New Roman" pitchFamily="18" charset="0"/>
            </a:endParaRPr>
          </a:p>
          <a:p>
            <a:pPr eaLnBrk="1" hangingPunct="1">
              <a:lnSpc>
                <a:spcPct val="90000"/>
              </a:lnSpc>
            </a:pPr>
            <a:endParaRPr lang="zh-CN" altLang="en-US" sz="2800" dirty="0" smtClean="0">
              <a:latin typeface="Times New Roman" pitchFamily="18" charset="0"/>
            </a:endParaRPr>
          </a:p>
          <a:p>
            <a:pPr eaLnBrk="1" hangingPunct="1">
              <a:lnSpc>
                <a:spcPct val="90000"/>
              </a:lnSpc>
            </a:pPr>
            <a:endParaRPr lang="zh-CN" altLang="en-US" sz="2800" dirty="0" smtClean="0">
              <a:latin typeface="Times New Roman" pitchFamily="18" charset="0"/>
            </a:endParaRPr>
          </a:p>
          <a:p>
            <a:pPr eaLnBrk="1" hangingPunct="1">
              <a:lnSpc>
                <a:spcPct val="90000"/>
              </a:lnSpc>
            </a:pPr>
            <a:endParaRPr lang="zh-CN" altLang="en-US" sz="2800" dirty="0" smtClean="0">
              <a:latin typeface="Times New Roman" pitchFamily="18" charset="0"/>
            </a:endParaRPr>
          </a:p>
          <a:p>
            <a:pPr eaLnBrk="1" hangingPunct="1">
              <a:lnSpc>
                <a:spcPct val="90000"/>
              </a:lnSpc>
            </a:pPr>
            <a:endParaRPr lang="zh-CN" altLang="en-US" sz="2800" dirty="0" smtClean="0">
              <a:latin typeface="Times New Roman" pitchFamily="18" charset="0"/>
            </a:endParaRPr>
          </a:p>
          <a:p>
            <a:pPr eaLnBrk="1" hangingPunct="1">
              <a:lnSpc>
                <a:spcPct val="90000"/>
              </a:lnSpc>
            </a:pPr>
            <a:endParaRPr lang="zh-CN" altLang="en-US" sz="2800" dirty="0" smtClean="0">
              <a:latin typeface="Times New Roman" pitchFamily="18" charset="0"/>
            </a:endParaRPr>
          </a:p>
          <a:p>
            <a:pPr marL="1260475" lvl="3" indent="-342900" eaLnBrk="1" hangingPunct="0">
              <a:lnSpc>
                <a:spcPct val="160000"/>
              </a:lnSpc>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材质的折射率是入射光波长的函数，入射光不同颜色分量的折射方向并不相同</a:t>
            </a:r>
          </a:p>
          <a:p>
            <a:pPr eaLnBrk="1" hangingPunct="1">
              <a:lnSpc>
                <a:spcPct val="90000"/>
              </a:lnSpc>
            </a:pPr>
            <a:endParaRPr lang="zh-CN" altLang="en-US" sz="2800" dirty="0" smtClean="0"/>
          </a:p>
          <a:p>
            <a:pPr lvl="1" eaLnBrk="1" hangingPunct="1">
              <a:lnSpc>
                <a:spcPct val="90000"/>
              </a:lnSpc>
            </a:pPr>
            <a:endParaRPr lang="zh-CN" altLang="en-US" sz="2400" dirty="0" smtClean="0"/>
          </a:p>
        </p:txBody>
      </p:sp>
      <p:sp>
        <p:nvSpPr>
          <p:cNvPr id="119832" name="Freeform 24"/>
          <p:cNvSpPr>
            <a:spLocks/>
          </p:cNvSpPr>
          <p:nvPr/>
        </p:nvSpPr>
        <p:spPr bwMode="auto">
          <a:xfrm>
            <a:off x="1344085" y="3825254"/>
            <a:ext cx="4269316" cy="755650"/>
          </a:xfrm>
          <a:custGeom>
            <a:avLst/>
            <a:gdLst>
              <a:gd name="T0" fmla="*/ 2147483647 w 2017"/>
              <a:gd name="T1" fmla="*/ 2147483647 h 476"/>
              <a:gd name="T2" fmla="*/ 2147483647 w 2017"/>
              <a:gd name="T3" fmla="*/ 2147483647 h 476"/>
              <a:gd name="T4" fmla="*/ 2147483647 w 2017"/>
              <a:gd name="T5" fmla="*/ 2147483647 h 476"/>
              <a:gd name="T6" fmla="*/ 2147483647 w 2017"/>
              <a:gd name="T7" fmla="*/ 2147483647 h 476"/>
              <a:gd name="T8" fmla="*/ 2147483647 w 2017"/>
              <a:gd name="T9" fmla="*/ 2147483647 h 476"/>
              <a:gd name="T10" fmla="*/ 2147483647 w 2017"/>
              <a:gd name="T11" fmla="*/ 2147483647 h 476"/>
              <a:gd name="T12" fmla="*/ 2147483647 w 2017"/>
              <a:gd name="T13" fmla="*/ 2147483647 h 476"/>
              <a:gd name="T14" fmla="*/ 2147483647 w 2017"/>
              <a:gd name="T15" fmla="*/ 2147483647 h 476"/>
              <a:gd name="T16" fmla="*/ 2147483647 w 2017"/>
              <a:gd name="T17" fmla="*/ 2147483647 h 476"/>
              <a:gd name="T18" fmla="*/ 2147483647 w 2017"/>
              <a:gd name="T19" fmla="*/ 2147483647 h 476"/>
              <a:gd name="T20" fmla="*/ 2147483647 w 2017"/>
              <a:gd name="T21" fmla="*/ 2147483647 h 4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7"/>
              <a:gd name="T34" fmla="*/ 0 h 476"/>
              <a:gd name="T35" fmla="*/ 2017 w 2017"/>
              <a:gd name="T36" fmla="*/ 476 h 4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7" h="476">
                <a:moveTo>
                  <a:pt x="75" y="318"/>
                </a:moveTo>
                <a:cubicBezTo>
                  <a:pt x="150" y="269"/>
                  <a:pt x="452" y="136"/>
                  <a:pt x="664" y="91"/>
                </a:cubicBezTo>
                <a:cubicBezTo>
                  <a:pt x="876" y="46"/>
                  <a:pt x="1133" y="0"/>
                  <a:pt x="1345" y="45"/>
                </a:cubicBezTo>
                <a:cubicBezTo>
                  <a:pt x="1557" y="90"/>
                  <a:pt x="1851" y="310"/>
                  <a:pt x="1934" y="363"/>
                </a:cubicBezTo>
                <a:cubicBezTo>
                  <a:pt x="2017" y="416"/>
                  <a:pt x="1916" y="344"/>
                  <a:pt x="1844" y="363"/>
                </a:cubicBezTo>
                <a:cubicBezTo>
                  <a:pt x="1772" y="382"/>
                  <a:pt x="1624" y="476"/>
                  <a:pt x="1503" y="476"/>
                </a:cubicBezTo>
                <a:cubicBezTo>
                  <a:pt x="1382" y="476"/>
                  <a:pt x="1231" y="370"/>
                  <a:pt x="1118" y="363"/>
                </a:cubicBezTo>
                <a:cubicBezTo>
                  <a:pt x="1005" y="356"/>
                  <a:pt x="929" y="431"/>
                  <a:pt x="823" y="431"/>
                </a:cubicBezTo>
                <a:cubicBezTo>
                  <a:pt x="717" y="431"/>
                  <a:pt x="585" y="370"/>
                  <a:pt x="483" y="363"/>
                </a:cubicBezTo>
                <a:cubicBezTo>
                  <a:pt x="381" y="356"/>
                  <a:pt x="279" y="397"/>
                  <a:pt x="211" y="386"/>
                </a:cubicBezTo>
                <a:cubicBezTo>
                  <a:pt x="143" y="375"/>
                  <a:pt x="0" y="367"/>
                  <a:pt x="75" y="318"/>
                </a:cubicBezTo>
                <a:close/>
              </a:path>
            </a:pathLst>
          </a:custGeom>
          <a:gradFill rotWithShape="1">
            <a:gsLst>
              <a:gs pos="0">
                <a:srgbClr val="009900">
                  <a:alpha val="25998"/>
                </a:srgbClr>
              </a:gs>
              <a:gs pos="100000">
                <a:srgbClr val="004700">
                  <a:alpha val="48000"/>
                </a:srgbClr>
              </a:gs>
            </a:gsLst>
            <a:lin ang="5400000" scaled="1"/>
          </a:gradFill>
          <a:ln w="28575" cap="flat" cmpd="sng">
            <a:solidFill>
              <a:srgbClr val="009900"/>
            </a:solidFill>
            <a:prstDash val="solid"/>
            <a:round/>
            <a:headEnd/>
            <a:tailEnd/>
          </a:ln>
        </p:spPr>
        <p:txBody>
          <a:bodyPr/>
          <a:lstStyle/>
          <a:p>
            <a:endParaRPr lang="zh-CN" altLang="en-US">
              <a:solidFill>
                <a:schemeClr val="bg2">
                  <a:lumMod val="50000"/>
                </a:schemeClr>
              </a:solidFill>
            </a:endParaRPr>
          </a:p>
        </p:txBody>
      </p:sp>
      <p:sp>
        <p:nvSpPr>
          <p:cNvPr id="119833" name="Text Box 25"/>
          <p:cNvSpPr txBox="1">
            <a:spLocks noChangeArrowheads="1"/>
          </p:cNvSpPr>
          <p:nvPr/>
        </p:nvSpPr>
        <p:spPr bwMode="auto">
          <a:xfrm>
            <a:off x="1653117" y="3717305"/>
            <a:ext cx="8149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chemeClr val="bg2">
                    <a:lumMod val="50000"/>
                  </a:schemeClr>
                </a:solidFill>
                <a:latin typeface="Times New Roman" pitchFamily="18" charset="0"/>
                <a:sym typeface="Symbol" pitchFamily="18" charset="2"/>
              </a:rPr>
              <a:t></a:t>
            </a:r>
            <a:r>
              <a:rPr lang="en-US" altLang="zh-CN" baseline="-25000" dirty="0">
                <a:solidFill>
                  <a:schemeClr val="bg2">
                    <a:lumMod val="50000"/>
                  </a:schemeClr>
                </a:solidFill>
                <a:latin typeface="Times New Roman" pitchFamily="18" charset="0"/>
                <a:sym typeface="Symbol" pitchFamily="18" charset="2"/>
              </a:rPr>
              <a:t>1</a:t>
            </a:r>
          </a:p>
        </p:txBody>
      </p:sp>
      <p:sp>
        <p:nvSpPr>
          <p:cNvPr id="119834" name="Text Box 26"/>
          <p:cNvSpPr txBox="1">
            <a:spLocks noChangeArrowheads="1"/>
          </p:cNvSpPr>
          <p:nvPr/>
        </p:nvSpPr>
        <p:spPr bwMode="auto">
          <a:xfrm>
            <a:off x="1847661" y="4084018"/>
            <a:ext cx="81491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chemeClr val="bg2">
                    <a:lumMod val="50000"/>
                  </a:schemeClr>
                </a:solidFill>
                <a:latin typeface="Times New Roman" pitchFamily="18" charset="0"/>
                <a:sym typeface="Symbol" pitchFamily="18" charset="2"/>
              </a:rPr>
              <a:t></a:t>
            </a:r>
            <a:r>
              <a:rPr lang="en-US" altLang="zh-CN" baseline="-25000" dirty="0">
                <a:solidFill>
                  <a:schemeClr val="bg2">
                    <a:lumMod val="50000"/>
                  </a:schemeClr>
                </a:solidFill>
                <a:latin typeface="Times New Roman" pitchFamily="18" charset="0"/>
                <a:sym typeface="Symbol" pitchFamily="18" charset="2"/>
              </a:rPr>
              <a:t>2</a:t>
            </a:r>
          </a:p>
        </p:txBody>
      </p:sp>
      <p:sp>
        <p:nvSpPr>
          <p:cNvPr id="119835" name="Line 27"/>
          <p:cNvSpPr>
            <a:spLocks noChangeShapeType="1"/>
          </p:cNvSpPr>
          <p:nvPr/>
        </p:nvSpPr>
        <p:spPr bwMode="auto">
          <a:xfrm>
            <a:off x="3266018" y="2888630"/>
            <a:ext cx="239183" cy="21955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2" name="Group 53"/>
          <p:cNvGrpSpPr>
            <a:grpSpLocks/>
          </p:cNvGrpSpPr>
          <p:nvPr/>
        </p:nvGrpSpPr>
        <p:grpSpPr bwMode="auto">
          <a:xfrm>
            <a:off x="2717801" y="2348880"/>
            <a:ext cx="1056217" cy="1547813"/>
            <a:chOff x="1284" y="1616"/>
            <a:chExt cx="499" cy="975"/>
          </a:xfrm>
        </p:grpSpPr>
        <p:sp>
          <p:nvSpPr>
            <p:cNvPr id="40990" name="Line 28"/>
            <p:cNvSpPr>
              <a:spLocks noChangeShapeType="1"/>
            </p:cNvSpPr>
            <p:nvPr/>
          </p:nvSpPr>
          <p:spPr bwMode="auto">
            <a:xfrm flipH="1" flipV="1">
              <a:off x="1529" y="1820"/>
              <a:ext cx="68" cy="771"/>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0991" name="Text Box 32"/>
            <p:cNvSpPr txBox="1">
              <a:spLocks noChangeArrowheads="1"/>
            </p:cNvSpPr>
            <p:nvPr/>
          </p:nvSpPr>
          <p:spPr bwMode="auto">
            <a:xfrm>
              <a:off x="1284" y="1616"/>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N</a:t>
              </a:r>
            </a:p>
          </p:txBody>
        </p:sp>
      </p:grpSp>
      <p:grpSp>
        <p:nvGrpSpPr>
          <p:cNvPr id="3" name="Group 49"/>
          <p:cNvGrpSpPr>
            <a:grpSpLocks/>
          </p:cNvGrpSpPr>
          <p:nvPr/>
        </p:nvGrpSpPr>
        <p:grpSpPr bwMode="auto">
          <a:xfrm>
            <a:off x="1509184" y="2745754"/>
            <a:ext cx="1852083" cy="1150938"/>
            <a:chOff x="713" y="1866"/>
            <a:chExt cx="875" cy="725"/>
          </a:xfrm>
        </p:grpSpPr>
        <p:sp>
          <p:nvSpPr>
            <p:cNvPr id="40988" name="Line 29"/>
            <p:cNvSpPr>
              <a:spLocks noChangeShapeType="1"/>
            </p:cNvSpPr>
            <p:nvPr/>
          </p:nvSpPr>
          <p:spPr bwMode="auto">
            <a:xfrm>
              <a:off x="1021" y="2047"/>
              <a:ext cx="567" cy="544"/>
            </a:xfrm>
            <a:prstGeom prst="line">
              <a:avLst/>
            </a:prstGeom>
            <a:noFill/>
            <a:ln w="38100">
              <a:solidFill>
                <a:srgbClr val="F5733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0989" name="Text Box 33"/>
            <p:cNvSpPr txBox="1">
              <a:spLocks noChangeArrowheads="1"/>
            </p:cNvSpPr>
            <p:nvPr/>
          </p:nvSpPr>
          <p:spPr bwMode="auto">
            <a:xfrm>
              <a:off x="713" y="1866"/>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L</a:t>
              </a:r>
            </a:p>
          </p:txBody>
        </p:sp>
      </p:grpSp>
      <p:grpSp>
        <p:nvGrpSpPr>
          <p:cNvPr id="4" name="Group 38"/>
          <p:cNvGrpSpPr>
            <a:grpSpLocks/>
          </p:cNvGrpSpPr>
          <p:nvPr/>
        </p:nvGrpSpPr>
        <p:grpSpPr bwMode="auto">
          <a:xfrm>
            <a:off x="3409951" y="3896692"/>
            <a:ext cx="2802467" cy="1447800"/>
            <a:chOff x="2599" y="2613"/>
            <a:chExt cx="1324" cy="912"/>
          </a:xfrm>
        </p:grpSpPr>
        <p:sp>
          <p:nvSpPr>
            <p:cNvPr id="40985" name="Line 31"/>
            <p:cNvSpPr>
              <a:spLocks noChangeShapeType="1"/>
            </p:cNvSpPr>
            <p:nvPr/>
          </p:nvSpPr>
          <p:spPr bwMode="auto">
            <a:xfrm>
              <a:off x="2599" y="2613"/>
              <a:ext cx="363" cy="726"/>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0986" name="Text Box 35"/>
            <p:cNvSpPr txBox="1">
              <a:spLocks noChangeArrowheads="1"/>
            </p:cNvSpPr>
            <p:nvPr/>
          </p:nvSpPr>
          <p:spPr bwMode="auto">
            <a:xfrm>
              <a:off x="2789" y="3226"/>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T</a:t>
              </a:r>
            </a:p>
          </p:txBody>
        </p:sp>
        <p:sp>
          <p:nvSpPr>
            <p:cNvPr id="40987" name="Text Box 36"/>
            <p:cNvSpPr txBox="1">
              <a:spLocks noChangeArrowheads="1"/>
            </p:cNvSpPr>
            <p:nvPr/>
          </p:nvSpPr>
          <p:spPr bwMode="auto">
            <a:xfrm>
              <a:off x="2857" y="3294"/>
              <a:ext cx="106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chemeClr val="bg2">
                      <a:lumMod val="50000"/>
                    </a:schemeClr>
                  </a:solidFill>
                </a:rPr>
                <a:t>折射光</a:t>
              </a:r>
            </a:p>
          </p:txBody>
        </p:sp>
      </p:grpSp>
      <p:grpSp>
        <p:nvGrpSpPr>
          <p:cNvPr id="5" name="Group 39"/>
          <p:cNvGrpSpPr>
            <a:grpSpLocks/>
          </p:cNvGrpSpPr>
          <p:nvPr/>
        </p:nvGrpSpPr>
        <p:grpSpPr bwMode="auto">
          <a:xfrm>
            <a:off x="3380318" y="2493343"/>
            <a:ext cx="3119967" cy="1417637"/>
            <a:chOff x="2585" y="1729"/>
            <a:chExt cx="1474" cy="893"/>
          </a:xfrm>
        </p:grpSpPr>
        <p:sp>
          <p:nvSpPr>
            <p:cNvPr id="40982" name="Line 30"/>
            <p:cNvSpPr>
              <a:spLocks noChangeShapeType="1"/>
            </p:cNvSpPr>
            <p:nvPr/>
          </p:nvSpPr>
          <p:spPr bwMode="auto">
            <a:xfrm flipV="1">
              <a:off x="2585" y="1978"/>
              <a:ext cx="490" cy="644"/>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0983" name="Text Box 34"/>
            <p:cNvSpPr txBox="1">
              <a:spLocks noChangeArrowheads="1"/>
            </p:cNvSpPr>
            <p:nvPr/>
          </p:nvSpPr>
          <p:spPr bwMode="auto">
            <a:xfrm>
              <a:off x="2880" y="1797"/>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R</a:t>
              </a:r>
            </a:p>
          </p:txBody>
        </p:sp>
        <p:sp>
          <p:nvSpPr>
            <p:cNvPr id="40984" name="Text Box 37"/>
            <p:cNvSpPr txBox="1">
              <a:spLocks noChangeArrowheads="1"/>
            </p:cNvSpPr>
            <p:nvPr/>
          </p:nvSpPr>
          <p:spPr bwMode="auto">
            <a:xfrm>
              <a:off x="2993" y="1729"/>
              <a:ext cx="106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chemeClr val="bg2">
                      <a:lumMod val="50000"/>
                    </a:schemeClr>
                  </a:solidFill>
                </a:rPr>
                <a:t>反射光</a:t>
              </a:r>
            </a:p>
          </p:txBody>
        </p:sp>
      </p:grpSp>
      <p:grpSp>
        <p:nvGrpSpPr>
          <p:cNvPr id="6" name="Group 50"/>
          <p:cNvGrpSpPr>
            <a:grpSpLocks/>
          </p:cNvGrpSpPr>
          <p:nvPr/>
        </p:nvGrpSpPr>
        <p:grpSpPr bwMode="auto">
          <a:xfrm>
            <a:off x="2857499" y="3139454"/>
            <a:ext cx="859366" cy="547688"/>
            <a:chOff x="1350" y="2114"/>
            <a:chExt cx="406" cy="345"/>
          </a:xfrm>
        </p:grpSpPr>
        <p:sp>
          <p:nvSpPr>
            <p:cNvPr id="40980" name="Arc 41"/>
            <p:cNvSpPr>
              <a:spLocks/>
            </p:cNvSpPr>
            <p:nvPr/>
          </p:nvSpPr>
          <p:spPr bwMode="auto">
            <a:xfrm rot="-4778895">
              <a:off x="1539" y="2242"/>
              <a:ext cx="116" cy="318"/>
            </a:xfrm>
            <a:custGeom>
              <a:avLst/>
              <a:gdLst>
                <a:gd name="T0" fmla="*/ 0 w 16975"/>
                <a:gd name="T1" fmla="*/ 0 h 21600"/>
                <a:gd name="T2" fmla="*/ 0 w 16975"/>
                <a:gd name="T3" fmla="*/ 0 h 21600"/>
                <a:gd name="T4" fmla="*/ 0 w 16975"/>
                <a:gd name="T5" fmla="*/ 0 h 21600"/>
                <a:gd name="T6" fmla="*/ 0 60000 65536"/>
                <a:gd name="T7" fmla="*/ 0 60000 65536"/>
                <a:gd name="T8" fmla="*/ 0 60000 65536"/>
                <a:gd name="T9" fmla="*/ 0 w 16975"/>
                <a:gd name="T10" fmla="*/ 0 h 21600"/>
                <a:gd name="T11" fmla="*/ 16975 w 16975"/>
                <a:gd name="T12" fmla="*/ 21600 h 21600"/>
              </a:gdLst>
              <a:ahLst/>
              <a:cxnLst>
                <a:cxn ang="T6">
                  <a:pos x="T0" y="T1"/>
                </a:cxn>
                <a:cxn ang="T7">
                  <a:pos x="T2" y="T3"/>
                </a:cxn>
                <a:cxn ang="T8">
                  <a:pos x="T4" y="T5"/>
                </a:cxn>
              </a:cxnLst>
              <a:rect l="T9" t="T10" r="T11" b="T12"/>
              <a:pathLst>
                <a:path w="16975" h="21600" fill="none" extrusionOk="0">
                  <a:moveTo>
                    <a:pt x="-1" y="0"/>
                  </a:moveTo>
                  <a:cubicBezTo>
                    <a:pt x="6622" y="0"/>
                    <a:pt x="12879" y="3038"/>
                    <a:pt x="16974" y="8243"/>
                  </a:cubicBezTo>
                </a:path>
                <a:path w="16975" h="21600" stroke="0" extrusionOk="0">
                  <a:moveTo>
                    <a:pt x="-1" y="0"/>
                  </a:moveTo>
                  <a:cubicBezTo>
                    <a:pt x="6622" y="0"/>
                    <a:pt x="12879" y="3038"/>
                    <a:pt x="16974" y="8243"/>
                  </a:cubicBezTo>
                  <a:lnTo>
                    <a:pt x="0" y="21600"/>
                  </a:lnTo>
                  <a:lnTo>
                    <a:pt x="-1" y="0"/>
                  </a:lnTo>
                  <a:close/>
                </a:path>
              </a:pathLst>
            </a:custGeom>
            <a:noFill/>
            <a:ln w="9525">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40981" name="Text Box 42"/>
            <p:cNvSpPr txBox="1">
              <a:spLocks noChangeArrowheads="1"/>
            </p:cNvSpPr>
            <p:nvPr/>
          </p:nvSpPr>
          <p:spPr bwMode="auto">
            <a:xfrm>
              <a:off x="1350" y="2114"/>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000" b="1" dirty="0">
                  <a:solidFill>
                    <a:schemeClr val="bg2">
                      <a:lumMod val="50000"/>
                    </a:schemeClr>
                  </a:solidFill>
                  <a:sym typeface="Symbol" pitchFamily="18" charset="2"/>
                </a:rPr>
                <a:t></a:t>
              </a:r>
            </a:p>
          </p:txBody>
        </p:sp>
      </p:grpSp>
      <p:grpSp>
        <p:nvGrpSpPr>
          <p:cNvPr id="7" name="Group 51"/>
          <p:cNvGrpSpPr>
            <a:grpSpLocks/>
          </p:cNvGrpSpPr>
          <p:nvPr/>
        </p:nvGrpSpPr>
        <p:grpSpPr bwMode="auto">
          <a:xfrm>
            <a:off x="3361267" y="3131517"/>
            <a:ext cx="719667" cy="809625"/>
            <a:chOff x="1588" y="2109"/>
            <a:chExt cx="340" cy="510"/>
          </a:xfrm>
        </p:grpSpPr>
        <p:sp>
          <p:nvSpPr>
            <p:cNvPr id="40978" name="Arc 43"/>
            <p:cNvSpPr>
              <a:spLocks/>
            </p:cNvSpPr>
            <p:nvPr/>
          </p:nvSpPr>
          <p:spPr bwMode="auto">
            <a:xfrm rot="-1893170">
              <a:off x="1646" y="2298"/>
              <a:ext cx="117" cy="321"/>
            </a:xfrm>
            <a:custGeom>
              <a:avLst/>
              <a:gdLst>
                <a:gd name="T0" fmla="*/ 0 w 16975"/>
                <a:gd name="T1" fmla="*/ 0 h 21600"/>
                <a:gd name="T2" fmla="*/ 0 w 16975"/>
                <a:gd name="T3" fmla="*/ 0 h 21600"/>
                <a:gd name="T4" fmla="*/ 0 w 16975"/>
                <a:gd name="T5" fmla="*/ 0 h 21600"/>
                <a:gd name="T6" fmla="*/ 0 60000 65536"/>
                <a:gd name="T7" fmla="*/ 0 60000 65536"/>
                <a:gd name="T8" fmla="*/ 0 60000 65536"/>
                <a:gd name="T9" fmla="*/ 0 w 16975"/>
                <a:gd name="T10" fmla="*/ 0 h 21600"/>
                <a:gd name="T11" fmla="*/ 16975 w 16975"/>
                <a:gd name="T12" fmla="*/ 21600 h 21600"/>
              </a:gdLst>
              <a:ahLst/>
              <a:cxnLst>
                <a:cxn ang="T6">
                  <a:pos x="T0" y="T1"/>
                </a:cxn>
                <a:cxn ang="T7">
                  <a:pos x="T2" y="T3"/>
                </a:cxn>
                <a:cxn ang="T8">
                  <a:pos x="T4" y="T5"/>
                </a:cxn>
              </a:cxnLst>
              <a:rect l="T9" t="T10" r="T11" b="T12"/>
              <a:pathLst>
                <a:path w="16975" h="21600" fill="none" extrusionOk="0">
                  <a:moveTo>
                    <a:pt x="-1" y="0"/>
                  </a:moveTo>
                  <a:cubicBezTo>
                    <a:pt x="6622" y="0"/>
                    <a:pt x="12879" y="3038"/>
                    <a:pt x="16974" y="8243"/>
                  </a:cubicBezTo>
                </a:path>
                <a:path w="16975" h="21600" stroke="0" extrusionOk="0">
                  <a:moveTo>
                    <a:pt x="-1" y="0"/>
                  </a:moveTo>
                  <a:cubicBezTo>
                    <a:pt x="6622" y="0"/>
                    <a:pt x="12879" y="3038"/>
                    <a:pt x="16974" y="8243"/>
                  </a:cubicBezTo>
                  <a:lnTo>
                    <a:pt x="0" y="21600"/>
                  </a:lnTo>
                  <a:lnTo>
                    <a:pt x="-1" y="0"/>
                  </a:lnTo>
                  <a:close/>
                </a:path>
              </a:pathLst>
            </a:custGeom>
            <a:noFill/>
            <a:ln w="9525">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40979" name="Text Box 44"/>
            <p:cNvSpPr txBox="1">
              <a:spLocks noChangeArrowheads="1"/>
            </p:cNvSpPr>
            <p:nvPr/>
          </p:nvSpPr>
          <p:spPr bwMode="auto">
            <a:xfrm>
              <a:off x="1588" y="2109"/>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000" b="1" dirty="0">
                  <a:solidFill>
                    <a:schemeClr val="bg2">
                      <a:lumMod val="50000"/>
                    </a:schemeClr>
                  </a:solidFill>
                  <a:sym typeface="Symbol" pitchFamily="18" charset="2"/>
                </a:rPr>
                <a:t></a:t>
              </a:r>
            </a:p>
          </p:txBody>
        </p:sp>
      </p:grpSp>
      <p:grpSp>
        <p:nvGrpSpPr>
          <p:cNvPr id="8" name="Group 52"/>
          <p:cNvGrpSpPr>
            <a:grpSpLocks/>
          </p:cNvGrpSpPr>
          <p:nvPr/>
        </p:nvGrpSpPr>
        <p:grpSpPr bwMode="auto">
          <a:xfrm>
            <a:off x="3187700" y="4149105"/>
            <a:ext cx="719667" cy="612775"/>
            <a:chOff x="1506" y="2750"/>
            <a:chExt cx="340" cy="386"/>
          </a:xfrm>
        </p:grpSpPr>
        <p:sp>
          <p:nvSpPr>
            <p:cNvPr id="40976" name="Arc 45"/>
            <p:cNvSpPr>
              <a:spLocks/>
            </p:cNvSpPr>
            <p:nvPr/>
          </p:nvSpPr>
          <p:spPr bwMode="auto">
            <a:xfrm rot="1140245" flipV="1">
              <a:off x="1620" y="2750"/>
              <a:ext cx="93" cy="100"/>
            </a:xfrm>
            <a:custGeom>
              <a:avLst/>
              <a:gdLst>
                <a:gd name="T0" fmla="*/ 0 w 20312"/>
                <a:gd name="T1" fmla="*/ 0 h 21600"/>
                <a:gd name="T2" fmla="*/ 0 w 20312"/>
                <a:gd name="T3" fmla="*/ 0 h 21600"/>
                <a:gd name="T4" fmla="*/ 0 w 20312"/>
                <a:gd name="T5" fmla="*/ 0 h 21600"/>
                <a:gd name="T6" fmla="*/ 0 60000 65536"/>
                <a:gd name="T7" fmla="*/ 0 60000 65536"/>
                <a:gd name="T8" fmla="*/ 0 60000 65536"/>
                <a:gd name="T9" fmla="*/ 0 w 20312"/>
                <a:gd name="T10" fmla="*/ 0 h 21600"/>
                <a:gd name="T11" fmla="*/ 20312 w 20312"/>
                <a:gd name="T12" fmla="*/ 21600 h 21600"/>
              </a:gdLst>
              <a:ahLst/>
              <a:cxnLst>
                <a:cxn ang="T6">
                  <a:pos x="T0" y="T1"/>
                </a:cxn>
                <a:cxn ang="T7">
                  <a:pos x="T2" y="T3"/>
                </a:cxn>
                <a:cxn ang="T8">
                  <a:pos x="T4" y="T5"/>
                </a:cxn>
              </a:cxnLst>
              <a:rect l="T9" t="T10" r="T11" b="T12"/>
              <a:pathLst>
                <a:path w="20312" h="21600" fill="none" extrusionOk="0">
                  <a:moveTo>
                    <a:pt x="-1" y="0"/>
                  </a:moveTo>
                  <a:cubicBezTo>
                    <a:pt x="9096" y="0"/>
                    <a:pt x="17217" y="5698"/>
                    <a:pt x="20311" y="14252"/>
                  </a:cubicBezTo>
                </a:path>
                <a:path w="20312" h="21600" stroke="0" extrusionOk="0">
                  <a:moveTo>
                    <a:pt x="-1" y="0"/>
                  </a:moveTo>
                  <a:cubicBezTo>
                    <a:pt x="9096" y="0"/>
                    <a:pt x="17217" y="5698"/>
                    <a:pt x="20311" y="14252"/>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2">
                    <a:lumMod val="50000"/>
                  </a:schemeClr>
                </a:solidFill>
              </a:endParaRPr>
            </a:p>
          </p:txBody>
        </p:sp>
        <p:sp>
          <p:nvSpPr>
            <p:cNvPr id="40977" name="Text Box 46"/>
            <p:cNvSpPr txBox="1">
              <a:spLocks noChangeArrowheads="1"/>
            </p:cNvSpPr>
            <p:nvPr/>
          </p:nvSpPr>
          <p:spPr bwMode="auto">
            <a:xfrm>
              <a:off x="1506" y="2886"/>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rPr>
                <a:t>δ</a:t>
              </a:r>
              <a:endParaRPr lang="zh-CN" altLang="en-US" sz="2000" b="1" i="1">
                <a:solidFill>
                  <a:schemeClr val="bg2">
                    <a:lumMod val="50000"/>
                  </a:schemeClr>
                </a:solidFill>
              </a:endParaRPr>
            </a:p>
          </p:txBody>
        </p:sp>
      </p:grpSp>
      <p:graphicFrame>
        <p:nvGraphicFramePr>
          <p:cNvPr id="119855" name="Object 47"/>
          <p:cNvGraphicFramePr>
            <a:graphicFrameLocks noGrp="1" noChangeAspect="1"/>
          </p:cNvGraphicFramePr>
          <p:nvPr>
            <p:ph sz="half" idx="2"/>
            <p:extLst>
              <p:ext uri="{D42A27DB-BD31-4B8C-83A1-F6EECF244321}">
                <p14:modId xmlns:p14="http://schemas.microsoft.com/office/powerpoint/2010/main" val="1899474854"/>
              </p:ext>
            </p:extLst>
          </p:nvPr>
        </p:nvGraphicFramePr>
        <p:xfrm>
          <a:off x="7056967" y="3068017"/>
          <a:ext cx="3937000" cy="1320800"/>
        </p:xfrm>
        <a:graphic>
          <a:graphicData uri="http://schemas.openxmlformats.org/presentationml/2006/ole">
            <mc:AlternateContent xmlns:mc="http://schemas.openxmlformats.org/markup-compatibility/2006">
              <mc:Choice xmlns:v="urn:schemas-microsoft-com:vml" Requires="v">
                <p:oleObj spid="_x0000_s110625" name="Equation" r:id="rId4" imgW="965200" imgH="431800" progId="Equation.DSMT4">
                  <p:embed/>
                </p:oleObj>
              </mc:Choice>
              <mc:Fallback>
                <p:oleObj name="Equation" r:id="rId4" imgW="9652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6967" y="3068017"/>
                        <a:ext cx="393700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Rectangle 2"/>
          <p:cNvSpPr>
            <a:spLocks noGrp="1" noChangeArrowheads="1"/>
          </p:cNvSpPr>
          <p:nvPr>
            <p:ph type="title"/>
          </p:nvPr>
        </p:nvSpPr>
        <p:spPr>
          <a:xfrm>
            <a:off x="889860" y="260648"/>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1.8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透明度</a:t>
            </a:r>
          </a:p>
        </p:txBody>
      </p:sp>
    </p:spTree>
    <p:extLst>
      <p:ext uri="{BB962C8B-B14F-4D97-AF65-F5344CB8AC3E}">
        <p14:creationId xmlns:p14="http://schemas.microsoft.com/office/powerpoint/2010/main" val="1005861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Effect transition="in" filter="wipe(up)">
                                      <p:cBhvr>
                                        <p:cTn id="7" dur="500"/>
                                        <p:tgtEl>
                                          <p:spTgt spid="1198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9832"/>
                                        </p:tgtEl>
                                        <p:attrNameLst>
                                          <p:attrName>style.visibility</p:attrName>
                                        </p:attrNameLst>
                                      </p:cBhvr>
                                      <p:to>
                                        <p:strVal val="visible"/>
                                      </p:to>
                                    </p:set>
                                    <p:animEffect transition="in" filter="wipe(down)">
                                      <p:cBhvr>
                                        <p:cTn id="12" dur="500"/>
                                        <p:tgtEl>
                                          <p:spTgt spid="1198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9835"/>
                                        </p:tgtEl>
                                        <p:attrNameLst>
                                          <p:attrName>style.visibility</p:attrName>
                                        </p:attrNameLst>
                                      </p:cBhvr>
                                      <p:to>
                                        <p:strVal val="visible"/>
                                      </p:to>
                                    </p:set>
                                    <p:animEffect transition="in" filter="wipe(down)">
                                      <p:cBhvr>
                                        <p:cTn id="17" dur="500"/>
                                        <p:tgtEl>
                                          <p:spTgt spid="119835"/>
                                        </p:tgtEl>
                                      </p:cBhvr>
                                    </p:animEffect>
                                  </p:childTnLst>
                                </p:cTn>
                              </p:par>
                              <p:par>
                                <p:cTn id="18" presetID="22" presetClass="entr" presetSubtype="4"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983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83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119855"/>
                                        </p:tgtEl>
                                        <p:attrNameLst>
                                          <p:attrName>style.visibility</p:attrName>
                                        </p:attrNameLst>
                                      </p:cBhvr>
                                      <p:to>
                                        <p:strVal val="visible"/>
                                      </p:to>
                                    </p:set>
                                  </p:childTnLst>
                                </p:cTn>
                              </p:par>
                              <p:par>
                                <p:cTn id="60" presetID="22" presetClass="entr" presetSubtype="1" fill="hold" grpId="0" nodeType="withEffect">
                                  <p:stCondLst>
                                    <p:cond delay="0"/>
                                  </p:stCondLst>
                                  <p:childTnLst>
                                    <p:set>
                                      <p:cBhvr>
                                        <p:cTn id="61" dur="1" fill="hold">
                                          <p:stCondLst>
                                            <p:cond delay="0"/>
                                          </p:stCondLst>
                                        </p:cTn>
                                        <p:tgtEl>
                                          <p:spTgt spid="119811">
                                            <p:txEl>
                                              <p:pRg st="9" end="9"/>
                                            </p:txEl>
                                          </p:spTgt>
                                        </p:tgtEl>
                                        <p:attrNameLst>
                                          <p:attrName>style.visibility</p:attrName>
                                        </p:attrNameLst>
                                      </p:cBhvr>
                                      <p:to>
                                        <p:strVal val="visible"/>
                                      </p:to>
                                    </p:set>
                                    <p:animEffect transition="in" filter="wipe(up)">
                                      <p:cBhvr>
                                        <p:cTn id="62" dur="500"/>
                                        <p:tgtEl>
                                          <p:spTgt spid="1198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P spid="119832" grpId="0" animBg="1"/>
      <p:bldP spid="119833" grpId="0"/>
      <p:bldP spid="119834" grpId="0"/>
      <p:bldP spid="1198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sz="half" idx="1"/>
          </p:nvPr>
        </p:nvSpPr>
        <p:spPr>
          <a:xfrm>
            <a:off x="1232959" y="1614489"/>
            <a:ext cx="9726084" cy="4876800"/>
          </a:xfrm>
        </p:spPr>
        <p:txBody>
          <a:bodyPr/>
          <a:lstStyle/>
          <a:p>
            <a:pPr marL="717550" lvl="1" indent="-342900" eaLnBrk="1" hangingPunct="0">
              <a:lnSpc>
                <a:spcPct val="15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通常为计算简便，只用一个</a:t>
            </a:r>
            <a:r>
              <a:rPr lang="en-US" altLang="zh-CN" b="1" dirty="0">
                <a:solidFill>
                  <a:schemeClr val="bg2">
                    <a:lumMod val="50000"/>
                  </a:schemeClr>
                </a:solidFill>
                <a:latin typeface="微软雅黑" panose="020B0503020204020204" pitchFamily="34" charset="-122"/>
                <a:ea typeface="微软雅黑" panose="020B0503020204020204" pitchFamily="34" charset="-122"/>
              </a:rPr>
              <a:t>0</a:t>
            </a:r>
            <a:r>
              <a:rPr lang="zh-CN" altLang="en-US" b="1" dirty="0">
                <a:solidFill>
                  <a:schemeClr val="bg2">
                    <a:lumMod val="50000"/>
                  </a:schemeClr>
                </a:solidFill>
                <a:latin typeface="微软雅黑" panose="020B0503020204020204" pitchFamily="34" charset="-122"/>
                <a:ea typeface="微软雅黑" panose="020B0503020204020204" pitchFamily="34" charset="-122"/>
              </a:rPr>
              <a:t>到</a:t>
            </a:r>
            <a:r>
              <a:rPr lang="en-US" altLang="zh-CN" b="1" dirty="0">
                <a:solidFill>
                  <a:schemeClr val="bg2">
                    <a:lumMod val="50000"/>
                  </a:schemeClr>
                </a:solidFill>
                <a:latin typeface="微软雅黑" panose="020B0503020204020204" pitchFamily="34" charset="-122"/>
                <a:ea typeface="微软雅黑" panose="020B0503020204020204" pitchFamily="34" charset="-122"/>
              </a:rPr>
              <a:t>1</a:t>
            </a:r>
            <a:r>
              <a:rPr lang="zh-CN" altLang="en-US" b="1" dirty="0">
                <a:solidFill>
                  <a:schemeClr val="bg2">
                    <a:lumMod val="50000"/>
                  </a:schemeClr>
                </a:solidFill>
                <a:latin typeface="微软雅黑" panose="020B0503020204020204" pitchFamily="34" charset="-122"/>
                <a:ea typeface="微软雅黑" panose="020B0503020204020204" pitchFamily="34" charset="-122"/>
              </a:rPr>
              <a:t>之间的折射系数</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kt</a:t>
            </a:r>
            <a:r>
              <a:rPr lang="zh-CN" altLang="en-US" b="1" dirty="0">
                <a:solidFill>
                  <a:schemeClr val="bg2">
                    <a:lumMod val="50000"/>
                  </a:schemeClr>
                </a:solidFill>
                <a:latin typeface="微软雅黑" panose="020B0503020204020204" pitchFamily="34" charset="-122"/>
                <a:ea typeface="微软雅黑" panose="020B0503020204020204" pitchFamily="34" charset="-122"/>
              </a:rPr>
              <a:t>标识有多少背景光线被透射，则物体表面的总的光强为：</a:t>
            </a: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p>
          <a:p>
            <a:pPr lvl="1" eaLnBrk="1" hangingPunct="1"/>
            <a:endParaRPr lang="zh-CN" altLang="en-US" sz="2400" dirty="0" smtClean="0"/>
          </a:p>
        </p:txBody>
      </p:sp>
      <p:graphicFrame>
        <p:nvGraphicFramePr>
          <p:cNvPr id="122916" name="Object 36"/>
          <p:cNvGraphicFramePr>
            <a:graphicFrameLocks noGrp="1" noChangeAspect="1"/>
          </p:cNvGraphicFramePr>
          <p:nvPr>
            <p:ph sz="half" idx="2"/>
            <p:extLst>
              <p:ext uri="{D42A27DB-BD31-4B8C-83A1-F6EECF244321}">
                <p14:modId xmlns:p14="http://schemas.microsoft.com/office/powerpoint/2010/main" val="2021427919"/>
              </p:ext>
            </p:extLst>
          </p:nvPr>
        </p:nvGraphicFramePr>
        <p:xfrm>
          <a:off x="3647018" y="3140968"/>
          <a:ext cx="5327649" cy="736600"/>
        </p:xfrm>
        <a:graphic>
          <a:graphicData uri="http://schemas.openxmlformats.org/presentationml/2006/ole">
            <mc:AlternateContent xmlns:mc="http://schemas.openxmlformats.org/markup-compatibility/2006">
              <mc:Choice xmlns:v="urn:schemas-microsoft-com:vml" Requires="v">
                <p:oleObj spid="_x0000_s111649" name="Equation" r:id="rId4" imgW="1308100" imgH="241300" progId="Equation.DSMT4">
                  <p:embed/>
                </p:oleObj>
              </mc:Choice>
              <mc:Fallback>
                <p:oleObj name="Equation" r:id="rId4" imgW="13081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7018" y="3140968"/>
                        <a:ext cx="5327649"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1" name="Rectangle 71"/>
          <p:cNvSpPr>
            <a:spLocks noChangeArrowheads="1"/>
          </p:cNvSpPr>
          <p:nvPr/>
        </p:nvSpPr>
        <p:spPr bwMode="auto">
          <a:xfrm rot="18621337">
            <a:off x="5376864" y="4905740"/>
            <a:ext cx="142875" cy="1680633"/>
          </a:xfrm>
          <a:prstGeom prst="rect">
            <a:avLst/>
          </a:prstGeom>
          <a:gradFill rotWithShape="1">
            <a:gsLst>
              <a:gs pos="0">
                <a:srgbClr val="009900">
                  <a:alpha val="42000"/>
                </a:srgbClr>
              </a:gs>
              <a:gs pos="100000">
                <a:srgbClr val="004700">
                  <a:alpha val="42000"/>
                </a:srgbClr>
              </a:gs>
            </a:gsLst>
            <a:lin ang="5400000" scaled="1"/>
          </a:gradFill>
          <a:ln w="9525" algn="ctr">
            <a:solidFill>
              <a:srgbClr val="009900"/>
            </a:solidFill>
            <a:miter lim="800000"/>
            <a:headEnd/>
            <a:tailEnd/>
          </a:ln>
        </p:spPr>
        <p:txBody>
          <a:bodyPr wrap="none" anchor="ctr"/>
          <a:lstStyle/>
          <a:p>
            <a:endParaRPr lang="zh-CN" altLang="en-US">
              <a:solidFill>
                <a:schemeClr val="bg2">
                  <a:lumMod val="50000"/>
                </a:schemeClr>
              </a:solidFill>
            </a:endParaRPr>
          </a:p>
        </p:txBody>
      </p:sp>
      <p:sp>
        <p:nvSpPr>
          <p:cNvPr id="122953" name="Line 73"/>
          <p:cNvSpPr>
            <a:spLocks noChangeAspect="1" noChangeShapeType="1"/>
          </p:cNvSpPr>
          <p:nvPr/>
        </p:nvSpPr>
        <p:spPr bwMode="auto">
          <a:xfrm flipH="1">
            <a:off x="4798484" y="4668143"/>
            <a:ext cx="1318683" cy="118586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grpSp>
        <p:nvGrpSpPr>
          <p:cNvPr id="2" name="Group 74"/>
          <p:cNvGrpSpPr>
            <a:grpSpLocks/>
          </p:cNvGrpSpPr>
          <p:nvPr/>
        </p:nvGrpSpPr>
        <p:grpSpPr bwMode="auto">
          <a:xfrm>
            <a:off x="5183717" y="4703069"/>
            <a:ext cx="3073400" cy="828675"/>
            <a:chOff x="2767" y="2069"/>
            <a:chExt cx="1452" cy="522"/>
          </a:xfrm>
        </p:grpSpPr>
        <p:sp>
          <p:nvSpPr>
            <p:cNvPr id="42009" name="Line 75"/>
            <p:cNvSpPr>
              <a:spLocks noChangeShapeType="1"/>
            </p:cNvSpPr>
            <p:nvPr/>
          </p:nvSpPr>
          <p:spPr bwMode="auto">
            <a:xfrm flipV="1">
              <a:off x="2767" y="2205"/>
              <a:ext cx="703" cy="386"/>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2010" name="Text Box 76"/>
            <p:cNvSpPr txBox="1">
              <a:spLocks noChangeArrowheads="1"/>
            </p:cNvSpPr>
            <p:nvPr/>
          </p:nvSpPr>
          <p:spPr bwMode="auto">
            <a:xfrm>
              <a:off x="3266" y="2069"/>
              <a:ext cx="9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2">
                      <a:lumMod val="50000"/>
                    </a:schemeClr>
                  </a:solidFill>
                </a:rPr>
                <a:t>反射光</a:t>
              </a:r>
            </a:p>
          </p:txBody>
        </p:sp>
      </p:grpSp>
      <p:grpSp>
        <p:nvGrpSpPr>
          <p:cNvPr id="3" name="Group 80"/>
          <p:cNvGrpSpPr>
            <a:grpSpLocks/>
          </p:cNvGrpSpPr>
          <p:nvPr/>
        </p:nvGrpSpPr>
        <p:grpSpPr bwMode="auto">
          <a:xfrm>
            <a:off x="4974167" y="5547619"/>
            <a:ext cx="1295400" cy="985837"/>
            <a:chOff x="2350" y="2850"/>
            <a:chExt cx="612" cy="621"/>
          </a:xfrm>
        </p:grpSpPr>
        <p:sp>
          <p:nvSpPr>
            <p:cNvPr id="42007" name="Line 81"/>
            <p:cNvSpPr>
              <a:spLocks noChangeShapeType="1"/>
            </p:cNvSpPr>
            <p:nvPr/>
          </p:nvSpPr>
          <p:spPr bwMode="auto">
            <a:xfrm flipH="1">
              <a:off x="2395" y="2850"/>
              <a:ext cx="45" cy="476"/>
            </a:xfrm>
            <a:prstGeom prst="line">
              <a:avLst/>
            </a:prstGeom>
            <a:noFill/>
            <a:ln w="38100">
              <a:solidFill>
                <a:schemeClr val="hlink"/>
              </a:solidFill>
              <a:prstDash val="sysDot"/>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2008" name="Text Box 82"/>
            <p:cNvSpPr txBox="1">
              <a:spLocks noChangeArrowheads="1"/>
            </p:cNvSpPr>
            <p:nvPr/>
          </p:nvSpPr>
          <p:spPr bwMode="auto">
            <a:xfrm>
              <a:off x="2350" y="324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2">
                      <a:lumMod val="50000"/>
                    </a:schemeClr>
                  </a:solidFill>
                </a:rPr>
                <a:t>折射光</a:t>
              </a:r>
            </a:p>
          </p:txBody>
        </p:sp>
      </p:grpSp>
      <p:grpSp>
        <p:nvGrpSpPr>
          <p:cNvPr id="4" name="Group 87"/>
          <p:cNvGrpSpPr>
            <a:grpSpLocks/>
          </p:cNvGrpSpPr>
          <p:nvPr/>
        </p:nvGrpSpPr>
        <p:grpSpPr bwMode="auto">
          <a:xfrm>
            <a:off x="4415368" y="4164905"/>
            <a:ext cx="1680633" cy="1366838"/>
            <a:chOff x="2086" y="2828"/>
            <a:chExt cx="794" cy="861"/>
          </a:xfrm>
        </p:grpSpPr>
        <p:sp>
          <p:nvSpPr>
            <p:cNvPr id="42005" name="Line 72"/>
            <p:cNvSpPr>
              <a:spLocks noChangeShapeType="1"/>
            </p:cNvSpPr>
            <p:nvPr/>
          </p:nvSpPr>
          <p:spPr bwMode="auto">
            <a:xfrm flipH="1">
              <a:off x="2426" y="2963"/>
              <a:ext cx="249" cy="726"/>
            </a:xfrm>
            <a:prstGeom prst="line">
              <a:avLst/>
            </a:prstGeom>
            <a:noFill/>
            <a:ln w="57150">
              <a:solidFill>
                <a:srgbClr val="8C2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2006" name="Text Box 83"/>
            <p:cNvSpPr txBox="1">
              <a:spLocks noChangeArrowheads="1"/>
            </p:cNvSpPr>
            <p:nvPr/>
          </p:nvSpPr>
          <p:spPr bwMode="auto">
            <a:xfrm>
              <a:off x="2086" y="2828"/>
              <a:ext cx="7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I</a:t>
              </a:r>
              <a:r>
                <a:rPr lang="en-US" altLang="zh-CN" sz="2000" i="1" baseline="-25000">
                  <a:solidFill>
                    <a:schemeClr val="bg2">
                      <a:lumMod val="50000"/>
                    </a:schemeClr>
                  </a:solidFill>
                  <a:latin typeface="Times New Roman" pitchFamily="18" charset="0"/>
                </a:rPr>
                <a:t>refl</a:t>
              </a:r>
            </a:p>
          </p:txBody>
        </p:sp>
      </p:grpSp>
      <p:grpSp>
        <p:nvGrpSpPr>
          <p:cNvPr id="5" name="Group 89"/>
          <p:cNvGrpSpPr>
            <a:grpSpLocks/>
          </p:cNvGrpSpPr>
          <p:nvPr/>
        </p:nvGrpSpPr>
        <p:grpSpPr bwMode="auto">
          <a:xfrm>
            <a:off x="2878667" y="5299968"/>
            <a:ext cx="5520267" cy="628650"/>
            <a:chOff x="1360" y="3543"/>
            <a:chExt cx="2608" cy="396"/>
          </a:xfrm>
        </p:grpSpPr>
        <p:sp>
          <p:nvSpPr>
            <p:cNvPr id="42000" name="Line 78"/>
            <p:cNvSpPr>
              <a:spLocks noChangeShapeType="1"/>
            </p:cNvSpPr>
            <p:nvPr/>
          </p:nvSpPr>
          <p:spPr bwMode="auto">
            <a:xfrm flipV="1">
              <a:off x="2426" y="3666"/>
              <a:ext cx="862" cy="23"/>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2001" name="Text Box 79"/>
            <p:cNvSpPr txBox="1">
              <a:spLocks noChangeArrowheads="1"/>
            </p:cNvSpPr>
            <p:nvPr/>
          </p:nvSpPr>
          <p:spPr bwMode="auto">
            <a:xfrm>
              <a:off x="3129" y="3543"/>
              <a:ext cx="8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2">
                      <a:lumMod val="50000"/>
                    </a:schemeClr>
                  </a:solidFill>
                </a:rPr>
                <a:t>折射光</a:t>
              </a:r>
            </a:p>
          </p:txBody>
        </p:sp>
        <p:grpSp>
          <p:nvGrpSpPr>
            <p:cNvPr id="42002" name="Group 88"/>
            <p:cNvGrpSpPr>
              <a:grpSpLocks/>
            </p:cNvGrpSpPr>
            <p:nvPr/>
          </p:nvGrpSpPr>
          <p:grpSpPr bwMode="auto">
            <a:xfrm>
              <a:off x="1360" y="3644"/>
              <a:ext cx="1089" cy="295"/>
              <a:chOff x="1360" y="3644"/>
              <a:chExt cx="1089" cy="295"/>
            </a:xfrm>
          </p:grpSpPr>
          <p:sp>
            <p:nvSpPr>
              <p:cNvPr id="42003" name="Line 77"/>
              <p:cNvSpPr>
                <a:spLocks noChangeShapeType="1"/>
              </p:cNvSpPr>
              <p:nvPr/>
            </p:nvSpPr>
            <p:spPr bwMode="auto">
              <a:xfrm flipV="1">
                <a:off x="1701" y="3689"/>
                <a:ext cx="748" cy="250"/>
              </a:xfrm>
              <a:prstGeom prst="line">
                <a:avLst/>
              </a:prstGeom>
              <a:noFill/>
              <a:ln w="57150">
                <a:solidFill>
                  <a:srgbClr val="8C2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2004" name="Text Box 84"/>
              <p:cNvSpPr txBox="1">
                <a:spLocks noChangeArrowheads="1"/>
              </p:cNvSpPr>
              <p:nvPr/>
            </p:nvSpPr>
            <p:spPr bwMode="auto">
              <a:xfrm>
                <a:off x="1360" y="3644"/>
                <a:ext cx="7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I</a:t>
                </a:r>
                <a:r>
                  <a:rPr lang="en-US" altLang="zh-CN" sz="2000" i="1" baseline="-25000">
                    <a:solidFill>
                      <a:schemeClr val="bg2">
                        <a:lumMod val="50000"/>
                      </a:schemeClr>
                    </a:solidFill>
                    <a:latin typeface="Times New Roman" pitchFamily="18" charset="0"/>
                  </a:rPr>
                  <a:t>trans</a:t>
                </a:r>
              </a:p>
            </p:txBody>
          </p:sp>
        </p:grpSp>
      </p:grpSp>
      <p:grpSp>
        <p:nvGrpSpPr>
          <p:cNvPr id="7" name="Group 90"/>
          <p:cNvGrpSpPr>
            <a:grpSpLocks/>
          </p:cNvGrpSpPr>
          <p:nvPr/>
        </p:nvGrpSpPr>
        <p:grpSpPr bwMode="auto">
          <a:xfrm>
            <a:off x="5115984" y="4056955"/>
            <a:ext cx="1938867" cy="1511300"/>
            <a:chOff x="2417" y="2760"/>
            <a:chExt cx="916" cy="952"/>
          </a:xfrm>
        </p:grpSpPr>
        <p:sp>
          <p:nvSpPr>
            <p:cNvPr id="41998" name="Line 85"/>
            <p:cNvSpPr>
              <a:spLocks noChangeShapeType="1"/>
            </p:cNvSpPr>
            <p:nvPr/>
          </p:nvSpPr>
          <p:spPr bwMode="auto">
            <a:xfrm flipV="1">
              <a:off x="2417" y="2964"/>
              <a:ext cx="622" cy="748"/>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41999" name="Text Box 86"/>
            <p:cNvSpPr txBox="1">
              <a:spLocks noChangeArrowheads="1"/>
            </p:cNvSpPr>
            <p:nvPr/>
          </p:nvSpPr>
          <p:spPr bwMode="auto">
            <a:xfrm>
              <a:off x="2880" y="2760"/>
              <a:ext cx="4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N</a:t>
              </a:r>
            </a:p>
          </p:txBody>
        </p:sp>
      </p:grpSp>
      <p:sp>
        <p:nvSpPr>
          <p:cNvPr id="122971" name="Line 91"/>
          <p:cNvSpPr>
            <a:spLocks noChangeShapeType="1"/>
          </p:cNvSpPr>
          <p:nvPr/>
        </p:nvSpPr>
        <p:spPr bwMode="auto">
          <a:xfrm>
            <a:off x="4396318" y="3823593"/>
            <a:ext cx="2448983" cy="0"/>
          </a:xfrm>
          <a:prstGeom prst="line">
            <a:avLst/>
          </a:prstGeom>
          <a:noFill/>
          <a:ln w="76200" cmpd="tri">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22972" name="Line 92"/>
          <p:cNvSpPr>
            <a:spLocks noChangeShapeType="1"/>
          </p:cNvSpPr>
          <p:nvPr/>
        </p:nvSpPr>
        <p:spPr bwMode="auto">
          <a:xfrm>
            <a:off x="7247467" y="3817243"/>
            <a:ext cx="1729317" cy="0"/>
          </a:xfrm>
          <a:prstGeom prst="line">
            <a:avLst/>
          </a:prstGeom>
          <a:noFill/>
          <a:ln w="76200" cmpd="tri">
            <a:solidFill>
              <a:srgbClr val="E8500C"/>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8" name="Rectangle 2"/>
          <p:cNvSpPr>
            <a:spLocks noGrp="1" noChangeArrowheads="1"/>
          </p:cNvSpPr>
          <p:nvPr>
            <p:ph type="title"/>
          </p:nvPr>
        </p:nvSpPr>
        <p:spPr>
          <a:xfrm>
            <a:off x="889860" y="260648"/>
            <a:ext cx="10390716" cy="1462087"/>
          </a:xfrm>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1.8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透明度</a:t>
            </a:r>
          </a:p>
        </p:txBody>
      </p:sp>
    </p:spTree>
    <p:extLst>
      <p:ext uri="{BB962C8B-B14F-4D97-AF65-F5344CB8AC3E}">
        <p14:creationId xmlns:p14="http://schemas.microsoft.com/office/powerpoint/2010/main" val="4244334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wipe(up)">
                                      <p:cBhvr>
                                        <p:cTn id="7" dur="500"/>
                                        <p:tgtEl>
                                          <p:spTgt spid="1228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22916"/>
                                        </p:tgtEl>
                                        <p:attrNameLst>
                                          <p:attrName>style.visibility</p:attrName>
                                        </p:attrNameLst>
                                      </p:cBhvr>
                                      <p:to>
                                        <p:strVal val="visible"/>
                                      </p:to>
                                    </p:set>
                                    <p:animEffect transition="in" filter="wipe(up)">
                                      <p:cBhvr>
                                        <p:cTn id="12" dur="500"/>
                                        <p:tgtEl>
                                          <p:spTgt spid="1229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5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2953"/>
                                        </p:tgtEl>
                                        <p:attrNameLst>
                                          <p:attrName>style.visibility</p:attrName>
                                        </p:attrNameLst>
                                      </p:cBhvr>
                                      <p:to>
                                        <p:strVal val="visible"/>
                                      </p:to>
                                    </p:set>
                                    <p:animEffect transition="in" filter="wipe(left)">
                                      <p:cBhvr>
                                        <p:cTn id="29" dur="500"/>
                                        <p:tgtEl>
                                          <p:spTgt spid="122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par>
                                <p:cTn id="35" presetID="22" presetClass="entr" presetSubtype="1"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2971"/>
                                        </p:tgtEl>
                                        <p:attrNameLst>
                                          <p:attrName>style.visibility</p:attrName>
                                        </p:attrNameLst>
                                      </p:cBhvr>
                                      <p:to>
                                        <p:strVal val="visible"/>
                                      </p:to>
                                    </p:set>
                                    <p:animEffect transition="in" filter="wipe(left)">
                                      <p:cBhvr>
                                        <p:cTn id="42" dur="500"/>
                                        <p:tgtEl>
                                          <p:spTgt spid="12297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2972"/>
                                        </p:tgtEl>
                                        <p:attrNameLst>
                                          <p:attrName>style.visibility</p:attrName>
                                        </p:attrNameLst>
                                      </p:cBhvr>
                                      <p:to>
                                        <p:strVal val="visible"/>
                                      </p:to>
                                    </p:set>
                                    <p:animEffect transition="in" filter="wipe(left)">
                                      <p:cBhvr>
                                        <p:cTn id="52" dur="500"/>
                                        <p:tgtEl>
                                          <p:spTgt spid="12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P spid="122951" grpId="0" animBg="1"/>
      <p:bldP spid="122953" grpId="0" animBg="1"/>
      <p:bldP spid="122971" grpId="0" animBg="1"/>
      <p:bldP spid="12297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824738" y="3789040"/>
            <a:ext cx="2554543"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简单</a:t>
            </a: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光照模型</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dirty="0" smtClean="0"/>
                <a:t>1</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623947827"/>
      </p:ext>
    </p:extLst>
  </p:cSld>
  <p:clrMapOvr>
    <a:masterClrMapping/>
  </p:clrMapOvr>
  <p:transition spd="slow" advClick="0" advTm="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1.8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透明度</a:t>
            </a:r>
          </a:p>
        </p:txBody>
      </p:sp>
      <p:sp>
        <p:nvSpPr>
          <p:cNvPr id="43011" name="Rectangle 3"/>
          <p:cNvSpPr>
            <a:spLocks noGrp="1" noChangeArrowheads="1"/>
          </p:cNvSpPr>
          <p:nvPr>
            <p:ph type="body" idx="1"/>
          </p:nvPr>
        </p:nvSpPr>
        <p:spPr>
          <a:xfrm>
            <a:off x="767408" y="1628800"/>
            <a:ext cx="10350500" cy="4896544"/>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适用于较薄的多边形</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表面</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透明度高的物体的折射系数</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k</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接近于</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1</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，几乎不透明的物体的</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k</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接近于</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0</a:t>
            </a:r>
          </a:p>
          <a:p>
            <a:pPr marL="717550" lvl="1" indent="-342900" hangingPunct="0">
              <a:lnSpc>
                <a:spcPct val="150000"/>
              </a:lnSpc>
              <a:spcBef>
                <a:spcPts val="24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采用</a:t>
            </a:r>
            <a:r>
              <a:rPr lang="en-US" altLang="zh-CN" b="1" dirty="0">
                <a:solidFill>
                  <a:schemeClr val="bg2">
                    <a:lumMod val="50000"/>
                  </a:schemeClr>
                </a:solidFill>
                <a:latin typeface="微软雅黑" panose="020B0503020204020204" pitchFamily="34" charset="-122"/>
                <a:ea typeface="微软雅黑" panose="020B0503020204020204" pitchFamily="34" charset="-122"/>
              </a:rPr>
              <a:t>A-buffer</a:t>
            </a:r>
            <a:r>
              <a:rPr lang="zh-CN" altLang="en-US" b="1" dirty="0">
                <a:solidFill>
                  <a:schemeClr val="bg2">
                    <a:lumMod val="50000"/>
                  </a:schemeClr>
                </a:solidFill>
                <a:latin typeface="微软雅黑" panose="020B0503020204020204" pitchFamily="34" charset="-122"/>
                <a:ea typeface="微软雅黑" panose="020B0503020204020204" pitchFamily="34" charset="-122"/>
              </a:rPr>
              <a:t>算法显示透明效果（第四讲），根据可见性顺序，将各像素点处重叠的透明和不透明的表面强度综合，获得最终的平均强度。</a:t>
            </a:r>
          </a:p>
          <a:p>
            <a:pPr marL="717550" lvl="1" indent="-342900" hangingPunct="0">
              <a:lnSpc>
                <a:spcPct val="100000"/>
              </a:lnSpc>
              <a:spcBef>
                <a:spcPts val="24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b="1" dirty="0">
                <a:solidFill>
                  <a:schemeClr val="bg2">
                    <a:lumMod val="50000"/>
                  </a:schemeClr>
                </a:solidFill>
                <a:latin typeface="微软雅黑" panose="020B0503020204020204" pitchFamily="34" charset="-122"/>
                <a:ea typeface="微软雅黑" panose="020B0503020204020204" pitchFamily="34" charset="-122"/>
              </a:rPr>
              <a:t>中提供累加缓存</a:t>
            </a:r>
            <a:r>
              <a:rPr lang="en-US" altLang="zh-CN" b="1" dirty="0">
                <a:solidFill>
                  <a:schemeClr val="bg2">
                    <a:lumMod val="50000"/>
                  </a:schemeClr>
                </a:solidFill>
                <a:latin typeface="微软雅黑" panose="020B0503020204020204" pitchFamily="34" charset="-122"/>
                <a:ea typeface="微软雅黑" panose="020B0503020204020204" pitchFamily="34" charset="-122"/>
              </a:rPr>
              <a:t>ACCUMULATE_BUFFER</a:t>
            </a:r>
          </a:p>
        </p:txBody>
      </p:sp>
    </p:spTree>
    <p:extLst>
      <p:ext uri="{BB962C8B-B14F-4D97-AF65-F5344CB8AC3E}">
        <p14:creationId xmlns:p14="http://schemas.microsoft.com/office/powerpoint/2010/main" val="3184738426"/>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a:grpSpLocks/>
          </p:cNvGrpSpPr>
          <p:nvPr/>
        </p:nvGrpSpPr>
        <p:grpSpPr bwMode="auto">
          <a:xfrm>
            <a:off x="4078818" y="5084764"/>
            <a:ext cx="3312583" cy="1368425"/>
            <a:chOff x="1927" y="3271"/>
            <a:chExt cx="1565" cy="862"/>
          </a:xfrm>
        </p:grpSpPr>
        <p:sp>
          <p:nvSpPr>
            <p:cNvPr id="44051" name="Freeform 8"/>
            <p:cNvSpPr>
              <a:spLocks/>
            </p:cNvSpPr>
            <p:nvPr/>
          </p:nvSpPr>
          <p:spPr bwMode="auto">
            <a:xfrm>
              <a:off x="1927" y="3271"/>
              <a:ext cx="1565" cy="545"/>
            </a:xfrm>
            <a:custGeom>
              <a:avLst/>
              <a:gdLst>
                <a:gd name="T0" fmla="*/ 0 w 1565"/>
                <a:gd name="T1" fmla="*/ 0 h 545"/>
                <a:gd name="T2" fmla="*/ 1565 w 1565"/>
                <a:gd name="T3" fmla="*/ 545 h 545"/>
                <a:gd name="T4" fmla="*/ 454 w 1565"/>
                <a:gd name="T5" fmla="*/ 431 h 545"/>
                <a:gd name="T6" fmla="*/ 0 w 1565"/>
                <a:gd name="T7" fmla="*/ 0 h 545"/>
                <a:gd name="T8" fmla="*/ 0 60000 65536"/>
                <a:gd name="T9" fmla="*/ 0 60000 65536"/>
                <a:gd name="T10" fmla="*/ 0 60000 65536"/>
                <a:gd name="T11" fmla="*/ 0 60000 65536"/>
                <a:gd name="T12" fmla="*/ 0 w 1565"/>
                <a:gd name="T13" fmla="*/ 0 h 545"/>
                <a:gd name="T14" fmla="*/ 1565 w 1565"/>
                <a:gd name="T15" fmla="*/ 545 h 545"/>
              </a:gdLst>
              <a:ahLst/>
              <a:cxnLst>
                <a:cxn ang="T8">
                  <a:pos x="T0" y="T1"/>
                </a:cxn>
                <a:cxn ang="T9">
                  <a:pos x="T2" y="T3"/>
                </a:cxn>
                <a:cxn ang="T10">
                  <a:pos x="T4" y="T5"/>
                </a:cxn>
                <a:cxn ang="T11">
                  <a:pos x="T6" y="T7"/>
                </a:cxn>
              </a:cxnLst>
              <a:rect l="T12" t="T13" r="T14" b="T15"/>
              <a:pathLst>
                <a:path w="1565" h="545">
                  <a:moveTo>
                    <a:pt x="0" y="0"/>
                  </a:moveTo>
                  <a:lnTo>
                    <a:pt x="1565" y="545"/>
                  </a:lnTo>
                  <a:lnTo>
                    <a:pt x="454" y="431"/>
                  </a:lnTo>
                  <a:lnTo>
                    <a:pt x="0" y="0"/>
                  </a:lnTo>
                  <a:close/>
                </a:path>
              </a:pathLst>
            </a:custGeom>
            <a:solidFill>
              <a:schemeClr val="tx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sp>
          <p:nvSpPr>
            <p:cNvPr id="44052" name="Freeform 7"/>
            <p:cNvSpPr>
              <a:spLocks/>
            </p:cNvSpPr>
            <p:nvPr/>
          </p:nvSpPr>
          <p:spPr bwMode="auto">
            <a:xfrm>
              <a:off x="1927" y="3271"/>
              <a:ext cx="749" cy="862"/>
            </a:xfrm>
            <a:custGeom>
              <a:avLst/>
              <a:gdLst>
                <a:gd name="T0" fmla="*/ 749 w 749"/>
                <a:gd name="T1" fmla="*/ 862 h 862"/>
                <a:gd name="T2" fmla="*/ 0 w 749"/>
                <a:gd name="T3" fmla="*/ 0 h 862"/>
                <a:gd name="T4" fmla="*/ 454 w 749"/>
                <a:gd name="T5" fmla="*/ 431 h 862"/>
                <a:gd name="T6" fmla="*/ 749 w 749"/>
                <a:gd name="T7" fmla="*/ 862 h 862"/>
                <a:gd name="T8" fmla="*/ 0 60000 65536"/>
                <a:gd name="T9" fmla="*/ 0 60000 65536"/>
                <a:gd name="T10" fmla="*/ 0 60000 65536"/>
                <a:gd name="T11" fmla="*/ 0 60000 65536"/>
                <a:gd name="T12" fmla="*/ 0 w 749"/>
                <a:gd name="T13" fmla="*/ 0 h 862"/>
                <a:gd name="T14" fmla="*/ 749 w 749"/>
                <a:gd name="T15" fmla="*/ 862 h 862"/>
              </a:gdLst>
              <a:ahLst/>
              <a:cxnLst>
                <a:cxn ang="T8">
                  <a:pos x="T0" y="T1"/>
                </a:cxn>
                <a:cxn ang="T9">
                  <a:pos x="T2" y="T3"/>
                </a:cxn>
                <a:cxn ang="T10">
                  <a:pos x="T4" y="T5"/>
                </a:cxn>
                <a:cxn ang="T11">
                  <a:pos x="T6" y="T7"/>
                </a:cxn>
              </a:cxnLst>
              <a:rect l="T12" t="T13" r="T14" b="T15"/>
              <a:pathLst>
                <a:path w="749" h="862">
                  <a:moveTo>
                    <a:pt x="749" y="862"/>
                  </a:moveTo>
                  <a:lnTo>
                    <a:pt x="0" y="0"/>
                  </a:lnTo>
                  <a:lnTo>
                    <a:pt x="454" y="431"/>
                  </a:lnTo>
                  <a:lnTo>
                    <a:pt x="749" y="862"/>
                  </a:lnTo>
                  <a:close/>
                </a:path>
              </a:pathLst>
            </a:custGeom>
            <a:solidFill>
              <a:schemeClr val="tx1"/>
            </a:solidFill>
            <a:ln w="9525" cap="flat" cmpd="sng">
              <a:solidFill>
                <a:schemeClr val="tx1"/>
              </a:solidFill>
              <a:prstDash val="solid"/>
              <a:round/>
              <a:headEnd/>
              <a:tailEnd/>
            </a:ln>
          </p:spPr>
          <p:txBody>
            <a:bodyPr/>
            <a:lstStyle/>
            <a:p>
              <a:endParaRPr lang="zh-CN" altLang="en-US"/>
            </a:p>
          </p:txBody>
        </p:sp>
      </p:grpSp>
      <p:sp>
        <p:nvSpPr>
          <p:cNvPr id="44035"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1.9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阴影</a:t>
            </a:r>
          </a:p>
        </p:txBody>
      </p:sp>
      <p:sp>
        <p:nvSpPr>
          <p:cNvPr id="125955" name="Rectangle 3"/>
          <p:cNvSpPr>
            <a:spLocks noGrp="1" noChangeArrowheads="1"/>
          </p:cNvSpPr>
          <p:nvPr>
            <p:ph type="body" idx="1"/>
          </p:nvPr>
        </p:nvSpPr>
        <p:spPr>
          <a:xfrm>
            <a:off x="1200151" y="1952625"/>
            <a:ext cx="10350500" cy="4114800"/>
          </a:xfrm>
        </p:spPr>
        <p:txBody>
          <a:bodyPr>
            <a:normAutofit/>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使用后向面判别算法确定产生阴影的</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区域</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将视点置于光源位置，根据后向面判别算法确定在光源处那些面是不可见的，这些不可见面将作为阴影纹理被</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绘制</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3" name="Group 24"/>
          <p:cNvGrpSpPr>
            <a:grpSpLocks/>
          </p:cNvGrpSpPr>
          <p:nvPr/>
        </p:nvGrpSpPr>
        <p:grpSpPr bwMode="auto">
          <a:xfrm>
            <a:off x="5039784" y="4508500"/>
            <a:ext cx="2351616" cy="1944688"/>
            <a:chOff x="2381" y="2908"/>
            <a:chExt cx="1111" cy="1225"/>
          </a:xfrm>
        </p:grpSpPr>
        <p:sp>
          <p:nvSpPr>
            <p:cNvPr id="125956" name="Freeform 4"/>
            <p:cNvSpPr>
              <a:spLocks/>
            </p:cNvSpPr>
            <p:nvPr/>
          </p:nvSpPr>
          <p:spPr bwMode="auto">
            <a:xfrm>
              <a:off x="2675" y="2908"/>
              <a:ext cx="817" cy="1225"/>
            </a:xfrm>
            <a:custGeom>
              <a:avLst/>
              <a:gdLst/>
              <a:ahLst/>
              <a:cxnLst>
                <a:cxn ang="0">
                  <a:pos x="318" y="0"/>
                </a:cxn>
                <a:cxn ang="0">
                  <a:pos x="0" y="1225"/>
                </a:cxn>
                <a:cxn ang="0">
                  <a:pos x="817" y="907"/>
                </a:cxn>
                <a:cxn ang="0">
                  <a:pos x="318" y="0"/>
                </a:cxn>
              </a:cxnLst>
              <a:rect l="0" t="0" r="r" b="b"/>
              <a:pathLst>
                <a:path w="817" h="1225">
                  <a:moveTo>
                    <a:pt x="318" y="0"/>
                  </a:moveTo>
                  <a:lnTo>
                    <a:pt x="0" y="1225"/>
                  </a:lnTo>
                  <a:lnTo>
                    <a:pt x="817" y="907"/>
                  </a:lnTo>
                  <a:lnTo>
                    <a:pt x="318" y="0"/>
                  </a:lnTo>
                  <a:close/>
                </a:path>
              </a:pathLst>
            </a:custGeom>
            <a:gradFill rotWithShape="1">
              <a:gsLst>
                <a:gs pos="0">
                  <a:schemeClr val="bg1"/>
                </a:gs>
                <a:gs pos="100000">
                  <a:schemeClr val="bg1">
                    <a:gamma/>
                    <a:shade val="46275"/>
                    <a:invGamma/>
                  </a:schemeClr>
                </a:gs>
              </a:gsLst>
              <a:lin ang="5400000" scaled="1"/>
            </a:gradFill>
            <a:ln w="9525" cap="flat" cmpd="sng">
              <a:solidFill>
                <a:schemeClr val="tx1"/>
              </a:solidFill>
              <a:prstDash val="solid"/>
              <a:round/>
              <a:headEnd/>
              <a:tailEnd/>
            </a:ln>
            <a:effectLst/>
          </p:spPr>
          <p:txBody>
            <a:bodyPr/>
            <a:lstStyle/>
            <a:p>
              <a:pPr>
                <a:defRPr/>
              </a:pPr>
              <a:endParaRPr lang="zh-CN" altLang="en-US">
                <a:ea typeface="宋体" pitchFamily="2" charset="-122"/>
              </a:endParaRPr>
            </a:p>
          </p:txBody>
        </p:sp>
        <p:sp>
          <p:nvSpPr>
            <p:cNvPr id="44050" name="Freeform 5"/>
            <p:cNvSpPr>
              <a:spLocks/>
            </p:cNvSpPr>
            <p:nvPr/>
          </p:nvSpPr>
          <p:spPr bwMode="auto">
            <a:xfrm>
              <a:off x="2381" y="2908"/>
              <a:ext cx="612" cy="1225"/>
            </a:xfrm>
            <a:custGeom>
              <a:avLst/>
              <a:gdLst>
                <a:gd name="T0" fmla="*/ 612 w 612"/>
                <a:gd name="T1" fmla="*/ 0 h 1225"/>
                <a:gd name="T2" fmla="*/ 0 w 612"/>
                <a:gd name="T3" fmla="*/ 794 h 1225"/>
                <a:gd name="T4" fmla="*/ 294 w 612"/>
                <a:gd name="T5" fmla="*/ 1225 h 1225"/>
                <a:gd name="T6" fmla="*/ 612 w 612"/>
                <a:gd name="T7" fmla="*/ 0 h 1225"/>
                <a:gd name="T8" fmla="*/ 0 60000 65536"/>
                <a:gd name="T9" fmla="*/ 0 60000 65536"/>
                <a:gd name="T10" fmla="*/ 0 60000 65536"/>
                <a:gd name="T11" fmla="*/ 0 60000 65536"/>
                <a:gd name="T12" fmla="*/ 0 w 612"/>
                <a:gd name="T13" fmla="*/ 0 h 1225"/>
                <a:gd name="T14" fmla="*/ 612 w 612"/>
                <a:gd name="T15" fmla="*/ 1225 h 1225"/>
              </a:gdLst>
              <a:ahLst/>
              <a:cxnLst>
                <a:cxn ang="T8">
                  <a:pos x="T0" y="T1"/>
                </a:cxn>
                <a:cxn ang="T9">
                  <a:pos x="T2" y="T3"/>
                </a:cxn>
                <a:cxn ang="T10">
                  <a:pos x="T4" y="T5"/>
                </a:cxn>
                <a:cxn ang="T11">
                  <a:pos x="T6" y="T7"/>
                </a:cxn>
              </a:cxnLst>
              <a:rect l="T12" t="T13" r="T14" b="T15"/>
              <a:pathLst>
                <a:path w="612" h="1225">
                  <a:moveTo>
                    <a:pt x="612" y="0"/>
                  </a:moveTo>
                  <a:lnTo>
                    <a:pt x="0" y="794"/>
                  </a:lnTo>
                  <a:lnTo>
                    <a:pt x="294" y="1225"/>
                  </a:lnTo>
                  <a:lnTo>
                    <a:pt x="612" y="0"/>
                  </a:lnTo>
                  <a:close/>
                </a:path>
              </a:pathLst>
            </a:custGeom>
            <a:solidFill>
              <a:srgbClr val="B63D00"/>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grpSp>
      <p:grpSp>
        <p:nvGrpSpPr>
          <p:cNvPr id="4" name="Group 27"/>
          <p:cNvGrpSpPr>
            <a:grpSpLocks/>
          </p:cNvGrpSpPr>
          <p:nvPr/>
        </p:nvGrpSpPr>
        <p:grpSpPr bwMode="auto">
          <a:xfrm>
            <a:off x="6570138" y="3789035"/>
            <a:ext cx="3956051" cy="1279850"/>
            <a:chOff x="3104" y="2635"/>
            <a:chExt cx="1869" cy="626"/>
          </a:xfrm>
        </p:grpSpPr>
        <p:sp>
          <p:nvSpPr>
            <p:cNvPr id="44039" name="Line 6"/>
            <p:cNvSpPr>
              <a:spLocks noChangeShapeType="1"/>
            </p:cNvSpPr>
            <p:nvPr/>
          </p:nvSpPr>
          <p:spPr bwMode="auto">
            <a:xfrm rot="20454391" flipH="1">
              <a:off x="3104" y="3193"/>
              <a:ext cx="1225" cy="68"/>
            </a:xfrm>
            <a:prstGeom prst="line">
              <a:avLst/>
            </a:prstGeom>
            <a:noFill/>
            <a:ln w="28575">
              <a:solidFill>
                <a:srgbClr val="F5733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44040" name="Group 12"/>
            <p:cNvGrpSpPr>
              <a:grpSpLocks/>
            </p:cNvGrpSpPr>
            <p:nvPr/>
          </p:nvGrpSpPr>
          <p:grpSpPr bwMode="auto">
            <a:xfrm rot="-1622470">
              <a:off x="4649" y="2635"/>
              <a:ext cx="324" cy="274"/>
              <a:chOff x="476" y="3565"/>
              <a:chExt cx="324" cy="274"/>
            </a:xfrm>
          </p:grpSpPr>
          <p:sp>
            <p:nvSpPr>
              <p:cNvPr id="44041" name="Text Box 13"/>
              <p:cNvSpPr txBox="1">
                <a:spLocks noChangeArrowheads="1"/>
              </p:cNvSpPr>
              <p:nvPr/>
            </p:nvSpPr>
            <p:spPr bwMode="auto">
              <a:xfrm>
                <a:off x="573" y="3619"/>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sz="1400" b="1" dirty="0">
                    <a:solidFill>
                      <a:srgbClr val="9A3300"/>
                    </a:solidFill>
                    <a:sym typeface="Symbol" pitchFamily="18" charset="2"/>
                  </a:rPr>
                  <a:t></a:t>
                </a:r>
              </a:p>
            </p:txBody>
          </p:sp>
          <p:grpSp>
            <p:nvGrpSpPr>
              <p:cNvPr id="44042" name="Group 14"/>
              <p:cNvGrpSpPr>
                <a:grpSpLocks/>
              </p:cNvGrpSpPr>
              <p:nvPr/>
            </p:nvGrpSpPr>
            <p:grpSpPr bwMode="auto">
              <a:xfrm>
                <a:off x="476" y="3565"/>
                <a:ext cx="317" cy="274"/>
                <a:chOff x="476" y="2976"/>
                <a:chExt cx="998" cy="863"/>
              </a:xfrm>
            </p:grpSpPr>
            <p:sp>
              <p:nvSpPr>
                <p:cNvPr id="44043" name="Line 15"/>
                <p:cNvSpPr>
                  <a:spLocks noChangeShapeType="1"/>
                </p:cNvSpPr>
                <p:nvPr/>
              </p:nvSpPr>
              <p:spPr bwMode="auto">
                <a:xfrm flipV="1">
                  <a:off x="1020" y="2976"/>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4" name="Line 16"/>
                <p:cNvSpPr>
                  <a:spLocks noChangeShapeType="1"/>
                </p:cNvSpPr>
                <p:nvPr/>
              </p:nvSpPr>
              <p:spPr bwMode="auto">
                <a:xfrm rot="3600000" flipV="1">
                  <a:off x="1156" y="3249"/>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5" name="Line 17"/>
                <p:cNvSpPr>
                  <a:spLocks noChangeShapeType="1"/>
                </p:cNvSpPr>
                <p:nvPr/>
              </p:nvSpPr>
              <p:spPr bwMode="auto">
                <a:xfrm rot="7200000" flipV="1">
                  <a:off x="975" y="352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6" name="Line 18"/>
                <p:cNvSpPr>
                  <a:spLocks noChangeShapeType="1"/>
                </p:cNvSpPr>
                <p:nvPr/>
              </p:nvSpPr>
              <p:spPr bwMode="auto">
                <a:xfrm rot="10800000" flipV="1">
                  <a:off x="658" y="3475"/>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7" name="Line 19"/>
                <p:cNvSpPr>
                  <a:spLocks noChangeShapeType="1"/>
                </p:cNvSpPr>
                <p:nvPr/>
              </p:nvSpPr>
              <p:spPr bwMode="auto">
                <a:xfrm rot="14400000" flipV="1">
                  <a:off x="521" y="3167"/>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8" name="Line 20"/>
                <p:cNvSpPr>
                  <a:spLocks noChangeShapeType="1"/>
                </p:cNvSpPr>
                <p:nvPr/>
              </p:nvSpPr>
              <p:spPr bwMode="auto">
                <a:xfrm rot="18000000" flipV="1">
                  <a:off x="712" y="293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spTree>
    <p:extLst>
      <p:ext uri="{BB962C8B-B14F-4D97-AF65-F5344CB8AC3E}">
        <p14:creationId xmlns:p14="http://schemas.microsoft.com/office/powerpoint/2010/main" val="268505020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Effect transition="in" filter="wipe(up)">
                                      <p:cBhvr>
                                        <p:cTn id="7" dur="500"/>
                                        <p:tgtEl>
                                          <p:spTgt spid="12595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5955">
                                            <p:txEl>
                                              <p:pRg st="1" end="1"/>
                                            </p:txEl>
                                          </p:spTgt>
                                        </p:tgtEl>
                                        <p:attrNameLst>
                                          <p:attrName>style.visibility</p:attrName>
                                        </p:attrNameLst>
                                      </p:cBhvr>
                                      <p:to>
                                        <p:strVal val="visible"/>
                                      </p:to>
                                    </p:set>
                                    <p:animEffect transition="in" filter="wipe(up)">
                                      <p:cBhvr>
                                        <p:cTn id="10" dur="500"/>
                                        <p:tgtEl>
                                          <p:spTgt spid="12595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5"/>
          <p:cNvSpPr>
            <a:spLocks noGrp="1" noChangeArrowheads="1"/>
          </p:cNvSpPr>
          <p:nvPr>
            <p:ph type="title"/>
          </p:nvPr>
        </p:nvSpPr>
        <p:spPr>
          <a:xfrm>
            <a:off x="839416" y="260648"/>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1.10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光强显示</a:t>
            </a:r>
          </a:p>
        </p:txBody>
      </p:sp>
      <p:sp>
        <p:nvSpPr>
          <p:cNvPr id="126982" name="Rectangle 6"/>
          <p:cNvSpPr>
            <a:spLocks noGrp="1" noChangeArrowheads="1"/>
          </p:cNvSpPr>
          <p:nvPr>
            <p:ph type="body" sz="half" idx="1"/>
          </p:nvPr>
        </p:nvSpPr>
        <p:spPr>
          <a:xfrm>
            <a:off x="1199456" y="1628800"/>
            <a:ext cx="9870017" cy="4114800"/>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分配强度等级</a:t>
            </a:r>
          </a:p>
          <a:p>
            <a:pPr marL="1260475" lvl="3" indent="-342900" eaLnBrk="1"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由光照模型计算出来的光强度值，必须要转换为图形系统中的一种强度等级才能进行显示；</a:t>
            </a:r>
          </a:p>
          <a:p>
            <a:pPr marL="1260475" lvl="3" indent="-342900" eaLnBrk="1"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人对光强度的感觉按对数等级变化；</a:t>
            </a:r>
          </a:p>
          <a:p>
            <a:pPr marL="1260475" lvl="3" indent="-342900" eaLnBrk="1"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显示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n+1</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个连续强度等级，应将显示器上的强度等级按常比例分布，即</a:t>
            </a:r>
          </a:p>
        </p:txBody>
      </p:sp>
      <p:graphicFrame>
        <p:nvGraphicFramePr>
          <p:cNvPr id="126997" name="Object 21"/>
          <p:cNvGraphicFramePr>
            <a:graphicFrameLocks noGrp="1" noChangeAspect="1"/>
          </p:cNvGraphicFramePr>
          <p:nvPr>
            <p:ph sz="half" idx="2"/>
            <p:extLst>
              <p:ext uri="{D42A27DB-BD31-4B8C-83A1-F6EECF244321}">
                <p14:modId xmlns:p14="http://schemas.microsoft.com/office/powerpoint/2010/main" val="2356993163"/>
              </p:ext>
            </p:extLst>
          </p:nvPr>
        </p:nvGraphicFramePr>
        <p:xfrm>
          <a:off x="3503712" y="5157192"/>
          <a:ext cx="4607984" cy="1077912"/>
        </p:xfrm>
        <a:graphic>
          <a:graphicData uri="http://schemas.openxmlformats.org/presentationml/2006/ole">
            <mc:AlternateContent xmlns:mc="http://schemas.openxmlformats.org/markup-compatibility/2006">
              <mc:Choice xmlns:v="urn:schemas-microsoft-com:vml" Requires="v">
                <p:oleObj spid="_x0000_s112673" name="Equation" r:id="rId4" imgW="1384300" imgH="431800" progId="Equation.DSMT4">
                  <p:embed/>
                </p:oleObj>
              </mc:Choice>
              <mc:Fallback>
                <p:oleObj name="Equation" r:id="rId4" imgW="13843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712" y="5157192"/>
                        <a:ext cx="4607984" cy="10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731838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6982">
                                            <p:txEl>
                                              <p:pRg st="0" end="0"/>
                                            </p:txEl>
                                          </p:spTgt>
                                        </p:tgtEl>
                                        <p:attrNameLst>
                                          <p:attrName>style.visibility</p:attrName>
                                        </p:attrNameLst>
                                      </p:cBhvr>
                                      <p:to>
                                        <p:strVal val="visible"/>
                                      </p:to>
                                    </p:set>
                                    <p:animEffect transition="in" filter="wipe(up)">
                                      <p:cBhvr>
                                        <p:cTn id="7" dur="500"/>
                                        <p:tgtEl>
                                          <p:spTgt spid="12698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6982">
                                            <p:txEl>
                                              <p:pRg st="1" end="1"/>
                                            </p:txEl>
                                          </p:spTgt>
                                        </p:tgtEl>
                                        <p:attrNameLst>
                                          <p:attrName>style.visibility</p:attrName>
                                        </p:attrNameLst>
                                      </p:cBhvr>
                                      <p:to>
                                        <p:strVal val="visible"/>
                                      </p:to>
                                    </p:set>
                                    <p:animEffect transition="in" filter="wipe(up)">
                                      <p:cBhvr>
                                        <p:cTn id="10" dur="500"/>
                                        <p:tgtEl>
                                          <p:spTgt spid="126982">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26982">
                                            <p:txEl>
                                              <p:pRg st="2" end="2"/>
                                            </p:txEl>
                                          </p:spTgt>
                                        </p:tgtEl>
                                        <p:attrNameLst>
                                          <p:attrName>style.visibility</p:attrName>
                                        </p:attrNameLst>
                                      </p:cBhvr>
                                      <p:to>
                                        <p:strVal val="visible"/>
                                      </p:to>
                                    </p:set>
                                    <p:animEffect transition="in" filter="wipe(up)">
                                      <p:cBhvr>
                                        <p:cTn id="13" dur="500"/>
                                        <p:tgtEl>
                                          <p:spTgt spid="126982">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26982">
                                            <p:txEl>
                                              <p:pRg st="3" end="3"/>
                                            </p:txEl>
                                          </p:spTgt>
                                        </p:tgtEl>
                                        <p:attrNameLst>
                                          <p:attrName>style.visibility</p:attrName>
                                        </p:attrNameLst>
                                      </p:cBhvr>
                                      <p:to>
                                        <p:strVal val="visible"/>
                                      </p:to>
                                    </p:set>
                                    <p:animEffect transition="in" filter="wipe(up)">
                                      <p:cBhvr>
                                        <p:cTn id="16" dur="500"/>
                                        <p:tgtEl>
                                          <p:spTgt spid="126982">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126997"/>
                                        </p:tgtEl>
                                        <p:attrNameLst>
                                          <p:attrName>style.visibility</p:attrName>
                                        </p:attrNameLst>
                                      </p:cBhvr>
                                      <p:to>
                                        <p:strVal val="visible"/>
                                      </p:to>
                                    </p:set>
                                    <p:animEffect transition="in" filter="wipe(up)">
                                      <p:cBhvr>
                                        <p:cTn id="21" dur="500"/>
                                        <p:tgtEl>
                                          <p:spTgt spid="126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2"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1" name="Rectangle 3"/>
          <p:cNvSpPr>
            <a:spLocks noGrp="1" noChangeArrowheads="1"/>
          </p:cNvSpPr>
          <p:nvPr>
            <p:ph type="body" sz="half" idx="1"/>
          </p:nvPr>
        </p:nvSpPr>
        <p:spPr>
          <a:xfrm>
            <a:off x="1055440" y="1556792"/>
            <a:ext cx="9726084" cy="4114800"/>
          </a:xfrm>
        </p:spPr>
        <p:txBody>
          <a:bodyPr/>
          <a:lstStyle/>
          <a:p>
            <a:pPr marL="717550" lvl="1" indent="-342900" hangingPunct="0">
              <a:lnSpc>
                <a:spcPct val="10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显示的最低和最高强度等级为</a:t>
            </a:r>
            <a:r>
              <a:rPr lang="en-US" altLang="zh-CN" b="1" dirty="0">
                <a:solidFill>
                  <a:schemeClr val="bg2">
                    <a:lumMod val="50000"/>
                  </a:schemeClr>
                </a:solidFill>
                <a:latin typeface="微软雅黑" panose="020B0503020204020204" pitchFamily="34" charset="-122"/>
                <a:ea typeface="微软雅黑" panose="020B0503020204020204" pitchFamily="34" charset="-122"/>
              </a:rPr>
              <a:t>I</a:t>
            </a:r>
            <a:r>
              <a:rPr lang="en-US" altLang="zh-CN" b="1" baseline="-25000" dirty="0">
                <a:solidFill>
                  <a:schemeClr val="bg2">
                    <a:lumMod val="50000"/>
                  </a:schemeClr>
                </a:solidFill>
                <a:latin typeface="微软雅黑" panose="020B0503020204020204" pitchFamily="34" charset="-122"/>
                <a:ea typeface="微软雅黑" panose="020B0503020204020204" pitchFamily="34" charset="-122"/>
              </a:rPr>
              <a:t>0</a:t>
            </a:r>
            <a:r>
              <a:rPr lang="zh-CN" altLang="en-US"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I</a:t>
            </a:r>
            <a:r>
              <a:rPr lang="en-US" altLang="zh-CN" b="1" baseline="-25000" dirty="0" smtClean="0">
                <a:solidFill>
                  <a:schemeClr val="bg2">
                    <a:lumMod val="50000"/>
                  </a:schemeClr>
                </a:solidFill>
                <a:latin typeface="微软雅黑" panose="020B0503020204020204" pitchFamily="34" charset="-122"/>
                <a:ea typeface="微软雅黑" panose="020B0503020204020204" pitchFamily="34" charset="-122"/>
              </a:rPr>
              <a:t>n</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50000"/>
              </a:lnSpc>
              <a:spcBef>
                <a:spcPts val="1800"/>
              </a:spcBef>
              <a:buFont typeface="Arial" panose="020B0604020202020204" pitchFamily="34" charset="0"/>
              <a:buChar char="•"/>
              <a:defRPr/>
            </a:pPr>
            <a:r>
              <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rPr>
              <a:t>I</a:t>
            </a:r>
            <a:r>
              <a:rPr lang="en-US" altLang="zh-CN" sz="2200" b="1" baseline="-25000" dirty="0" smtClean="0">
                <a:solidFill>
                  <a:schemeClr val="accent6">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1</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I</a:t>
            </a:r>
            <a:r>
              <a:rPr lang="en-US" altLang="zh-CN" sz="2200" b="1" baseline="-25000" dirty="0">
                <a:solidFill>
                  <a:schemeClr val="accent6">
                    <a:lumMod val="50000"/>
                  </a:schemeClr>
                </a:solidFill>
                <a:latin typeface="微软雅黑" panose="020B0503020204020204" pitchFamily="34" charset="-122"/>
                <a:ea typeface="微软雅黑" panose="020B0503020204020204" pitchFamily="34" charset="-122"/>
              </a:rPr>
              <a:t>0</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由显示器属性决定，通常在</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0.005</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和  </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0.025</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之间</a:t>
            </a:r>
          </a:p>
          <a:p>
            <a:pPr marL="1260475" lvl="3" indent="-342900"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任意中间强度</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rPr>
              <a:t>I</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rPr>
              <a:t>k</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可以用</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I</a:t>
            </a:r>
            <a:r>
              <a:rPr lang="en-US" altLang="zh-CN" sz="2200" b="1" baseline="-25000" dirty="0">
                <a:solidFill>
                  <a:schemeClr val="accent6">
                    <a:lumMod val="50000"/>
                  </a:schemeClr>
                </a:solidFill>
                <a:latin typeface="微软雅黑" panose="020B0503020204020204" pitchFamily="34" charset="-122"/>
                <a:ea typeface="微软雅黑" panose="020B0503020204020204" pitchFamily="34" charset="-122"/>
              </a:rPr>
              <a:t>0</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表示</a:t>
            </a:r>
          </a:p>
          <a:p>
            <a:pPr eaLnBrk="1" hangingPunct="1"/>
            <a:endParaRPr lang="zh-CN" altLang="en-US" sz="2800" dirty="0" smtClean="0">
              <a:latin typeface="Times New Roman" pitchFamily="18" charset="0"/>
            </a:endParaRPr>
          </a:p>
          <a:p>
            <a:pPr marL="1260475" lvl="3" indent="-342900" eaLnBrk="1" hangingPunct="0">
              <a:lnSpc>
                <a:spcPct val="150000"/>
              </a:lnSpc>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设</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k=n</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，带入上式可求出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r</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的值</a:t>
            </a:r>
          </a:p>
        </p:txBody>
      </p:sp>
      <p:graphicFrame>
        <p:nvGraphicFramePr>
          <p:cNvPr id="130052" name="Object 4"/>
          <p:cNvGraphicFramePr>
            <a:graphicFrameLocks noGrp="1" noChangeAspect="1"/>
          </p:cNvGraphicFramePr>
          <p:nvPr>
            <p:ph sz="quarter" idx="2"/>
            <p:extLst>
              <p:ext uri="{D42A27DB-BD31-4B8C-83A1-F6EECF244321}">
                <p14:modId xmlns:p14="http://schemas.microsoft.com/office/powerpoint/2010/main" val="3644031564"/>
              </p:ext>
            </p:extLst>
          </p:nvPr>
        </p:nvGraphicFramePr>
        <p:xfrm>
          <a:off x="4151785" y="3429000"/>
          <a:ext cx="2232248" cy="722881"/>
        </p:xfrm>
        <a:graphic>
          <a:graphicData uri="http://schemas.openxmlformats.org/presentationml/2006/ole">
            <mc:AlternateContent xmlns:mc="http://schemas.openxmlformats.org/markup-compatibility/2006">
              <mc:Choice xmlns:v="urn:schemas-microsoft-com:vml" Requires="v">
                <p:oleObj spid="_x0000_s113728" name="Equation" r:id="rId4" imgW="558558" imgH="241195" progId="Equation.DSMT4">
                  <p:embed/>
                </p:oleObj>
              </mc:Choice>
              <mc:Fallback>
                <p:oleObj name="Equation" r:id="rId4" imgW="558558" imgH="24119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785" y="3429000"/>
                        <a:ext cx="2232248" cy="722881"/>
                      </a:xfrm>
                      <a:prstGeom prst="rect">
                        <a:avLst/>
                      </a:prstGeom>
                      <a:noFill/>
                      <a:ln>
                        <a:noFill/>
                      </a:ln>
                      <a:effectLst/>
                      <a:extLst/>
                    </p:spPr>
                  </p:pic>
                </p:oleObj>
              </mc:Fallback>
            </mc:AlternateContent>
          </a:graphicData>
        </a:graphic>
      </p:graphicFrame>
      <p:graphicFrame>
        <p:nvGraphicFramePr>
          <p:cNvPr id="130053" name="Object 5"/>
          <p:cNvGraphicFramePr>
            <a:graphicFrameLocks noGrp="1" noChangeAspect="1"/>
          </p:cNvGraphicFramePr>
          <p:nvPr>
            <p:ph sz="quarter" idx="3"/>
            <p:extLst>
              <p:ext uri="{D42A27DB-BD31-4B8C-83A1-F6EECF244321}">
                <p14:modId xmlns:p14="http://schemas.microsoft.com/office/powerpoint/2010/main" val="3047993480"/>
              </p:ext>
            </p:extLst>
          </p:nvPr>
        </p:nvGraphicFramePr>
        <p:xfrm>
          <a:off x="4223792" y="4941168"/>
          <a:ext cx="2302933" cy="1171575"/>
        </p:xfrm>
        <a:graphic>
          <a:graphicData uri="http://schemas.openxmlformats.org/presentationml/2006/ole">
            <mc:AlternateContent xmlns:mc="http://schemas.openxmlformats.org/markup-compatibility/2006">
              <mc:Choice xmlns:v="urn:schemas-microsoft-com:vml" Requires="v">
                <p:oleObj spid="_x0000_s113729" name="Equation" r:id="rId6" imgW="634725" imgH="431613" progId="Equation.DSMT4">
                  <p:embed/>
                </p:oleObj>
              </mc:Choice>
              <mc:Fallback>
                <p:oleObj name="Equation" r:id="rId6" imgW="634725" imgH="43161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3792" y="4941168"/>
                        <a:ext cx="2302933" cy="117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5"/>
          <p:cNvSpPr>
            <a:spLocks noGrp="1" noChangeArrowheads="1"/>
          </p:cNvSpPr>
          <p:nvPr>
            <p:ph type="title"/>
          </p:nvPr>
        </p:nvSpPr>
        <p:spPr>
          <a:xfrm>
            <a:off x="839416" y="260648"/>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1.10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光强显示</a:t>
            </a:r>
          </a:p>
        </p:txBody>
      </p:sp>
    </p:spTree>
    <p:extLst>
      <p:ext uri="{BB962C8B-B14F-4D97-AF65-F5344CB8AC3E}">
        <p14:creationId xmlns:p14="http://schemas.microsoft.com/office/powerpoint/2010/main" val="31232102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Effect transition="in" filter="wipe(up)">
                                      <p:cBhvr>
                                        <p:cTn id="7" dur="500"/>
                                        <p:tgtEl>
                                          <p:spTgt spid="13005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0051">
                                            <p:txEl>
                                              <p:pRg st="1" end="1"/>
                                            </p:txEl>
                                          </p:spTgt>
                                        </p:tgtEl>
                                        <p:attrNameLst>
                                          <p:attrName>style.visibility</p:attrName>
                                        </p:attrNameLst>
                                      </p:cBhvr>
                                      <p:to>
                                        <p:strVal val="visible"/>
                                      </p:to>
                                    </p:set>
                                    <p:animEffect transition="in" filter="wipe(up)">
                                      <p:cBhvr>
                                        <p:cTn id="10" dur="500"/>
                                        <p:tgtEl>
                                          <p:spTgt spid="13005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0051">
                                            <p:txEl>
                                              <p:pRg st="2" end="2"/>
                                            </p:txEl>
                                          </p:spTgt>
                                        </p:tgtEl>
                                        <p:attrNameLst>
                                          <p:attrName>style.visibility</p:attrName>
                                        </p:attrNameLst>
                                      </p:cBhvr>
                                      <p:to>
                                        <p:strVal val="visible"/>
                                      </p:to>
                                    </p:set>
                                    <p:animEffect transition="in" filter="wipe(up)">
                                      <p:cBhvr>
                                        <p:cTn id="13" dur="500"/>
                                        <p:tgtEl>
                                          <p:spTgt spid="13005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30052"/>
                                        </p:tgtEl>
                                        <p:attrNameLst>
                                          <p:attrName>style.visibility</p:attrName>
                                        </p:attrNameLst>
                                      </p:cBhvr>
                                      <p:to>
                                        <p:strVal val="visible"/>
                                      </p:to>
                                    </p:set>
                                  </p:childTnLst>
                                </p:cTn>
                              </p:par>
                              <p:par>
                                <p:cTn id="18" presetID="22" presetClass="entr" presetSubtype="1" fill="hold" grpId="0" nodeType="withEffect">
                                  <p:stCondLst>
                                    <p:cond delay="0"/>
                                  </p:stCondLst>
                                  <p:childTnLst>
                                    <p:set>
                                      <p:cBhvr>
                                        <p:cTn id="19" dur="1" fill="hold">
                                          <p:stCondLst>
                                            <p:cond delay="0"/>
                                          </p:stCondLst>
                                        </p:cTn>
                                        <p:tgtEl>
                                          <p:spTgt spid="130051">
                                            <p:txEl>
                                              <p:pRg st="4" end="4"/>
                                            </p:txEl>
                                          </p:spTgt>
                                        </p:tgtEl>
                                        <p:attrNameLst>
                                          <p:attrName>style.visibility</p:attrName>
                                        </p:attrNameLst>
                                      </p:cBhvr>
                                      <p:to>
                                        <p:strVal val="visible"/>
                                      </p:to>
                                    </p:set>
                                    <p:animEffect transition="in" filter="wipe(up)">
                                      <p:cBhvr>
                                        <p:cTn id="20" dur="500"/>
                                        <p:tgtEl>
                                          <p:spTgt spid="130051">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0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3" name="Rectangle 3"/>
          <p:cNvSpPr>
            <a:spLocks noGrp="1" noChangeArrowheads="1"/>
          </p:cNvSpPr>
          <p:nvPr>
            <p:ph type="body" sz="half" idx="1"/>
          </p:nvPr>
        </p:nvSpPr>
        <p:spPr>
          <a:xfrm>
            <a:off x="839416" y="1412776"/>
            <a:ext cx="10350500" cy="4114800"/>
          </a:xfrm>
        </p:spPr>
        <p:txBody>
          <a:bodyPr/>
          <a:lstStyle/>
          <a:p>
            <a:pPr marL="717550" lvl="1" indent="-342900" eaLnBrk="1" hangingPunct="0">
              <a:lnSpc>
                <a:spcPct val="15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例如一个每像素</a:t>
            </a:r>
            <a:r>
              <a:rPr lang="en-US" altLang="zh-CN" b="1" dirty="0">
                <a:solidFill>
                  <a:schemeClr val="bg2">
                    <a:lumMod val="50000"/>
                  </a:schemeClr>
                </a:solidFill>
                <a:latin typeface="微软雅黑" panose="020B0503020204020204" pitchFamily="34" charset="-122"/>
                <a:ea typeface="微软雅黑" panose="020B0503020204020204" pitchFamily="34" charset="-122"/>
              </a:rPr>
              <a:t>8</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r>
              <a:rPr lang="en-US" altLang="zh-CN" b="1" dirty="0">
                <a:solidFill>
                  <a:schemeClr val="bg2">
                    <a:lumMod val="50000"/>
                  </a:schemeClr>
                </a:solidFill>
                <a:latin typeface="微软雅黑" panose="020B0503020204020204" pitchFamily="34" charset="-122"/>
                <a:ea typeface="微软雅黑" panose="020B0503020204020204" pitchFamily="34" charset="-122"/>
              </a:rPr>
              <a:t>n=255</a:t>
            </a:r>
            <a:r>
              <a:rPr lang="zh-CN" altLang="en-US" b="1" dirty="0">
                <a:solidFill>
                  <a:schemeClr val="bg2">
                    <a:lumMod val="50000"/>
                  </a:schemeClr>
                </a:solidFill>
                <a:latin typeface="微软雅黑" panose="020B0503020204020204" pitchFamily="34" charset="-122"/>
                <a:ea typeface="微软雅黑" panose="020B0503020204020204" pitchFamily="34" charset="-122"/>
              </a:rPr>
              <a:t>）且</a:t>
            </a:r>
            <a:r>
              <a:rPr lang="en-US" altLang="zh-CN" b="1" dirty="0">
                <a:solidFill>
                  <a:schemeClr val="bg2">
                    <a:lumMod val="50000"/>
                  </a:schemeClr>
                </a:solidFill>
                <a:latin typeface="微软雅黑" panose="020B0503020204020204" pitchFamily="34" charset="-122"/>
                <a:ea typeface="微软雅黑" panose="020B0503020204020204" pitchFamily="34" charset="-122"/>
              </a:rPr>
              <a:t>I</a:t>
            </a:r>
            <a:r>
              <a:rPr lang="en-US" altLang="zh-CN" b="1" baseline="-25000" dirty="0">
                <a:solidFill>
                  <a:schemeClr val="bg2">
                    <a:lumMod val="50000"/>
                  </a:schemeClr>
                </a:solidFill>
                <a:latin typeface="微软雅黑" panose="020B0503020204020204" pitchFamily="34" charset="-122"/>
                <a:ea typeface="微软雅黑" panose="020B0503020204020204" pitchFamily="34" charset="-122"/>
              </a:rPr>
              <a:t>0</a:t>
            </a:r>
            <a:r>
              <a:rPr lang="zh-CN" altLang="en-US"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a:solidFill>
                  <a:schemeClr val="bg2">
                    <a:lumMod val="50000"/>
                  </a:schemeClr>
                </a:solidFill>
                <a:latin typeface="微软雅黑" panose="020B0503020204020204" pitchFamily="34" charset="-122"/>
                <a:ea typeface="微软雅黑" panose="020B0503020204020204" pitchFamily="34" charset="-122"/>
              </a:rPr>
              <a:t>0.01</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的黑白显示器，计算出的相邻强度等级的比率</a:t>
            </a:r>
            <a:r>
              <a:rPr lang="en-US" altLang="zh-CN" b="1" dirty="0">
                <a:solidFill>
                  <a:schemeClr val="bg2">
                    <a:lumMod val="50000"/>
                  </a:schemeClr>
                </a:solidFill>
                <a:latin typeface="微软雅黑" panose="020B0503020204020204" pitchFamily="34" charset="-122"/>
                <a:ea typeface="微软雅黑" panose="020B0503020204020204" pitchFamily="34" charset="-122"/>
              </a:rPr>
              <a:t>r=1.0182</a:t>
            </a:r>
            <a:r>
              <a:rPr lang="zh-CN" altLang="en-US" b="1" dirty="0">
                <a:solidFill>
                  <a:schemeClr val="bg2">
                    <a:lumMod val="50000"/>
                  </a:schemeClr>
                </a:solidFill>
                <a:latin typeface="微软雅黑" panose="020B0503020204020204" pitchFamily="34" charset="-122"/>
                <a:ea typeface="微软雅黑" panose="020B0503020204020204" pitchFamily="34" charset="-122"/>
              </a:rPr>
              <a:t>，则</a:t>
            </a:r>
            <a:r>
              <a:rPr lang="en-US" altLang="zh-CN" b="1" dirty="0">
                <a:solidFill>
                  <a:schemeClr val="bg2">
                    <a:lumMod val="50000"/>
                  </a:schemeClr>
                </a:solidFill>
                <a:latin typeface="微软雅黑" panose="020B0503020204020204" pitchFamily="34" charset="-122"/>
                <a:ea typeface="微软雅黑" panose="020B0503020204020204" pitchFamily="34" charset="-122"/>
              </a:rPr>
              <a:t>256</a:t>
            </a:r>
            <a:r>
              <a:rPr lang="zh-CN" altLang="en-US" b="1" dirty="0">
                <a:solidFill>
                  <a:schemeClr val="bg2">
                    <a:lumMod val="50000"/>
                  </a:schemeClr>
                </a:solidFill>
                <a:latin typeface="微软雅黑" panose="020B0503020204020204" pitchFamily="34" charset="-122"/>
                <a:ea typeface="微软雅黑" panose="020B0503020204020204" pitchFamily="34" charset="-122"/>
              </a:rPr>
              <a:t>个强度的等级的近似值为</a:t>
            </a:r>
          </a:p>
          <a:p>
            <a:pPr eaLnBrk="1" hangingPunct="1"/>
            <a:endParaRPr lang="zh-CN" altLang="en-US" sz="2800" dirty="0" smtClean="0">
              <a:latin typeface="Times New Roman" pitchFamily="18" charset="0"/>
            </a:endParaRPr>
          </a:p>
          <a:p>
            <a:pPr eaLnBrk="1" hangingPunct="1">
              <a:buFont typeface="Wingdings" pitchFamily="2" charset="2"/>
              <a:buNone/>
            </a:pPr>
            <a:r>
              <a:rPr lang="en-US" altLang="zh-CN" sz="2400" dirty="0" smtClean="0">
                <a:latin typeface="Times New Roman" pitchFamily="18" charset="0"/>
              </a:rPr>
              <a:t>	</a:t>
            </a:r>
            <a:r>
              <a:rPr lang="en-US" altLang="zh-CN" sz="2400" dirty="0" smtClean="0">
                <a:solidFill>
                  <a:schemeClr val="bg2">
                    <a:lumMod val="50000"/>
                  </a:schemeClr>
                </a:solidFill>
                <a:latin typeface="Times New Roman" pitchFamily="18" charset="0"/>
              </a:rPr>
              <a:t>0.0100</a:t>
            </a:r>
            <a:r>
              <a:rPr lang="en-US" altLang="zh-CN" sz="2400" b="0" dirty="0" smtClean="0">
                <a:solidFill>
                  <a:schemeClr val="bg2">
                    <a:lumMod val="50000"/>
                  </a:schemeClr>
                </a:solidFill>
                <a:latin typeface="Times New Roman" pitchFamily="18" charset="0"/>
                <a:sym typeface="Symbol" pitchFamily="18" charset="2"/>
              </a:rPr>
              <a:t></a:t>
            </a:r>
            <a:r>
              <a:rPr lang="en-US" altLang="zh-CN" sz="2400" dirty="0" smtClean="0">
                <a:solidFill>
                  <a:schemeClr val="bg2">
                    <a:lumMod val="50000"/>
                  </a:schemeClr>
                </a:solidFill>
                <a:latin typeface="Times New Roman" pitchFamily="18" charset="0"/>
              </a:rPr>
              <a:t>0.0102 </a:t>
            </a:r>
            <a:r>
              <a:rPr lang="en-US" altLang="zh-CN" sz="2400" b="0" dirty="0" smtClean="0">
                <a:solidFill>
                  <a:schemeClr val="bg2">
                    <a:lumMod val="50000"/>
                  </a:schemeClr>
                </a:solidFill>
                <a:latin typeface="Times New Roman" pitchFamily="18" charset="0"/>
                <a:sym typeface="Symbol" pitchFamily="18" charset="2"/>
              </a:rPr>
              <a:t></a:t>
            </a:r>
            <a:r>
              <a:rPr lang="en-US" altLang="zh-CN" sz="2400" dirty="0" smtClean="0">
                <a:solidFill>
                  <a:schemeClr val="bg2">
                    <a:lumMod val="50000"/>
                  </a:schemeClr>
                </a:solidFill>
                <a:latin typeface="Times New Roman" pitchFamily="18" charset="0"/>
                <a:sym typeface="Symbol" pitchFamily="18" charset="2"/>
              </a:rPr>
              <a:t> </a:t>
            </a:r>
            <a:r>
              <a:rPr lang="en-US" altLang="zh-CN" sz="2400" dirty="0" smtClean="0">
                <a:solidFill>
                  <a:schemeClr val="bg2">
                    <a:lumMod val="50000"/>
                  </a:schemeClr>
                </a:solidFill>
                <a:latin typeface="Times New Roman" pitchFamily="18" charset="0"/>
              </a:rPr>
              <a:t>0.0104 </a:t>
            </a:r>
            <a:r>
              <a:rPr lang="en-US" altLang="zh-CN" sz="2400" b="0" dirty="0" smtClean="0">
                <a:solidFill>
                  <a:schemeClr val="bg2">
                    <a:lumMod val="50000"/>
                  </a:schemeClr>
                </a:solidFill>
                <a:latin typeface="Times New Roman" pitchFamily="18" charset="0"/>
                <a:sym typeface="Symbol" pitchFamily="18" charset="2"/>
              </a:rPr>
              <a:t></a:t>
            </a:r>
            <a:r>
              <a:rPr lang="en-US" altLang="zh-CN" sz="2400" dirty="0" smtClean="0">
                <a:solidFill>
                  <a:schemeClr val="bg2">
                    <a:lumMod val="50000"/>
                  </a:schemeClr>
                </a:solidFill>
                <a:latin typeface="Times New Roman" pitchFamily="18" charset="0"/>
                <a:sym typeface="Symbol" pitchFamily="18" charset="2"/>
              </a:rPr>
              <a:t> </a:t>
            </a:r>
            <a:r>
              <a:rPr lang="en-US" altLang="zh-CN" sz="2400" dirty="0" smtClean="0">
                <a:solidFill>
                  <a:schemeClr val="bg2">
                    <a:lumMod val="50000"/>
                  </a:schemeClr>
                </a:solidFill>
                <a:latin typeface="Times New Roman" pitchFamily="18" charset="0"/>
              </a:rPr>
              <a:t>0.0106 </a:t>
            </a:r>
            <a:r>
              <a:rPr lang="en-US" altLang="zh-CN" sz="2400" b="0" dirty="0" smtClean="0">
                <a:solidFill>
                  <a:schemeClr val="bg2">
                    <a:lumMod val="50000"/>
                  </a:schemeClr>
                </a:solidFill>
                <a:latin typeface="Times New Roman" pitchFamily="18" charset="0"/>
                <a:sym typeface="Symbol" pitchFamily="18" charset="2"/>
              </a:rPr>
              <a:t></a:t>
            </a:r>
            <a:r>
              <a:rPr lang="en-US" altLang="zh-CN" sz="2400" dirty="0" smtClean="0">
                <a:solidFill>
                  <a:schemeClr val="bg2">
                    <a:lumMod val="50000"/>
                  </a:schemeClr>
                </a:solidFill>
                <a:latin typeface="Times New Roman" pitchFamily="18" charset="0"/>
                <a:sym typeface="Symbol" pitchFamily="18" charset="2"/>
              </a:rPr>
              <a:t> </a:t>
            </a:r>
            <a:r>
              <a:rPr lang="en-US" altLang="zh-CN" sz="2400" dirty="0" smtClean="0">
                <a:solidFill>
                  <a:schemeClr val="bg2">
                    <a:lumMod val="50000"/>
                  </a:schemeClr>
                </a:solidFill>
                <a:latin typeface="Times New Roman" pitchFamily="18" charset="0"/>
              </a:rPr>
              <a:t>0.0107 </a:t>
            </a:r>
            <a:r>
              <a:rPr lang="en-US" altLang="zh-CN" sz="2400" b="0" dirty="0" smtClean="0">
                <a:solidFill>
                  <a:schemeClr val="bg2">
                    <a:lumMod val="50000"/>
                  </a:schemeClr>
                </a:solidFill>
                <a:latin typeface="Times New Roman" pitchFamily="18" charset="0"/>
                <a:sym typeface="Symbol" pitchFamily="18" charset="2"/>
              </a:rPr>
              <a:t></a:t>
            </a:r>
            <a:r>
              <a:rPr lang="en-US" altLang="zh-CN" sz="2400" dirty="0" smtClean="0">
                <a:solidFill>
                  <a:schemeClr val="bg2">
                    <a:lumMod val="50000"/>
                  </a:schemeClr>
                </a:solidFill>
                <a:latin typeface="Times New Roman" pitchFamily="18" charset="0"/>
              </a:rPr>
              <a:t> </a:t>
            </a:r>
          </a:p>
          <a:p>
            <a:pPr eaLnBrk="1" hangingPunct="1">
              <a:buFont typeface="Wingdings" pitchFamily="2" charset="2"/>
              <a:buNone/>
            </a:pPr>
            <a:r>
              <a:rPr lang="en-US" altLang="zh-CN" sz="2400" dirty="0" smtClean="0">
                <a:solidFill>
                  <a:schemeClr val="bg2">
                    <a:lumMod val="50000"/>
                  </a:schemeClr>
                </a:solidFill>
                <a:latin typeface="Times New Roman" pitchFamily="18" charset="0"/>
              </a:rPr>
              <a:t>	0.0109 </a:t>
            </a:r>
            <a:r>
              <a:rPr lang="en-US" altLang="zh-CN" sz="2400" b="0" dirty="0" smtClean="0">
                <a:solidFill>
                  <a:schemeClr val="bg2">
                    <a:lumMod val="50000"/>
                  </a:schemeClr>
                </a:solidFill>
                <a:latin typeface="Times New Roman" pitchFamily="18" charset="0"/>
                <a:sym typeface="Symbol" pitchFamily="18" charset="2"/>
              </a:rPr>
              <a:t></a:t>
            </a:r>
            <a:r>
              <a:rPr lang="en-US" altLang="zh-CN" sz="2400" dirty="0" smtClean="0">
                <a:solidFill>
                  <a:schemeClr val="bg2">
                    <a:lumMod val="50000"/>
                  </a:schemeClr>
                </a:solidFill>
                <a:latin typeface="Times New Roman" pitchFamily="18" charset="0"/>
              </a:rPr>
              <a:t> ……0.9821 </a:t>
            </a:r>
            <a:r>
              <a:rPr lang="en-US" altLang="zh-CN" sz="2400" b="0" dirty="0" smtClean="0">
                <a:solidFill>
                  <a:schemeClr val="bg2">
                    <a:lumMod val="50000"/>
                  </a:schemeClr>
                </a:solidFill>
                <a:latin typeface="Times New Roman" pitchFamily="18" charset="0"/>
                <a:sym typeface="Symbol" pitchFamily="18" charset="2"/>
              </a:rPr>
              <a:t></a:t>
            </a:r>
            <a:r>
              <a:rPr lang="en-US" altLang="zh-CN" sz="2400" dirty="0" smtClean="0">
                <a:solidFill>
                  <a:schemeClr val="bg2">
                    <a:lumMod val="50000"/>
                  </a:schemeClr>
                </a:solidFill>
                <a:latin typeface="Times New Roman" pitchFamily="18" charset="0"/>
                <a:sym typeface="Symbol" pitchFamily="18" charset="2"/>
              </a:rPr>
              <a:t> </a:t>
            </a:r>
            <a:r>
              <a:rPr lang="en-US" altLang="zh-CN" sz="2400" dirty="0" smtClean="0">
                <a:solidFill>
                  <a:schemeClr val="bg2">
                    <a:lumMod val="50000"/>
                  </a:schemeClr>
                </a:solidFill>
                <a:latin typeface="Times New Roman" pitchFamily="18" charset="0"/>
              </a:rPr>
              <a:t>1.0000</a:t>
            </a:r>
          </a:p>
          <a:p>
            <a:pPr eaLnBrk="1" hangingPunct="1"/>
            <a:endParaRPr lang="zh-CN" altLang="en-US" sz="2400" dirty="0" smtClean="0">
              <a:latin typeface="Times New Roman" pitchFamily="18" charset="0"/>
            </a:endParaRPr>
          </a:p>
          <a:p>
            <a:pPr marL="717550" lvl="1" indent="-342900" hangingPunct="0">
              <a:lnSpc>
                <a:spcPct val="150000"/>
              </a:lnSpc>
              <a:spcBef>
                <a:spcPts val="24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彩色显示器，为颜色模型的每个分量都设置强度等级</a:t>
            </a:r>
          </a:p>
        </p:txBody>
      </p:sp>
      <p:sp>
        <p:nvSpPr>
          <p:cNvPr id="5" name="Rectangle 5"/>
          <p:cNvSpPr>
            <a:spLocks noGrp="1" noChangeArrowheads="1"/>
          </p:cNvSpPr>
          <p:nvPr>
            <p:ph type="title"/>
          </p:nvPr>
        </p:nvSpPr>
        <p:spPr>
          <a:xfrm>
            <a:off x="839416" y="260648"/>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1.10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光强显示</a:t>
            </a:r>
          </a:p>
        </p:txBody>
      </p:sp>
    </p:spTree>
    <p:extLst>
      <p:ext uri="{BB962C8B-B14F-4D97-AF65-F5344CB8AC3E}">
        <p14:creationId xmlns:p14="http://schemas.microsoft.com/office/powerpoint/2010/main" val="30224220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3123">
                                            <p:bg/>
                                          </p:spTgt>
                                        </p:tgtEl>
                                        <p:attrNameLst>
                                          <p:attrName>style.visibility</p:attrName>
                                        </p:attrNameLst>
                                      </p:cBhvr>
                                      <p:to>
                                        <p:strVal val="visible"/>
                                      </p:to>
                                    </p:set>
                                    <p:animEffect transition="in" filter="wipe(up)">
                                      <p:cBhvr>
                                        <p:cTn id="7" dur="500"/>
                                        <p:tgtEl>
                                          <p:spTgt spid="13312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3123">
                                            <p:txEl>
                                              <p:pRg st="0" end="0"/>
                                            </p:txEl>
                                          </p:spTgt>
                                        </p:tgtEl>
                                        <p:attrNameLst>
                                          <p:attrName>style.visibility</p:attrName>
                                        </p:attrNameLst>
                                      </p:cBhvr>
                                      <p:to>
                                        <p:strVal val="visible"/>
                                      </p:to>
                                    </p:set>
                                    <p:animEffect transition="in" filter="wipe(up)">
                                      <p:cBhvr>
                                        <p:cTn id="10" dur="500"/>
                                        <p:tgtEl>
                                          <p:spTgt spid="133123">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3123">
                                            <p:txEl>
                                              <p:pRg st="2" end="2"/>
                                            </p:txEl>
                                          </p:spTgt>
                                        </p:tgtEl>
                                        <p:attrNameLst>
                                          <p:attrName>style.visibility</p:attrName>
                                        </p:attrNameLst>
                                      </p:cBhvr>
                                      <p:to>
                                        <p:strVal val="visible"/>
                                      </p:to>
                                    </p:set>
                                    <p:animEffect transition="in" filter="wipe(left)">
                                      <p:cBhvr>
                                        <p:cTn id="15" dur="500"/>
                                        <p:tgtEl>
                                          <p:spTgt spid="13312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3123">
                                            <p:txEl>
                                              <p:pRg st="3" end="3"/>
                                            </p:txEl>
                                          </p:spTgt>
                                        </p:tgtEl>
                                        <p:attrNameLst>
                                          <p:attrName>style.visibility</p:attrName>
                                        </p:attrNameLst>
                                      </p:cBhvr>
                                      <p:to>
                                        <p:strVal val="visible"/>
                                      </p:to>
                                    </p:set>
                                    <p:animEffect transition="in" filter="wipe(left)">
                                      <p:cBhvr>
                                        <p:cTn id="20" dur="500"/>
                                        <p:tgtEl>
                                          <p:spTgt spid="133123">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33123">
                                            <p:txEl>
                                              <p:pRg st="5" end="5"/>
                                            </p:txEl>
                                          </p:spTgt>
                                        </p:tgtEl>
                                        <p:attrNameLst>
                                          <p:attrName>style.visibility</p:attrName>
                                        </p:attrNameLst>
                                      </p:cBhvr>
                                      <p:to>
                                        <p:strVal val="visible"/>
                                      </p:to>
                                    </p:set>
                                    <p:animEffect transition="in" filter="wipe(up)">
                                      <p:cBhvr>
                                        <p:cTn id="23" dur="500"/>
                                        <p:tgtEl>
                                          <p:spTgt spid="133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824738" y="3789040"/>
            <a:ext cx="2554543"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zh-CN" altLang="en-US" sz="3200" b="1" dirty="0">
                <a:solidFill>
                  <a:schemeClr val="bg2">
                    <a:lumMod val="50000"/>
                  </a:schemeClr>
                </a:solidFill>
                <a:latin typeface="微软雅黑" panose="020B0503020204020204" pitchFamily="34" charset="-122"/>
                <a:ea typeface="微软雅黑" panose="020B0503020204020204" pitchFamily="34" charset="-122"/>
              </a:rPr>
              <a:t>面的</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明暗处理</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2</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922787036"/>
      </p:ext>
    </p:extLst>
  </p:cSld>
  <p:clrMapOvr>
    <a:masterClrMapping/>
  </p:clrMapOvr>
  <p:transition spd="slow" advClick="0" advTm="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Flat Shading</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37219" name="Rectangle 3"/>
          <p:cNvSpPr>
            <a:spLocks noGrp="1" noChangeArrowheads="1"/>
          </p:cNvSpPr>
          <p:nvPr>
            <p:ph type="body" idx="1"/>
          </p:nvPr>
        </p:nvSpPr>
        <p:spPr>
          <a:xfrm>
            <a:off x="983432" y="1521768"/>
            <a:ext cx="10512472" cy="5075584"/>
          </a:xfrm>
        </p:spPr>
        <p:txBody>
          <a:bodyPr>
            <a:normAutofit fontScale="85000" lnSpcReduction="10000"/>
          </a:bodyPr>
          <a:lstStyle/>
          <a:p>
            <a:pPr marL="717550" lvl="1" indent="-342900" hangingPunct="0">
              <a:lnSpc>
                <a:spcPct val="150000"/>
              </a:lnSpc>
              <a:spcBef>
                <a:spcPts val="1800"/>
              </a:spcBef>
              <a:buFont typeface="Wingdings" panose="05000000000000000000" pitchFamily="2" charset="2"/>
              <a:buChar char="Ø"/>
              <a:defRPr/>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也称恒定光强度明暗处理，快捷高效</a:t>
            </a:r>
          </a:p>
          <a:p>
            <a:pPr marL="717550" lvl="1" indent="-342900" hangingPunct="0">
              <a:lnSpc>
                <a:spcPct val="150000"/>
              </a:lnSpc>
              <a:spcBef>
                <a:spcPts val="1800"/>
              </a:spcBef>
              <a:buFont typeface="Wingdings" panose="05000000000000000000" pitchFamily="2" charset="2"/>
              <a:buChar char="Ø"/>
              <a:defRPr/>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一个多边形上的点均用相同的光强度进行绘制</a:t>
            </a:r>
          </a:p>
          <a:p>
            <a:pPr marL="717550" lvl="1" indent="-342900" hangingPunct="0">
              <a:lnSpc>
                <a:spcPct val="150000"/>
              </a:lnSpc>
              <a:spcBef>
                <a:spcPts val="1800"/>
              </a:spcBef>
              <a:buFont typeface="Wingdings" panose="05000000000000000000" pitchFamily="2" charset="2"/>
              <a:buChar char="Ø"/>
              <a:defRPr/>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假设：</a:t>
            </a:r>
          </a:p>
          <a:p>
            <a:pPr marL="1260475" lvl="3" indent="-342900" hangingPunct="0">
              <a:lnSpc>
                <a:spcPct val="12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sym typeface="Lato Light"/>
              </a:rPr>
              <a:t>物体是一个多面体；</a:t>
            </a:r>
          </a:p>
          <a:p>
            <a:pPr marL="1260475" lvl="3" indent="-342900" hangingPunct="0">
              <a:lnSpc>
                <a:spcPct val="12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sym typeface="Lato Light"/>
              </a:rPr>
              <a:t>所有光源离物体足够远，使得</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sym typeface="Lato Light"/>
              </a:rPr>
              <a:t>N</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sym typeface="Lato Light"/>
              </a:rPr>
              <a:t>L</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sym typeface="Lato Light"/>
              </a:rPr>
              <a:t>与衰减函数对于物体表面是一个常数；</a:t>
            </a:r>
          </a:p>
          <a:p>
            <a:pPr marL="1260475" lvl="3" indent="-342900" hangingPunct="0">
              <a:lnSpc>
                <a:spcPct val="120000"/>
              </a:lnSpc>
              <a:spcBef>
                <a:spcPts val="1200"/>
              </a:spcBef>
              <a:buFont typeface="Arial" panose="020B0604020202020204" pitchFamily="34" charset="0"/>
              <a:buChar char="•"/>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sym typeface="Lato Light"/>
              </a:rPr>
              <a:t>视点离物体足够远，使得</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sym typeface="Lato Light"/>
              </a:rPr>
              <a:t>V</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sym typeface="Lato Light"/>
              </a:rPr>
              <a:t>R</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sym typeface="Lato Light"/>
              </a:rPr>
              <a:t>对于物体表面是一个常数。</a:t>
            </a:r>
          </a:p>
          <a:p>
            <a:pPr marL="717550" lvl="1" indent="-342900" eaLnBrk="1" hangingPunct="0">
              <a:lnSpc>
                <a:spcPct val="150000"/>
              </a:lnSpc>
              <a:spcBef>
                <a:spcPts val="1800"/>
              </a:spcBef>
              <a:buFont typeface="Wingdings" panose="05000000000000000000" pitchFamily="2" charset="2"/>
              <a:buChar char="Ø"/>
              <a:defRPr/>
            </a:pPr>
            <a:r>
              <a:rPr lang="zh-CN" altLang="en-US" sz="2800" b="1" dirty="0">
                <a:solidFill>
                  <a:schemeClr val="bg2">
                    <a:lumMod val="50000"/>
                  </a:schemeClr>
                </a:solidFill>
                <a:latin typeface="微软雅黑" panose="020B0503020204020204" pitchFamily="34" charset="-122"/>
                <a:ea typeface="微软雅黑" panose="020B0503020204020204" pitchFamily="34" charset="-122"/>
              </a:rPr>
              <a:t>若假设不成立，可用小多边形表面合理近似物体表面的光照，计算表面多边形中心点 光强度值作为该表面的光强</a:t>
            </a:r>
            <a:r>
              <a:rPr lang="zh-CN" altLang="en-US" sz="2800" b="1" dirty="0" smtClean="0">
                <a:solidFill>
                  <a:schemeClr val="bg2">
                    <a:lumMod val="50000"/>
                  </a:schemeClr>
                </a:solidFill>
                <a:latin typeface="微软雅黑" panose="020B0503020204020204" pitchFamily="34" charset="-122"/>
                <a:ea typeface="微软雅黑" panose="020B0503020204020204" pitchFamily="34" charset="-122"/>
              </a:rPr>
              <a:t>值</a:t>
            </a: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a:p>
            <a:pPr eaLnBrk="1" hangingPunct="1">
              <a:lnSpc>
                <a:spcPct val="80000"/>
              </a:lnSpc>
            </a:pPr>
            <a:endParaRPr lang="zh-CN" altLang="en-US" sz="2800" dirty="0" smtClean="0">
              <a:latin typeface="Times New Roman" pitchFamily="18" charset="0"/>
              <a:sym typeface="Symbol" pitchFamily="18" charset="2"/>
            </a:endParaRPr>
          </a:p>
          <a:p>
            <a:pPr eaLnBrk="1" hangingPunct="1">
              <a:lnSpc>
                <a:spcPct val="80000"/>
              </a:lnSpc>
            </a:pPr>
            <a:endParaRPr lang="zh-CN" altLang="en-US" sz="2800" dirty="0" smtClean="0"/>
          </a:p>
        </p:txBody>
      </p:sp>
      <p:pic>
        <p:nvPicPr>
          <p:cNvPr id="5" name="屏幕快照 2017-11-20 上午11.03.36.png" descr="屏幕快照 2017-11-20 上午11.03.36.png"/>
          <p:cNvPicPr>
            <a:picLocks noChangeAspect="1"/>
          </p:cNvPicPr>
          <p:nvPr/>
        </p:nvPicPr>
        <p:blipFill>
          <a:blip r:embed="rId3" cstate="print">
            <a:extLst>
              <a:ext uri="{28A0092B-C50C-407E-A947-70E740481C1C}">
                <a14:useLocalDpi xmlns:a14="http://schemas.microsoft.com/office/drawing/2010/main" val="0"/>
              </a:ext>
            </a:extLst>
          </a:blip>
          <a:srcRect l="69000" b="34019"/>
          <a:stretch>
            <a:fillRect/>
          </a:stretch>
        </p:blipFill>
        <p:spPr bwMode="auto">
          <a:xfrm>
            <a:off x="9264316" y="908720"/>
            <a:ext cx="1204253" cy="181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4859485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wipe(up)">
                                      <p:cBhvr>
                                        <p:cTn id="7" dur="500"/>
                                        <p:tgtEl>
                                          <p:spTgt spid="13721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7219">
                                            <p:txEl>
                                              <p:pRg st="1" end="1"/>
                                            </p:txEl>
                                          </p:spTgt>
                                        </p:tgtEl>
                                        <p:attrNameLst>
                                          <p:attrName>style.visibility</p:attrName>
                                        </p:attrNameLst>
                                      </p:cBhvr>
                                      <p:to>
                                        <p:strVal val="visible"/>
                                      </p:to>
                                    </p:set>
                                    <p:animEffect transition="in" filter="wipe(up)">
                                      <p:cBhvr>
                                        <p:cTn id="10" dur="500"/>
                                        <p:tgtEl>
                                          <p:spTgt spid="13721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7219">
                                            <p:txEl>
                                              <p:pRg st="2" end="2"/>
                                            </p:txEl>
                                          </p:spTgt>
                                        </p:tgtEl>
                                        <p:attrNameLst>
                                          <p:attrName>style.visibility</p:attrName>
                                        </p:attrNameLst>
                                      </p:cBhvr>
                                      <p:to>
                                        <p:strVal val="visible"/>
                                      </p:to>
                                    </p:set>
                                    <p:animEffect transition="in" filter="wipe(up)">
                                      <p:cBhvr>
                                        <p:cTn id="13" dur="500"/>
                                        <p:tgtEl>
                                          <p:spTgt spid="137219">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37219">
                                            <p:txEl>
                                              <p:pRg st="3" end="3"/>
                                            </p:txEl>
                                          </p:spTgt>
                                        </p:tgtEl>
                                        <p:attrNameLst>
                                          <p:attrName>style.visibility</p:attrName>
                                        </p:attrNameLst>
                                      </p:cBhvr>
                                      <p:to>
                                        <p:strVal val="visible"/>
                                      </p:to>
                                    </p:set>
                                    <p:animEffect transition="in" filter="wipe(up)">
                                      <p:cBhvr>
                                        <p:cTn id="16" dur="500"/>
                                        <p:tgtEl>
                                          <p:spTgt spid="137219">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37219">
                                            <p:txEl>
                                              <p:pRg st="4" end="4"/>
                                            </p:txEl>
                                          </p:spTgt>
                                        </p:tgtEl>
                                        <p:attrNameLst>
                                          <p:attrName>style.visibility</p:attrName>
                                        </p:attrNameLst>
                                      </p:cBhvr>
                                      <p:to>
                                        <p:strVal val="visible"/>
                                      </p:to>
                                    </p:set>
                                    <p:animEffect transition="in" filter="wipe(up)">
                                      <p:cBhvr>
                                        <p:cTn id="19" dur="500"/>
                                        <p:tgtEl>
                                          <p:spTgt spid="137219">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37219">
                                            <p:txEl>
                                              <p:pRg st="5" end="5"/>
                                            </p:txEl>
                                          </p:spTgt>
                                        </p:tgtEl>
                                        <p:attrNameLst>
                                          <p:attrName>style.visibility</p:attrName>
                                        </p:attrNameLst>
                                      </p:cBhvr>
                                      <p:to>
                                        <p:strVal val="visible"/>
                                      </p:to>
                                    </p:set>
                                    <p:animEffect transition="in" filter="wipe(up)">
                                      <p:cBhvr>
                                        <p:cTn id="22" dur="500"/>
                                        <p:tgtEl>
                                          <p:spTgt spid="137219">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37219">
                                            <p:txEl>
                                              <p:pRg st="6" end="6"/>
                                            </p:txEl>
                                          </p:spTgt>
                                        </p:tgtEl>
                                        <p:attrNameLst>
                                          <p:attrName>style.visibility</p:attrName>
                                        </p:attrNameLst>
                                      </p:cBhvr>
                                      <p:to>
                                        <p:strVal val="visible"/>
                                      </p:to>
                                    </p:set>
                                    <p:animEffect transition="in" filter="wipe(up)">
                                      <p:cBhvr>
                                        <p:cTn id="25" dur="500"/>
                                        <p:tgtEl>
                                          <p:spTgt spid="137219">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2.2  </a:t>
            </a:r>
            <a:r>
              <a:rPr lang="en-US" altLang="zh-CN" sz="3200" b="1" dirty="0" err="1" smtClean="0">
                <a:solidFill>
                  <a:schemeClr val="accent6">
                    <a:lumMod val="50000"/>
                  </a:schemeClr>
                </a:solidFill>
                <a:latin typeface="微软雅黑" panose="020B0503020204020204" pitchFamily="34" charset="-122"/>
                <a:ea typeface="微软雅黑" panose="020B0503020204020204" pitchFamily="34" charset="-122"/>
              </a:rPr>
              <a:t>Gouraud</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Shading</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39267" name="Rectangle 3"/>
          <p:cNvSpPr>
            <a:spLocks noGrp="1" noChangeArrowheads="1"/>
          </p:cNvSpPr>
          <p:nvPr>
            <p:ph type="body" idx="1"/>
          </p:nvPr>
        </p:nvSpPr>
        <p:spPr>
          <a:xfrm>
            <a:off x="1111715" y="1628800"/>
            <a:ext cx="10280649" cy="4876800"/>
          </a:xfrm>
        </p:spPr>
        <p:txBody>
          <a:bodyPr>
            <a:normAutofit lnSpcReduction="10000"/>
          </a:bodyPr>
          <a:lstStyle/>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在表面上将光强值进行双线性插值来绘制表面</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sym typeface="Symbol" pitchFamily="18" charset="2"/>
              </a:rPr>
              <a:t>多边形</a:t>
            </a:r>
            <a:endParaRPr lang="zh-CN" altLang="en-US"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endParaRPr>
          </a:p>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每个多边形的强度值沿公共边与相邻多边形的光强值相接，消除了平面绘制中的光强不连续的</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sym typeface="Symbol" pitchFamily="18" charset="2"/>
              </a:rPr>
              <a:t>现象</a:t>
            </a:r>
            <a:endParaRPr lang="zh-CN" altLang="en-US"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endParaRPr>
          </a:p>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算法步骤：</a:t>
            </a:r>
          </a:p>
          <a:p>
            <a:pPr marL="1260475" lvl="3" indent="-342900" eaLnBrk="1"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确定每个多边形顶点处的平均单位法矢；</a:t>
            </a:r>
          </a:p>
          <a:p>
            <a:pPr marL="1260475" lvl="3" indent="-342900" eaLnBrk="1"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对于每个顶点根据光照模型来计算其光强度；</a:t>
            </a:r>
          </a:p>
          <a:p>
            <a:pPr marL="1260475" lvl="3" indent="-342900" eaLnBrk="1"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在多边形表面上对顶点光强进行双线性插值。</a:t>
            </a:r>
          </a:p>
          <a:p>
            <a:pPr lvl="1" eaLnBrk="1" hangingPunct="1"/>
            <a:endParaRPr lang="zh-CN" altLang="en-US" dirty="0" smtClean="0">
              <a:latin typeface="Times New Roman" pitchFamily="18" charset="0"/>
              <a:sym typeface="Symbol" pitchFamily="18" charset="2"/>
            </a:endParaRPr>
          </a:p>
          <a:p>
            <a:pPr eaLnBrk="1" hangingPunct="1"/>
            <a:endParaRPr lang="zh-CN" altLang="en-US" dirty="0" smtClean="0"/>
          </a:p>
        </p:txBody>
      </p:sp>
      <p:sp>
        <p:nvSpPr>
          <p:cNvPr id="139268" name="Freeform 4"/>
          <p:cNvSpPr>
            <a:spLocks/>
          </p:cNvSpPr>
          <p:nvPr/>
        </p:nvSpPr>
        <p:spPr bwMode="auto">
          <a:xfrm>
            <a:off x="9120718" y="4451351"/>
            <a:ext cx="2017183" cy="1008063"/>
          </a:xfrm>
          <a:custGeom>
            <a:avLst/>
            <a:gdLst>
              <a:gd name="T0" fmla="*/ 0 w 953"/>
              <a:gd name="T1" fmla="*/ 2147483647 h 635"/>
              <a:gd name="T2" fmla="*/ 2147483647 w 953"/>
              <a:gd name="T3" fmla="*/ 0 h 635"/>
              <a:gd name="T4" fmla="*/ 2147483647 w 953"/>
              <a:gd name="T5" fmla="*/ 2147483647 h 635"/>
              <a:gd name="T6" fmla="*/ 0 w 953"/>
              <a:gd name="T7" fmla="*/ 2147483647 h 635"/>
              <a:gd name="T8" fmla="*/ 0 60000 65536"/>
              <a:gd name="T9" fmla="*/ 0 60000 65536"/>
              <a:gd name="T10" fmla="*/ 0 60000 65536"/>
              <a:gd name="T11" fmla="*/ 0 60000 65536"/>
              <a:gd name="T12" fmla="*/ 0 w 953"/>
              <a:gd name="T13" fmla="*/ 0 h 635"/>
              <a:gd name="T14" fmla="*/ 953 w 953"/>
              <a:gd name="T15" fmla="*/ 635 h 635"/>
            </a:gdLst>
            <a:ahLst/>
            <a:cxnLst>
              <a:cxn ang="T8">
                <a:pos x="T0" y="T1"/>
              </a:cxn>
              <a:cxn ang="T9">
                <a:pos x="T2" y="T3"/>
              </a:cxn>
              <a:cxn ang="T10">
                <a:pos x="T4" y="T5"/>
              </a:cxn>
              <a:cxn ang="T11">
                <a:pos x="T6" y="T7"/>
              </a:cxn>
            </a:cxnLst>
            <a:rect l="T12" t="T13" r="T14" b="T15"/>
            <a:pathLst>
              <a:path w="953" h="635">
                <a:moveTo>
                  <a:pt x="0" y="204"/>
                </a:moveTo>
                <a:lnTo>
                  <a:pt x="885" y="0"/>
                </a:lnTo>
                <a:lnTo>
                  <a:pt x="953" y="635"/>
                </a:lnTo>
                <a:lnTo>
                  <a:pt x="0" y="204"/>
                </a:lnTo>
                <a:close/>
              </a:path>
            </a:pathLst>
          </a:custGeom>
          <a:solidFill>
            <a:srgbClr val="E8500C"/>
          </a:solidFill>
          <a:ln w="9525" cap="flat" cmpd="sng">
            <a:solidFill>
              <a:srgbClr val="F57339"/>
            </a:solidFill>
            <a:prstDash val="solid"/>
            <a:round/>
            <a:headEnd/>
            <a:tailEnd/>
          </a:ln>
        </p:spPr>
        <p:txBody>
          <a:bodyPr/>
          <a:lstStyle/>
          <a:p>
            <a:endParaRPr lang="zh-CN" altLang="en-US"/>
          </a:p>
        </p:txBody>
      </p:sp>
      <p:sp>
        <p:nvSpPr>
          <p:cNvPr id="139269" name="Line 5"/>
          <p:cNvSpPr>
            <a:spLocks noChangeShapeType="1"/>
          </p:cNvSpPr>
          <p:nvPr/>
        </p:nvSpPr>
        <p:spPr bwMode="auto">
          <a:xfrm flipV="1">
            <a:off x="9139767" y="3911600"/>
            <a:ext cx="364067" cy="863600"/>
          </a:xfrm>
          <a:prstGeom prst="line">
            <a:avLst/>
          </a:prstGeom>
          <a:noFill/>
          <a:ln w="28575">
            <a:solidFill>
              <a:srgbClr val="00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9270" name="Line 6"/>
          <p:cNvSpPr>
            <a:spLocks noChangeShapeType="1"/>
          </p:cNvSpPr>
          <p:nvPr/>
        </p:nvSpPr>
        <p:spPr bwMode="auto">
          <a:xfrm flipV="1">
            <a:off x="11137900" y="5314951"/>
            <a:ext cx="239184" cy="144463"/>
          </a:xfrm>
          <a:prstGeom prst="line">
            <a:avLst/>
          </a:prstGeom>
          <a:noFill/>
          <a:ln w="28575">
            <a:solidFill>
              <a:srgbClr val="00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9271" name="Line 7"/>
          <p:cNvSpPr>
            <a:spLocks noChangeShapeType="1"/>
          </p:cNvSpPr>
          <p:nvPr/>
        </p:nvSpPr>
        <p:spPr bwMode="auto">
          <a:xfrm flipV="1">
            <a:off x="10993967" y="3948114"/>
            <a:ext cx="429684" cy="503237"/>
          </a:xfrm>
          <a:prstGeom prst="line">
            <a:avLst/>
          </a:prstGeom>
          <a:noFill/>
          <a:ln w="28575">
            <a:solidFill>
              <a:srgbClr val="00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9278" name="Freeform 14"/>
          <p:cNvSpPr>
            <a:spLocks/>
          </p:cNvSpPr>
          <p:nvPr/>
        </p:nvSpPr>
        <p:spPr bwMode="auto">
          <a:xfrm>
            <a:off x="9120718" y="4445001"/>
            <a:ext cx="2017183" cy="1008063"/>
          </a:xfrm>
          <a:custGeom>
            <a:avLst/>
            <a:gdLst>
              <a:gd name="T0" fmla="*/ 0 w 953"/>
              <a:gd name="T1" fmla="*/ 2147483647 h 635"/>
              <a:gd name="T2" fmla="*/ 2147483647 w 953"/>
              <a:gd name="T3" fmla="*/ 0 h 635"/>
              <a:gd name="T4" fmla="*/ 2147483647 w 953"/>
              <a:gd name="T5" fmla="*/ 2147483647 h 635"/>
              <a:gd name="T6" fmla="*/ 0 w 953"/>
              <a:gd name="T7" fmla="*/ 2147483647 h 635"/>
              <a:gd name="T8" fmla="*/ 0 60000 65536"/>
              <a:gd name="T9" fmla="*/ 0 60000 65536"/>
              <a:gd name="T10" fmla="*/ 0 60000 65536"/>
              <a:gd name="T11" fmla="*/ 0 60000 65536"/>
              <a:gd name="T12" fmla="*/ 0 w 953"/>
              <a:gd name="T13" fmla="*/ 0 h 635"/>
              <a:gd name="T14" fmla="*/ 953 w 953"/>
              <a:gd name="T15" fmla="*/ 635 h 635"/>
            </a:gdLst>
            <a:ahLst/>
            <a:cxnLst>
              <a:cxn ang="T8">
                <a:pos x="T0" y="T1"/>
              </a:cxn>
              <a:cxn ang="T9">
                <a:pos x="T2" y="T3"/>
              </a:cxn>
              <a:cxn ang="T10">
                <a:pos x="T4" y="T5"/>
              </a:cxn>
              <a:cxn ang="T11">
                <a:pos x="T6" y="T7"/>
              </a:cxn>
            </a:cxnLst>
            <a:rect l="T12" t="T13" r="T14" b="T15"/>
            <a:pathLst>
              <a:path w="953" h="635">
                <a:moveTo>
                  <a:pt x="0" y="204"/>
                </a:moveTo>
                <a:lnTo>
                  <a:pt x="885" y="0"/>
                </a:lnTo>
                <a:lnTo>
                  <a:pt x="953" y="635"/>
                </a:lnTo>
                <a:lnTo>
                  <a:pt x="0" y="204"/>
                </a:lnTo>
                <a:close/>
              </a:path>
            </a:pathLst>
          </a:custGeom>
          <a:gradFill rotWithShape="1">
            <a:gsLst>
              <a:gs pos="0">
                <a:srgbClr val="FFFFFF"/>
              </a:gs>
              <a:gs pos="100000">
                <a:srgbClr val="E8500C"/>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spTree>
    <p:extLst>
      <p:ext uri="{BB962C8B-B14F-4D97-AF65-F5344CB8AC3E}">
        <p14:creationId xmlns:p14="http://schemas.microsoft.com/office/powerpoint/2010/main" val="2482444541"/>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animEffect transition="in" filter="wipe(up)">
                                      <p:cBhvr>
                                        <p:cTn id="7" dur="500"/>
                                        <p:tgtEl>
                                          <p:spTgt spid="13926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9267">
                                            <p:txEl>
                                              <p:pRg st="1" end="1"/>
                                            </p:txEl>
                                          </p:spTgt>
                                        </p:tgtEl>
                                        <p:attrNameLst>
                                          <p:attrName>style.visibility</p:attrName>
                                        </p:attrNameLst>
                                      </p:cBhvr>
                                      <p:to>
                                        <p:strVal val="visible"/>
                                      </p:to>
                                    </p:set>
                                    <p:animEffect transition="in" filter="wipe(up)">
                                      <p:cBhvr>
                                        <p:cTn id="10" dur="500"/>
                                        <p:tgtEl>
                                          <p:spTgt spid="13926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9267">
                                            <p:txEl>
                                              <p:pRg st="2" end="2"/>
                                            </p:txEl>
                                          </p:spTgt>
                                        </p:tgtEl>
                                        <p:attrNameLst>
                                          <p:attrName>style.visibility</p:attrName>
                                        </p:attrNameLst>
                                      </p:cBhvr>
                                      <p:to>
                                        <p:strVal val="visible"/>
                                      </p:to>
                                    </p:set>
                                    <p:animEffect transition="in" filter="wipe(up)">
                                      <p:cBhvr>
                                        <p:cTn id="13" dur="500"/>
                                        <p:tgtEl>
                                          <p:spTgt spid="13926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39267">
                                            <p:txEl>
                                              <p:pRg st="3" end="3"/>
                                            </p:txEl>
                                          </p:spTgt>
                                        </p:tgtEl>
                                        <p:attrNameLst>
                                          <p:attrName>style.visibility</p:attrName>
                                        </p:attrNameLst>
                                      </p:cBhvr>
                                      <p:to>
                                        <p:strVal val="visible"/>
                                      </p:to>
                                    </p:set>
                                    <p:animEffect transition="in" filter="wipe(up)">
                                      <p:cBhvr>
                                        <p:cTn id="16" dur="500"/>
                                        <p:tgtEl>
                                          <p:spTgt spid="13926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9268"/>
                                        </p:tgtEl>
                                        <p:attrNameLst>
                                          <p:attrName>style.visibility</p:attrName>
                                        </p:attrNameLst>
                                      </p:cBhvr>
                                      <p:to>
                                        <p:strVal val="visible"/>
                                      </p:to>
                                    </p:set>
                                    <p:animEffect transition="in" filter="wipe(down)">
                                      <p:cBhvr>
                                        <p:cTn id="21" dur="500"/>
                                        <p:tgtEl>
                                          <p:spTgt spid="13926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9269"/>
                                        </p:tgtEl>
                                        <p:attrNameLst>
                                          <p:attrName>style.visibility</p:attrName>
                                        </p:attrNameLst>
                                      </p:cBhvr>
                                      <p:to>
                                        <p:strVal val="visible"/>
                                      </p:to>
                                    </p:set>
                                    <p:animEffect transition="in" filter="wipe(down)">
                                      <p:cBhvr>
                                        <p:cTn id="26" dur="500"/>
                                        <p:tgtEl>
                                          <p:spTgt spid="13926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39271"/>
                                        </p:tgtEl>
                                        <p:attrNameLst>
                                          <p:attrName>style.visibility</p:attrName>
                                        </p:attrNameLst>
                                      </p:cBhvr>
                                      <p:to>
                                        <p:strVal val="visible"/>
                                      </p:to>
                                    </p:set>
                                    <p:animEffect transition="in" filter="wipe(down)">
                                      <p:cBhvr>
                                        <p:cTn id="31" dur="500"/>
                                        <p:tgtEl>
                                          <p:spTgt spid="13927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9270"/>
                                        </p:tgtEl>
                                        <p:attrNameLst>
                                          <p:attrName>style.visibility</p:attrName>
                                        </p:attrNameLst>
                                      </p:cBhvr>
                                      <p:to>
                                        <p:strVal val="visible"/>
                                      </p:to>
                                    </p:set>
                                    <p:animEffect transition="in" filter="wipe(down)">
                                      <p:cBhvr>
                                        <p:cTn id="36" dur="500"/>
                                        <p:tgtEl>
                                          <p:spTgt spid="139270"/>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39267">
                                            <p:txEl>
                                              <p:pRg st="4" end="4"/>
                                            </p:txEl>
                                          </p:spTgt>
                                        </p:tgtEl>
                                        <p:attrNameLst>
                                          <p:attrName>style.visibility</p:attrName>
                                        </p:attrNameLst>
                                      </p:cBhvr>
                                      <p:to>
                                        <p:strVal val="visible"/>
                                      </p:to>
                                    </p:set>
                                    <p:animEffect transition="in" filter="wipe(up)">
                                      <p:cBhvr>
                                        <p:cTn id="39" dur="500"/>
                                        <p:tgtEl>
                                          <p:spTgt spid="139267">
                                            <p:txEl>
                                              <p:pRg st="4" end="4"/>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39267">
                                            <p:txEl>
                                              <p:pRg st="5" end="5"/>
                                            </p:txEl>
                                          </p:spTgt>
                                        </p:tgtEl>
                                        <p:attrNameLst>
                                          <p:attrName>style.visibility</p:attrName>
                                        </p:attrNameLst>
                                      </p:cBhvr>
                                      <p:to>
                                        <p:strVal val="visible"/>
                                      </p:to>
                                    </p:set>
                                    <p:animEffect transition="in" filter="wipe(up)">
                                      <p:cBhvr>
                                        <p:cTn id="42" dur="500"/>
                                        <p:tgtEl>
                                          <p:spTgt spid="139267">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9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P spid="139268" grpId="0" animBg="1"/>
      <p:bldP spid="139269" grpId="0" animBg="1"/>
      <p:bldP spid="139270" grpId="0" animBg="1"/>
      <p:bldP spid="139271" grpId="0" animBg="1"/>
      <p:bldP spid="13927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body" sz="half" idx="1"/>
          </p:nvPr>
        </p:nvSpPr>
        <p:spPr>
          <a:xfrm>
            <a:off x="911424" y="1553369"/>
            <a:ext cx="9865096" cy="4687888"/>
          </a:xfrm>
        </p:spPr>
        <p:txBody>
          <a:bodyPr>
            <a:normAutofit lnSpcReduction="10000"/>
          </a:bodyPr>
          <a:lstStyle/>
          <a:p>
            <a:pPr marL="717550" lvl="1" indent="-342900"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多边形各顶点处平均法矢的计算</a:t>
            </a:r>
          </a:p>
          <a:p>
            <a:pPr marL="1260475" lvl="3" indent="-342900" hangingPunct="0">
              <a:lnSpc>
                <a:spcPct val="16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设共享顶点</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V</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的</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n</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个多边形的单位法矢分别为</a:t>
            </a:r>
            <a:r>
              <a:rPr lang="en-US" altLang="zh-CN" sz="2200" b="1" dirty="0" err="1">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N</a:t>
            </a:r>
            <a:r>
              <a:rPr lang="en-US" altLang="zh-CN" sz="2200" b="1" baseline="-25000" dirty="0" err="1">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k</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 (k=1,2,…,n)</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，则</a:t>
            </a:r>
          </a:p>
          <a:p>
            <a:pPr lvl="1" eaLnBrk="1" hangingPunct="1">
              <a:lnSpc>
                <a:spcPct val="90000"/>
              </a:lnSpc>
            </a:pPr>
            <a:endParaRPr lang="zh-CN" altLang="en-US" sz="2400" dirty="0" smtClean="0">
              <a:latin typeface="Times New Roman" pitchFamily="18" charset="0"/>
              <a:sym typeface="Symbol" pitchFamily="18" charset="2"/>
            </a:endParaRPr>
          </a:p>
          <a:p>
            <a:pPr lvl="1" eaLnBrk="1" hangingPunct="1">
              <a:lnSpc>
                <a:spcPct val="90000"/>
              </a:lnSpc>
            </a:pPr>
            <a:endParaRPr lang="zh-CN" altLang="en-US" sz="2400" dirty="0" smtClean="0">
              <a:latin typeface="Times New Roman" pitchFamily="18" charset="0"/>
              <a:sym typeface="Symbol" pitchFamily="18" charset="2"/>
            </a:endParaRPr>
          </a:p>
          <a:p>
            <a:pPr lvl="1" eaLnBrk="1" hangingPunct="1">
              <a:lnSpc>
                <a:spcPct val="90000"/>
              </a:lnSpc>
            </a:pPr>
            <a:endParaRPr lang="zh-CN" altLang="en-US" sz="2400" dirty="0" smtClean="0">
              <a:latin typeface="Times New Roman" pitchFamily="18" charset="0"/>
              <a:sym typeface="Symbol" pitchFamily="18" charset="2"/>
            </a:endParaRPr>
          </a:p>
          <a:p>
            <a:pPr lvl="1" eaLnBrk="1" hangingPunct="1">
              <a:lnSpc>
                <a:spcPct val="90000"/>
              </a:lnSpc>
            </a:pPr>
            <a:endParaRPr lang="zh-CN" altLang="en-US" sz="2400" dirty="0" smtClean="0">
              <a:latin typeface="Times New Roman" pitchFamily="18" charset="0"/>
              <a:sym typeface="Symbol" pitchFamily="18" charset="2"/>
            </a:endParaRPr>
          </a:p>
          <a:p>
            <a:pPr lvl="1" eaLnBrk="1" hangingPunct="1">
              <a:lnSpc>
                <a:spcPct val="90000"/>
              </a:lnSpc>
            </a:pPr>
            <a:endParaRPr lang="zh-CN" altLang="en-US" sz="2400" dirty="0" smtClean="0">
              <a:latin typeface="Times New Roman" pitchFamily="18" charset="0"/>
              <a:sym typeface="Symbol" pitchFamily="18" charset="2"/>
            </a:endParaRPr>
          </a:p>
          <a:p>
            <a:pPr lvl="1" eaLnBrk="1" hangingPunct="1">
              <a:lnSpc>
                <a:spcPct val="90000"/>
              </a:lnSpc>
            </a:pPr>
            <a:endParaRPr lang="zh-CN" altLang="en-US" sz="2400" dirty="0" smtClean="0">
              <a:latin typeface="Times New Roman" pitchFamily="18" charset="0"/>
              <a:sym typeface="Symbol" pitchFamily="18" charset="2"/>
            </a:endParaRPr>
          </a:p>
          <a:p>
            <a:pPr marL="1260475" lvl="3" indent="-342900" eaLnBrk="1" hangingPunct="0">
              <a:lnSpc>
                <a:spcPct val="16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顶点</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V</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处的法矢量就是共享该顶点的 所有多边形表面法矢的平均值。</a:t>
            </a:r>
          </a:p>
          <a:p>
            <a:pPr eaLnBrk="1" hangingPunct="1">
              <a:lnSpc>
                <a:spcPct val="90000"/>
              </a:lnSpc>
            </a:pPr>
            <a:endParaRPr lang="zh-CN" altLang="en-US" sz="2800" dirty="0" smtClean="0"/>
          </a:p>
        </p:txBody>
      </p:sp>
      <p:grpSp>
        <p:nvGrpSpPr>
          <p:cNvPr id="2" name="Group 25"/>
          <p:cNvGrpSpPr>
            <a:grpSpLocks/>
          </p:cNvGrpSpPr>
          <p:nvPr/>
        </p:nvGrpSpPr>
        <p:grpSpPr bwMode="auto">
          <a:xfrm>
            <a:off x="7632700" y="3752850"/>
            <a:ext cx="2592917" cy="1512888"/>
            <a:chOff x="4150" y="1706"/>
            <a:chExt cx="1225" cy="953"/>
          </a:xfrm>
        </p:grpSpPr>
        <p:sp>
          <p:nvSpPr>
            <p:cNvPr id="51214" name="Freeform 12"/>
            <p:cNvSpPr>
              <a:spLocks/>
            </p:cNvSpPr>
            <p:nvPr/>
          </p:nvSpPr>
          <p:spPr bwMode="auto">
            <a:xfrm>
              <a:off x="4468" y="1797"/>
              <a:ext cx="907" cy="839"/>
            </a:xfrm>
            <a:custGeom>
              <a:avLst/>
              <a:gdLst>
                <a:gd name="T0" fmla="*/ 0 w 907"/>
                <a:gd name="T1" fmla="*/ 204 h 839"/>
                <a:gd name="T2" fmla="*/ 385 w 907"/>
                <a:gd name="T3" fmla="*/ 0 h 839"/>
                <a:gd name="T4" fmla="*/ 907 w 907"/>
                <a:gd name="T5" fmla="*/ 431 h 839"/>
                <a:gd name="T6" fmla="*/ 680 w 907"/>
                <a:gd name="T7" fmla="*/ 839 h 839"/>
                <a:gd name="T8" fmla="*/ 0 w 907"/>
                <a:gd name="T9" fmla="*/ 204 h 839"/>
                <a:gd name="T10" fmla="*/ 0 60000 65536"/>
                <a:gd name="T11" fmla="*/ 0 60000 65536"/>
                <a:gd name="T12" fmla="*/ 0 60000 65536"/>
                <a:gd name="T13" fmla="*/ 0 60000 65536"/>
                <a:gd name="T14" fmla="*/ 0 60000 65536"/>
                <a:gd name="T15" fmla="*/ 0 w 907"/>
                <a:gd name="T16" fmla="*/ 0 h 839"/>
                <a:gd name="T17" fmla="*/ 907 w 907"/>
                <a:gd name="T18" fmla="*/ 839 h 839"/>
              </a:gdLst>
              <a:ahLst/>
              <a:cxnLst>
                <a:cxn ang="T10">
                  <a:pos x="T0" y="T1"/>
                </a:cxn>
                <a:cxn ang="T11">
                  <a:pos x="T2" y="T3"/>
                </a:cxn>
                <a:cxn ang="T12">
                  <a:pos x="T4" y="T5"/>
                </a:cxn>
                <a:cxn ang="T13">
                  <a:pos x="T6" y="T7"/>
                </a:cxn>
                <a:cxn ang="T14">
                  <a:pos x="T8" y="T9"/>
                </a:cxn>
              </a:cxnLst>
              <a:rect l="T15" t="T16" r="T17" b="T18"/>
              <a:pathLst>
                <a:path w="907" h="839">
                  <a:moveTo>
                    <a:pt x="0" y="204"/>
                  </a:moveTo>
                  <a:lnTo>
                    <a:pt x="385" y="0"/>
                  </a:lnTo>
                  <a:lnTo>
                    <a:pt x="907" y="431"/>
                  </a:lnTo>
                  <a:lnTo>
                    <a:pt x="680" y="839"/>
                  </a:lnTo>
                  <a:lnTo>
                    <a:pt x="0" y="204"/>
                  </a:lnTo>
                  <a:close/>
                </a:path>
              </a:pathLst>
            </a:custGeom>
            <a:noFill/>
            <a:ln w="9525" cap="flat" cmpd="sng">
              <a:solidFill>
                <a:srgbClr val="0099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15" name="Freeform 13"/>
            <p:cNvSpPr>
              <a:spLocks/>
            </p:cNvSpPr>
            <p:nvPr/>
          </p:nvSpPr>
          <p:spPr bwMode="auto">
            <a:xfrm>
              <a:off x="4195" y="2001"/>
              <a:ext cx="953" cy="658"/>
            </a:xfrm>
            <a:custGeom>
              <a:avLst/>
              <a:gdLst>
                <a:gd name="T0" fmla="*/ 273 w 953"/>
                <a:gd name="T1" fmla="*/ 0 h 658"/>
                <a:gd name="T2" fmla="*/ 953 w 953"/>
                <a:gd name="T3" fmla="*/ 635 h 658"/>
                <a:gd name="T4" fmla="*/ 159 w 953"/>
                <a:gd name="T5" fmla="*/ 658 h 658"/>
                <a:gd name="T6" fmla="*/ 0 w 953"/>
                <a:gd name="T7" fmla="*/ 136 h 658"/>
                <a:gd name="T8" fmla="*/ 273 w 953"/>
                <a:gd name="T9" fmla="*/ 0 h 658"/>
                <a:gd name="T10" fmla="*/ 0 60000 65536"/>
                <a:gd name="T11" fmla="*/ 0 60000 65536"/>
                <a:gd name="T12" fmla="*/ 0 60000 65536"/>
                <a:gd name="T13" fmla="*/ 0 60000 65536"/>
                <a:gd name="T14" fmla="*/ 0 60000 65536"/>
                <a:gd name="T15" fmla="*/ 0 w 953"/>
                <a:gd name="T16" fmla="*/ 0 h 658"/>
                <a:gd name="T17" fmla="*/ 953 w 953"/>
                <a:gd name="T18" fmla="*/ 658 h 658"/>
              </a:gdLst>
              <a:ahLst/>
              <a:cxnLst>
                <a:cxn ang="T10">
                  <a:pos x="T0" y="T1"/>
                </a:cxn>
                <a:cxn ang="T11">
                  <a:pos x="T2" y="T3"/>
                </a:cxn>
                <a:cxn ang="T12">
                  <a:pos x="T4" y="T5"/>
                </a:cxn>
                <a:cxn ang="T13">
                  <a:pos x="T6" y="T7"/>
                </a:cxn>
                <a:cxn ang="T14">
                  <a:pos x="T8" y="T9"/>
                </a:cxn>
              </a:cxnLst>
              <a:rect l="T15" t="T16" r="T17" b="T18"/>
              <a:pathLst>
                <a:path w="953" h="658">
                  <a:moveTo>
                    <a:pt x="273" y="0"/>
                  </a:moveTo>
                  <a:lnTo>
                    <a:pt x="953" y="635"/>
                  </a:lnTo>
                  <a:lnTo>
                    <a:pt x="159" y="658"/>
                  </a:lnTo>
                  <a:lnTo>
                    <a:pt x="0" y="136"/>
                  </a:lnTo>
                  <a:lnTo>
                    <a:pt x="273" y="0"/>
                  </a:lnTo>
                  <a:close/>
                </a:path>
              </a:pathLst>
            </a:custGeom>
            <a:noFill/>
            <a:ln w="9525" cap="flat" cmpd="sng">
              <a:solidFill>
                <a:srgbClr val="0099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16" name="Freeform 14"/>
            <p:cNvSpPr>
              <a:spLocks/>
            </p:cNvSpPr>
            <p:nvPr/>
          </p:nvSpPr>
          <p:spPr bwMode="auto">
            <a:xfrm>
              <a:off x="4150" y="1888"/>
              <a:ext cx="318" cy="249"/>
            </a:xfrm>
            <a:custGeom>
              <a:avLst/>
              <a:gdLst>
                <a:gd name="T0" fmla="*/ 318 w 318"/>
                <a:gd name="T1" fmla="*/ 113 h 249"/>
                <a:gd name="T2" fmla="*/ 0 w 318"/>
                <a:gd name="T3" fmla="*/ 0 h 249"/>
                <a:gd name="T4" fmla="*/ 45 w 318"/>
                <a:gd name="T5" fmla="*/ 249 h 249"/>
                <a:gd name="T6" fmla="*/ 318 w 318"/>
                <a:gd name="T7" fmla="*/ 113 h 249"/>
                <a:gd name="T8" fmla="*/ 0 60000 65536"/>
                <a:gd name="T9" fmla="*/ 0 60000 65536"/>
                <a:gd name="T10" fmla="*/ 0 60000 65536"/>
                <a:gd name="T11" fmla="*/ 0 60000 65536"/>
                <a:gd name="T12" fmla="*/ 0 w 318"/>
                <a:gd name="T13" fmla="*/ 0 h 249"/>
                <a:gd name="T14" fmla="*/ 318 w 318"/>
                <a:gd name="T15" fmla="*/ 249 h 249"/>
              </a:gdLst>
              <a:ahLst/>
              <a:cxnLst>
                <a:cxn ang="T8">
                  <a:pos x="T0" y="T1"/>
                </a:cxn>
                <a:cxn ang="T9">
                  <a:pos x="T2" y="T3"/>
                </a:cxn>
                <a:cxn ang="T10">
                  <a:pos x="T4" y="T5"/>
                </a:cxn>
                <a:cxn ang="T11">
                  <a:pos x="T6" y="T7"/>
                </a:cxn>
              </a:cxnLst>
              <a:rect l="T12" t="T13" r="T14" b="T15"/>
              <a:pathLst>
                <a:path w="318" h="249">
                  <a:moveTo>
                    <a:pt x="318" y="113"/>
                  </a:moveTo>
                  <a:lnTo>
                    <a:pt x="0" y="0"/>
                  </a:lnTo>
                  <a:lnTo>
                    <a:pt x="45" y="249"/>
                  </a:lnTo>
                  <a:lnTo>
                    <a:pt x="318" y="113"/>
                  </a:lnTo>
                  <a:close/>
                </a:path>
              </a:pathLst>
            </a:custGeom>
            <a:noFill/>
            <a:ln w="9525" cap="flat" cmpd="sng">
              <a:solidFill>
                <a:srgbClr val="0099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17" name="Freeform 15"/>
            <p:cNvSpPr>
              <a:spLocks/>
            </p:cNvSpPr>
            <p:nvPr/>
          </p:nvSpPr>
          <p:spPr bwMode="auto">
            <a:xfrm>
              <a:off x="4150" y="1706"/>
              <a:ext cx="703" cy="295"/>
            </a:xfrm>
            <a:custGeom>
              <a:avLst/>
              <a:gdLst>
                <a:gd name="T0" fmla="*/ 318 w 703"/>
                <a:gd name="T1" fmla="*/ 295 h 295"/>
                <a:gd name="T2" fmla="*/ 0 w 703"/>
                <a:gd name="T3" fmla="*/ 182 h 295"/>
                <a:gd name="T4" fmla="*/ 318 w 703"/>
                <a:gd name="T5" fmla="*/ 0 h 295"/>
                <a:gd name="T6" fmla="*/ 703 w 703"/>
                <a:gd name="T7" fmla="*/ 91 h 295"/>
                <a:gd name="T8" fmla="*/ 318 w 703"/>
                <a:gd name="T9" fmla="*/ 295 h 295"/>
                <a:gd name="T10" fmla="*/ 0 60000 65536"/>
                <a:gd name="T11" fmla="*/ 0 60000 65536"/>
                <a:gd name="T12" fmla="*/ 0 60000 65536"/>
                <a:gd name="T13" fmla="*/ 0 60000 65536"/>
                <a:gd name="T14" fmla="*/ 0 60000 65536"/>
                <a:gd name="T15" fmla="*/ 0 w 703"/>
                <a:gd name="T16" fmla="*/ 0 h 295"/>
                <a:gd name="T17" fmla="*/ 703 w 703"/>
                <a:gd name="T18" fmla="*/ 295 h 295"/>
              </a:gdLst>
              <a:ahLst/>
              <a:cxnLst>
                <a:cxn ang="T10">
                  <a:pos x="T0" y="T1"/>
                </a:cxn>
                <a:cxn ang="T11">
                  <a:pos x="T2" y="T3"/>
                </a:cxn>
                <a:cxn ang="T12">
                  <a:pos x="T4" y="T5"/>
                </a:cxn>
                <a:cxn ang="T13">
                  <a:pos x="T6" y="T7"/>
                </a:cxn>
                <a:cxn ang="T14">
                  <a:pos x="T8" y="T9"/>
                </a:cxn>
              </a:cxnLst>
              <a:rect l="T15" t="T16" r="T17" b="T18"/>
              <a:pathLst>
                <a:path w="703" h="295">
                  <a:moveTo>
                    <a:pt x="318" y="295"/>
                  </a:moveTo>
                  <a:lnTo>
                    <a:pt x="0" y="182"/>
                  </a:lnTo>
                  <a:lnTo>
                    <a:pt x="318" y="0"/>
                  </a:lnTo>
                  <a:lnTo>
                    <a:pt x="703" y="91"/>
                  </a:lnTo>
                  <a:lnTo>
                    <a:pt x="318" y="295"/>
                  </a:lnTo>
                  <a:close/>
                </a:path>
              </a:pathLst>
            </a:custGeom>
            <a:noFill/>
            <a:ln w="9525" cap="flat" cmpd="sng">
              <a:solidFill>
                <a:srgbClr val="0099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1331" name="Text Box 19"/>
          <p:cNvSpPr txBox="1">
            <a:spLocks noChangeArrowheads="1"/>
          </p:cNvSpPr>
          <p:nvPr/>
        </p:nvSpPr>
        <p:spPr bwMode="auto">
          <a:xfrm>
            <a:off x="8159756" y="4009903"/>
            <a:ext cx="71966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rgbClr val="3333CC"/>
                </a:solidFill>
                <a:sym typeface="Symbol" pitchFamily="18" charset="2"/>
              </a:rPr>
              <a:t></a:t>
            </a:r>
          </a:p>
        </p:txBody>
      </p:sp>
      <p:sp>
        <p:nvSpPr>
          <p:cNvPr id="141332" name="Line 20"/>
          <p:cNvSpPr>
            <a:spLocks noChangeShapeType="1"/>
          </p:cNvSpPr>
          <p:nvPr/>
        </p:nvSpPr>
        <p:spPr bwMode="auto">
          <a:xfrm flipV="1">
            <a:off x="8352367" y="3178175"/>
            <a:ext cx="0" cy="755650"/>
          </a:xfrm>
          <a:prstGeom prst="line">
            <a:avLst/>
          </a:prstGeom>
          <a:noFill/>
          <a:ln w="19050">
            <a:solidFill>
              <a:srgbClr val="99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33" name="Line 21"/>
          <p:cNvSpPr>
            <a:spLocks noChangeShapeType="1"/>
          </p:cNvSpPr>
          <p:nvPr/>
        </p:nvSpPr>
        <p:spPr bwMode="auto">
          <a:xfrm flipV="1">
            <a:off x="9215967" y="3933825"/>
            <a:ext cx="912284" cy="539750"/>
          </a:xfrm>
          <a:prstGeom prst="line">
            <a:avLst/>
          </a:prstGeom>
          <a:noFill/>
          <a:ln w="19050">
            <a:solidFill>
              <a:srgbClr val="99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34" name="Line 22"/>
          <p:cNvSpPr>
            <a:spLocks noChangeShapeType="1"/>
          </p:cNvSpPr>
          <p:nvPr/>
        </p:nvSpPr>
        <p:spPr bwMode="auto">
          <a:xfrm flipH="1" flipV="1">
            <a:off x="8305800" y="4437064"/>
            <a:ext cx="46567" cy="288925"/>
          </a:xfrm>
          <a:prstGeom prst="line">
            <a:avLst/>
          </a:prstGeom>
          <a:noFill/>
          <a:ln w="19050">
            <a:solidFill>
              <a:srgbClr val="99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35" name="Line 23"/>
          <p:cNvSpPr>
            <a:spLocks noChangeShapeType="1"/>
          </p:cNvSpPr>
          <p:nvPr/>
        </p:nvSpPr>
        <p:spPr bwMode="auto">
          <a:xfrm flipH="1" flipV="1">
            <a:off x="7537451" y="3789363"/>
            <a:ext cx="383116" cy="431800"/>
          </a:xfrm>
          <a:prstGeom prst="line">
            <a:avLst/>
          </a:prstGeom>
          <a:noFill/>
          <a:ln w="19050">
            <a:solidFill>
              <a:srgbClr val="99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 name="Group 27"/>
          <p:cNvGrpSpPr>
            <a:grpSpLocks/>
          </p:cNvGrpSpPr>
          <p:nvPr/>
        </p:nvGrpSpPr>
        <p:grpSpPr bwMode="auto">
          <a:xfrm>
            <a:off x="8305801" y="2960689"/>
            <a:ext cx="1200151" cy="1260475"/>
            <a:chOff x="4468" y="1049"/>
            <a:chExt cx="680" cy="952"/>
          </a:xfrm>
        </p:grpSpPr>
        <p:sp>
          <p:nvSpPr>
            <p:cNvPr id="51212" name="Line 24"/>
            <p:cNvSpPr>
              <a:spLocks noChangeShapeType="1"/>
            </p:cNvSpPr>
            <p:nvPr/>
          </p:nvSpPr>
          <p:spPr bwMode="auto">
            <a:xfrm flipV="1">
              <a:off x="4468" y="1275"/>
              <a:ext cx="294" cy="726"/>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3" name="Text Box 26"/>
            <p:cNvSpPr txBox="1">
              <a:spLocks noChangeArrowheads="1"/>
            </p:cNvSpPr>
            <p:nvPr/>
          </p:nvSpPr>
          <p:spPr bwMode="auto">
            <a:xfrm>
              <a:off x="4490" y="1049"/>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dirty="0" err="1">
                  <a:solidFill>
                    <a:schemeClr val="bg2">
                      <a:lumMod val="50000"/>
                    </a:schemeClr>
                  </a:solidFill>
                  <a:latin typeface="Times New Roman" pitchFamily="18" charset="0"/>
                </a:rPr>
                <a:t>N</a:t>
              </a:r>
              <a:r>
                <a:rPr lang="en-US" altLang="zh-CN" sz="2000" i="1" baseline="-25000" dirty="0" err="1">
                  <a:solidFill>
                    <a:schemeClr val="bg2">
                      <a:lumMod val="50000"/>
                    </a:schemeClr>
                  </a:solidFill>
                  <a:latin typeface="Times New Roman" pitchFamily="18" charset="0"/>
                </a:rPr>
                <a:t>v</a:t>
              </a:r>
              <a:endParaRPr lang="en-US" altLang="zh-CN" sz="2000" i="1" baseline="-25000" dirty="0">
                <a:solidFill>
                  <a:schemeClr val="bg2">
                    <a:lumMod val="50000"/>
                  </a:schemeClr>
                </a:solidFill>
                <a:latin typeface="Times New Roman" pitchFamily="18" charset="0"/>
              </a:endParaRPr>
            </a:p>
          </p:txBody>
        </p:sp>
      </p:grpSp>
      <p:graphicFrame>
        <p:nvGraphicFramePr>
          <p:cNvPr id="141340" name="Object 28"/>
          <p:cNvGraphicFramePr>
            <a:graphicFrameLocks noGrp="1" noChangeAspect="1"/>
          </p:cNvGraphicFramePr>
          <p:nvPr>
            <p:ph sz="half" idx="2"/>
          </p:nvPr>
        </p:nvGraphicFramePr>
        <p:xfrm>
          <a:off x="3316818" y="3292475"/>
          <a:ext cx="2305049" cy="1836738"/>
        </p:xfrm>
        <a:graphic>
          <a:graphicData uri="http://schemas.openxmlformats.org/presentationml/2006/ole">
            <mc:AlternateContent xmlns:mc="http://schemas.openxmlformats.org/markup-compatibility/2006">
              <mc:Choice xmlns:v="urn:schemas-microsoft-com:vml" Requires="v">
                <p:oleObj spid="_x0000_s114722" name="Equation" r:id="rId4" imgW="812447" imgH="863225" progId="Equation.DSMT4">
                  <p:embed/>
                </p:oleObj>
              </mc:Choice>
              <mc:Fallback>
                <p:oleObj name="Equation" r:id="rId4" imgW="812447" imgH="86322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6818" y="3292475"/>
                        <a:ext cx="2305049" cy="183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2"/>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2.2  </a:t>
            </a:r>
            <a:r>
              <a:rPr lang="en-US" altLang="zh-CN" sz="3200" b="1" dirty="0" err="1" smtClean="0">
                <a:solidFill>
                  <a:schemeClr val="accent6">
                    <a:lumMod val="50000"/>
                  </a:schemeClr>
                </a:solidFill>
                <a:latin typeface="微软雅黑" panose="020B0503020204020204" pitchFamily="34" charset="-122"/>
                <a:ea typeface="微软雅黑" panose="020B0503020204020204" pitchFamily="34" charset="-122"/>
              </a:rPr>
              <a:t>Gouraud</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Shading</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4054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animEffect transition="in" filter="wipe(up)">
                                      <p:cBhvr>
                                        <p:cTn id="7" dur="500"/>
                                        <p:tgtEl>
                                          <p:spTgt spid="141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133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1332"/>
                                        </p:tgtEl>
                                        <p:attrNameLst>
                                          <p:attrName>style.visibility</p:attrName>
                                        </p:attrNameLst>
                                      </p:cBhvr>
                                      <p:to>
                                        <p:strVal val="visible"/>
                                      </p:to>
                                    </p:set>
                                    <p:animEffect transition="in" filter="wipe(down)">
                                      <p:cBhvr>
                                        <p:cTn id="20" dur="500"/>
                                        <p:tgtEl>
                                          <p:spTgt spid="14133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1333"/>
                                        </p:tgtEl>
                                        <p:attrNameLst>
                                          <p:attrName>style.visibility</p:attrName>
                                        </p:attrNameLst>
                                      </p:cBhvr>
                                      <p:to>
                                        <p:strVal val="visible"/>
                                      </p:to>
                                    </p:set>
                                    <p:animEffect transition="in" filter="wipe(down)">
                                      <p:cBhvr>
                                        <p:cTn id="25" dur="500"/>
                                        <p:tgtEl>
                                          <p:spTgt spid="1413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1334"/>
                                        </p:tgtEl>
                                        <p:attrNameLst>
                                          <p:attrName>style.visibility</p:attrName>
                                        </p:attrNameLst>
                                      </p:cBhvr>
                                      <p:to>
                                        <p:strVal val="visible"/>
                                      </p:to>
                                    </p:set>
                                    <p:animEffect transition="in" filter="wipe(down)">
                                      <p:cBhvr>
                                        <p:cTn id="30" dur="1000"/>
                                        <p:tgtEl>
                                          <p:spTgt spid="14133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41335"/>
                                        </p:tgtEl>
                                        <p:attrNameLst>
                                          <p:attrName>style.visibility</p:attrName>
                                        </p:attrNameLst>
                                      </p:cBhvr>
                                      <p:to>
                                        <p:strVal val="visible"/>
                                      </p:to>
                                    </p:set>
                                    <p:animEffect transition="in" filter="wipe(down)">
                                      <p:cBhvr>
                                        <p:cTn id="35" dur="500"/>
                                        <p:tgtEl>
                                          <p:spTgt spid="14133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41315">
                                            <p:txEl>
                                              <p:pRg st="1" end="1"/>
                                            </p:txEl>
                                          </p:spTgt>
                                        </p:tgtEl>
                                        <p:attrNameLst>
                                          <p:attrName>style.visibility</p:attrName>
                                        </p:attrNameLst>
                                      </p:cBhvr>
                                      <p:to>
                                        <p:strVal val="visible"/>
                                      </p:to>
                                    </p:set>
                                    <p:animEffect transition="in" filter="wipe(up)">
                                      <p:cBhvr>
                                        <p:cTn id="43" dur="500"/>
                                        <p:tgtEl>
                                          <p:spTgt spid="141315">
                                            <p:txEl>
                                              <p:pRg st="1" end="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141340"/>
                                        </p:tgtEl>
                                        <p:attrNameLst>
                                          <p:attrName>style.visibility</p:attrName>
                                        </p:attrNameLst>
                                      </p:cBhvr>
                                      <p:to>
                                        <p:strVal val="visible"/>
                                      </p:to>
                                    </p:set>
                                  </p:childTnLst>
                                </p:cTn>
                              </p:par>
                              <p:par>
                                <p:cTn id="48" presetID="22" presetClass="entr" presetSubtype="1" fill="hold" grpId="0" nodeType="withEffect">
                                  <p:stCondLst>
                                    <p:cond delay="0"/>
                                  </p:stCondLst>
                                  <p:childTnLst>
                                    <p:set>
                                      <p:cBhvr>
                                        <p:cTn id="49" dur="1" fill="hold">
                                          <p:stCondLst>
                                            <p:cond delay="0"/>
                                          </p:stCondLst>
                                        </p:cTn>
                                        <p:tgtEl>
                                          <p:spTgt spid="141315">
                                            <p:txEl>
                                              <p:pRg st="8" end="8"/>
                                            </p:txEl>
                                          </p:spTgt>
                                        </p:tgtEl>
                                        <p:attrNameLst>
                                          <p:attrName>style.visibility</p:attrName>
                                        </p:attrNameLst>
                                      </p:cBhvr>
                                      <p:to>
                                        <p:strVal val="visible"/>
                                      </p:to>
                                    </p:set>
                                    <p:animEffect transition="in" filter="wipe(up)">
                                      <p:cBhvr>
                                        <p:cTn id="50" dur="500"/>
                                        <p:tgtEl>
                                          <p:spTgt spid="1413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P spid="141331" grpId="0"/>
      <p:bldP spid="141332" grpId="0" animBg="1"/>
      <p:bldP spid="141333" grpId="0" animBg="1"/>
      <p:bldP spid="141334" grpId="0" animBg="1"/>
      <p:bldP spid="1413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sz="half" idx="1"/>
          </p:nvPr>
        </p:nvSpPr>
        <p:spPr>
          <a:xfrm>
            <a:off x="1271464" y="1536700"/>
            <a:ext cx="7230533" cy="4988643"/>
          </a:xfrm>
        </p:spPr>
        <p:txBody>
          <a:bodyPr>
            <a:normAutofit fontScale="92500" lnSpcReduction="20000"/>
          </a:bodyPr>
          <a:lstStyle/>
          <a:p>
            <a:pPr marL="717550" lvl="1" indent="-342900" eaLnBrk="1" hangingPunct="0">
              <a:lnSpc>
                <a:spcPct val="14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光强度插值</a:t>
            </a:r>
          </a:p>
          <a:p>
            <a:pPr marL="1260475" lvl="3" indent="-342900" eaLnBrk="1" hangingPunct="0">
              <a:lnSpc>
                <a:spcPct val="16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边界插值</a:t>
            </a:r>
          </a:p>
          <a:p>
            <a:pPr lvl="1" eaLnBrk="1" hangingPunct="1"/>
            <a:endParaRPr lang="zh-CN" altLang="en-US" sz="2400" dirty="0" smtClean="0"/>
          </a:p>
          <a:p>
            <a:pPr lvl="1" eaLnBrk="1" hangingPunct="1"/>
            <a:endParaRPr lang="zh-CN" altLang="en-US" sz="2400" dirty="0" smtClean="0"/>
          </a:p>
          <a:p>
            <a:pPr lvl="1" eaLnBrk="1" hangingPunct="1"/>
            <a:endParaRPr lang="zh-CN" altLang="en-US" sz="2400" dirty="0" smtClean="0"/>
          </a:p>
          <a:p>
            <a:pPr marL="1260475" lvl="3" indent="-342900" hangingPunct="0">
              <a:lnSpc>
                <a:spcPct val="17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内点插值</a:t>
            </a:r>
          </a:p>
          <a:p>
            <a:pPr lvl="1" eaLnBrk="1" hangingPunct="1"/>
            <a:endParaRPr lang="zh-CN" altLang="en-US" sz="2400" dirty="0" smtClean="0"/>
          </a:p>
          <a:p>
            <a:pPr lvl="1" eaLnBrk="1" hangingPunct="1"/>
            <a:endParaRPr lang="zh-CN" altLang="en-US" sz="2400" dirty="0" smtClean="0"/>
          </a:p>
          <a:p>
            <a:pPr lvl="1" eaLnBrk="1" hangingPunct="1"/>
            <a:endParaRPr lang="zh-CN" altLang="en-US" sz="2400" dirty="0" smtClean="0"/>
          </a:p>
          <a:p>
            <a:pPr marL="1260475" lvl="3" indent="-342900" eaLnBrk="1" hangingPunct="0">
              <a:lnSpc>
                <a:spcPct val="17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采用增量算法提高算法速度</a:t>
            </a:r>
          </a:p>
        </p:txBody>
      </p:sp>
      <p:graphicFrame>
        <p:nvGraphicFramePr>
          <p:cNvPr id="146493" name="Object 61"/>
          <p:cNvGraphicFramePr>
            <a:graphicFrameLocks noGrp="1" noChangeAspect="1"/>
          </p:cNvGraphicFramePr>
          <p:nvPr>
            <p:ph sz="quarter" idx="2"/>
          </p:nvPr>
        </p:nvGraphicFramePr>
        <p:xfrm>
          <a:off x="2159001" y="2960689"/>
          <a:ext cx="4897967" cy="998537"/>
        </p:xfrm>
        <a:graphic>
          <a:graphicData uri="http://schemas.openxmlformats.org/presentationml/2006/ole">
            <mc:AlternateContent xmlns:mc="http://schemas.openxmlformats.org/markup-compatibility/2006">
              <mc:Choice xmlns:v="urn:schemas-microsoft-com:vml" Requires="v">
                <p:oleObj spid="_x0000_s115778" name="Equation" r:id="rId4" imgW="1587500" imgH="431800" progId="Equation.DSMT4">
                  <p:embed/>
                </p:oleObj>
              </mc:Choice>
              <mc:Fallback>
                <p:oleObj name="Equation" r:id="rId4" imgW="15875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1" y="2960689"/>
                        <a:ext cx="4897967"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1" name="Line 19"/>
          <p:cNvSpPr>
            <a:spLocks noChangeShapeType="1"/>
          </p:cNvSpPr>
          <p:nvPr/>
        </p:nvSpPr>
        <p:spPr bwMode="auto">
          <a:xfrm flipV="1">
            <a:off x="7874000" y="3284539"/>
            <a:ext cx="0" cy="1908175"/>
          </a:xfrm>
          <a:prstGeom prst="line">
            <a:avLst/>
          </a:prstGeom>
          <a:noFill/>
          <a:ln w="9525">
            <a:solidFill>
              <a:srgbClr val="00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46452" name="Line 20"/>
          <p:cNvSpPr>
            <a:spLocks noChangeShapeType="1"/>
          </p:cNvSpPr>
          <p:nvPr/>
        </p:nvSpPr>
        <p:spPr bwMode="auto">
          <a:xfrm>
            <a:off x="7874000" y="5192713"/>
            <a:ext cx="3073400" cy="0"/>
          </a:xfrm>
          <a:prstGeom prst="line">
            <a:avLst/>
          </a:prstGeom>
          <a:noFill/>
          <a:ln w="9525">
            <a:solidFill>
              <a:srgbClr val="00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46453" name="Freeform 21"/>
          <p:cNvSpPr>
            <a:spLocks/>
          </p:cNvSpPr>
          <p:nvPr/>
        </p:nvSpPr>
        <p:spPr bwMode="auto">
          <a:xfrm>
            <a:off x="8259234" y="3500439"/>
            <a:ext cx="2495551" cy="1260475"/>
          </a:xfrm>
          <a:custGeom>
            <a:avLst/>
            <a:gdLst>
              <a:gd name="T0" fmla="*/ 0 w 1179"/>
              <a:gd name="T1" fmla="*/ 2147483647 h 794"/>
              <a:gd name="T2" fmla="*/ 2147483647 w 1179"/>
              <a:gd name="T3" fmla="*/ 2147483647 h 794"/>
              <a:gd name="T4" fmla="*/ 2147483647 w 1179"/>
              <a:gd name="T5" fmla="*/ 0 h 794"/>
              <a:gd name="T6" fmla="*/ 0 w 1179"/>
              <a:gd name="T7" fmla="*/ 2147483647 h 794"/>
              <a:gd name="T8" fmla="*/ 0 60000 65536"/>
              <a:gd name="T9" fmla="*/ 0 60000 65536"/>
              <a:gd name="T10" fmla="*/ 0 60000 65536"/>
              <a:gd name="T11" fmla="*/ 0 60000 65536"/>
              <a:gd name="T12" fmla="*/ 0 w 1179"/>
              <a:gd name="T13" fmla="*/ 0 h 794"/>
              <a:gd name="T14" fmla="*/ 1179 w 1179"/>
              <a:gd name="T15" fmla="*/ 794 h 794"/>
            </a:gdLst>
            <a:ahLst/>
            <a:cxnLst>
              <a:cxn ang="T8">
                <a:pos x="T0" y="T1"/>
              </a:cxn>
              <a:cxn ang="T9">
                <a:pos x="T2" y="T3"/>
              </a:cxn>
              <a:cxn ang="T10">
                <a:pos x="T4" y="T5"/>
              </a:cxn>
              <a:cxn ang="T11">
                <a:pos x="T6" y="T7"/>
              </a:cxn>
            </a:cxnLst>
            <a:rect l="T12" t="T13" r="T14" b="T15"/>
            <a:pathLst>
              <a:path w="1179" h="794">
                <a:moveTo>
                  <a:pt x="0" y="318"/>
                </a:moveTo>
                <a:lnTo>
                  <a:pt x="589" y="794"/>
                </a:lnTo>
                <a:lnTo>
                  <a:pt x="1179" y="0"/>
                </a:lnTo>
                <a:lnTo>
                  <a:pt x="0" y="318"/>
                </a:lnTo>
                <a:close/>
              </a:path>
            </a:pathLst>
          </a:custGeom>
          <a:noFill/>
          <a:ln w="9525" cap="flat" cmpd="sng">
            <a:solidFill>
              <a:srgbClr val="E8500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63" name="Line 31"/>
          <p:cNvSpPr>
            <a:spLocks noChangeShapeType="1"/>
          </p:cNvSpPr>
          <p:nvPr/>
        </p:nvSpPr>
        <p:spPr bwMode="auto">
          <a:xfrm>
            <a:off x="8259233" y="4005263"/>
            <a:ext cx="1295400" cy="79216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4" name="Line 32"/>
          <p:cNvSpPr>
            <a:spLocks noChangeShapeType="1"/>
          </p:cNvSpPr>
          <p:nvPr/>
        </p:nvSpPr>
        <p:spPr bwMode="auto">
          <a:xfrm flipV="1">
            <a:off x="8305800" y="3500439"/>
            <a:ext cx="2448984" cy="504825"/>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65" name="Line 33"/>
          <p:cNvSpPr>
            <a:spLocks noChangeShapeType="1"/>
          </p:cNvSpPr>
          <p:nvPr/>
        </p:nvSpPr>
        <p:spPr bwMode="auto">
          <a:xfrm flipH="1">
            <a:off x="9505952" y="3522663"/>
            <a:ext cx="1248833" cy="1260475"/>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56"/>
          <p:cNvGrpSpPr>
            <a:grpSpLocks/>
          </p:cNvGrpSpPr>
          <p:nvPr/>
        </p:nvGrpSpPr>
        <p:grpSpPr bwMode="auto">
          <a:xfrm>
            <a:off x="9218087" y="4581525"/>
            <a:ext cx="982134" cy="539750"/>
            <a:chOff x="4286" y="2115"/>
            <a:chExt cx="464" cy="340"/>
          </a:xfrm>
        </p:grpSpPr>
        <p:sp>
          <p:nvSpPr>
            <p:cNvPr id="52256" name="Text Box 27"/>
            <p:cNvSpPr txBox="1">
              <a:spLocks noChangeArrowheads="1"/>
            </p:cNvSpPr>
            <p:nvPr/>
          </p:nvSpPr>
          <p:spPr bwMode="auto">
            <a:xfrm>
              <a:off x="4365" y="2115"/>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rgbClr val="3333CC"/>
                  </a:solidFill>
                  <a:sym typeface="Symbol" pitchFamily="18" charset="2"/>
                </a:rPr>
                <a:t></a:t>
              </a:r>
            </a:p>
          </p:txBody>
        </p:sp>
        <p:sp>
          <p:nvSpPr>
            <p:cNvPr id="52257" name="Text Box 34"/>
            <p:cNvSpPr txBox="1">
              <a:spLocks noChangeArrowheads="1"/>
            </p:cNvSpPr>
            <p:nvPr/>
          </p:nvSpPr>
          <p:spPr bwMode="auto">
            <a:xfrm>
              <a:off x="4286" y="2205"/>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latin typeface="Times New Roman" pitchFamily="18" charset="0"/>
                </a:rPr>
                <a:t>2</a:t>
              </a:r>
            </a:p>
          </p:txBody>
        </p:sp>
      </p:grpSp>
      <p:grpSp>
        <p:nvGrpSpPr>
          <p:cNvPr id="3" name="Group 57"/>
          <p:cNvGrpSpPr>
            <a:grpSpLocks/>
          </p:cNvGrpSpPr>
          <p:nvPr/>
        </p:nvGrpSpPr>
        <p:grpSpPr bwMode="auto">
          <a:xfrm>
            <a:off x="7969255" y="3644900"/>
            <a:ext cx="1007533" cy="546100"/>
            <a:chOff x="3696" y="1525"/>
            <a:chExt cx="476" cy="344"/>
          </a:xfrm>
        </p:grpSpPr>
        <p:sp>
          <p:nvSpPr>
            <p:cNvPr id="52254" name="Text Box 29"/>
            <p:cNvSpPr txBox="1">
              <a:spLocks noChangeArrowheads="1"/>
            </p:cNvSpPr>
            <p:nvPr/>
          </p:nvSpPr>
          <p:spPr bwMode="auto">
            <a:xfrm>
              <a:off x="3787" y="1638"/>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rgbClr val="3333CC"/>
                  </a:solidFill>
                  <a:sym typeface="Symbol" pitchFamily="18" charset="2"/>
                </a:rPr>
                <a:t></a:t>
              </a:r>
            </a:p>
          </p:txBody>
        </p:sp>
        <p:sp>
          <p:nvSpPr>
            <p:cNvPr id="52255" name="Text Box 35"/>
            <p:cNvSpPr txBox="1">
              <a:spLocks noChangeArrowheads="1"/>
            </p:cNvSpPr>
            <p:nvPr/>
          </p:nvSpPr>
          <p:spPr bwMode="auto">
            <a:xfrm>
              <a:off x="3696" y="1525"/>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latin typeface="Times New Roman" pitchFamily="18" charset="0"/>
                </a:rPr>
                <a:t>1</a:t>
              </a:r>
            </a:p>
          </p:txBody>
        </p:sp>
      </p:grpSp>
      <p:grpSp>
        <p:nvGrpSpPr>
          <p:cNvPr id="4" name="Group 58"/>
          <p:cNvGrpSpPr>
            <a:grpSpLocks/>
          </p:cNvGrpSpPr>
          <p:nvPr/>
        </p:nvGrpSpPr>
        <p:grpSpPr bwMode="auto">
          <a:xfrm>
            <a:off x="10466918" y="3105151"/>
            <a:ext cx="956733" cy="582613"/>
            <a:chOff x="4876" y="1185"/>
            <a:chExt cx="452" cy="367"/>
          </a:xfrm>
        </p:grpSpPr>
        <p:sp>
          <p:nvSpPr>
            <p:cNvPr id="52252" name="Text Box 28"/>
            <p:cNvSpPr txBox="1">
              <a:spLocks noChangeArrowheads="1"/>
            </p:cNvSpPr>
            <p:nvPr/>
          </p:nvSpPr>
          <p:spPr bwMode="auto">
            <a:xfrm>
              <a:off x="4943" y="1321"/>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rgbClr val="3333CC"/>
                  </a:solidFill>
                  <a:sym typeface="Symbol" pitchFamily="18" charset="2"/>
                </a:rPr>
                <a:t></a:t>
              </a:r>
            </a:p>
          </p:txBody>
        </p:sp>
        <p:sp>
          <p:nvSpPr>
            <p:cNvPr id="52253" name="Text Box 36"/>
            <p:cNvSpPr txBox="1">
              <a:spLocks noChangeArrowheads="1"/>
            </p:cNvSpPr>
            <p:nvPr/>
          </p:nvSpPr>
          <p:spPr bwMode="auto">
            <a:xfrm>
              <a:off x="4876" y="1185"/>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latin typeface="Times New Roman" pitchFamily="18" charset="0"/>
                </a:rPr>
                <a:t>3</a:t>
              </a:r>
            </a:p>
          </p:txBody>
        </p:sp>
      </p:grpSp>
      <p:grpSp>
        <p:nvGrpSpPr>
          <p:cNvPr id="5" name="Group 60"/>
          <p:cNvGrpSpPr>
            <a:grpSpLocks/>
          </p:cNvGrpSpPr>
          <p:nvPr/>
        </p:nvGrpSpPr>
        <p:grpSpPr bwMode="auto">
          <a:xfrm>
            <a:off x="7874000" y="4133850"/>
            <a:ext cx="4318000" cy="534988"/>
            <a:chOff x="3651" y="1833"/>
            <a:chExt cx="2040" cy="337"/>
          </a:xfrm>
        </p:grpSpPr>
        <p:grpSp>
          <p:nvGrpSpPr>
            <p:cNvPr id="52243" name="Group 55"/>
            <p:cNvGrpSpPr>
              <a:grpSpLocks/>
            </p:cNvGrpSpPr>
            <p:nvPr/>
          </p:nvGrpSpPr>
          <p:grpSpPr bwMode="auto">
            <a:xfrm>
              <a:off x="3651" y="1833"/>
              <a:ext cx="2040" cy="212"/>
              <a:chOff x="3651" y="1842"/>
              <a:chExt cx="2040" cy="212"/>
            </a:xfrm>
          </p:grpSpPr>
          <p:sp>
            <p:nvSpPr>
              <p:cNvPr id="52250" name="Line 22"/>
              <p:cNvSpPr>
                <a:spLocks noChangeShapeType="1"/>
              </p:cNvSpPr>
              <p:nvPr/>
            </p:nvSpPr>
            <p:spPr bwMode="auto">
              <a:xfrm>
                <a:off x="3651" y="1956"/>
                <a:ext cx="1542" cy="0"/>
              </a:xfrm>
              <a:prstGeom prst="line">
                <a:avLst/>
              </a:prstGeom>
              <a:noFill/>
              <a:ln w="9525">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1" name="Text Box 54"/>
              <p:cNvSpPr txBox="1">
                <a:spLocks noChangeArrowheads="1"/>
              </p:cNvSpPr>
              <p:nvPr/>
            </p:nvSpPr>
            <p:spPr bwMode="auto">
              <a:xfrm>
                <a:off x="5147" y="1842"/>
                <a:ext cx="5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1600"/>
                  <a:t>扫描线</a:t>
                </a:r>
              </a:p>
            </p:txBody>
          </p:sp>
        </p:grpSp>
        <p:grpSp>
          <p:nvGrpSpPr>
            <p:cNvPr id="52244" name="Group 39"/>
            <p:cNvGrpSpPr>
              <a:grpSpLocks/>
            </p:cNvGrpSpPr>
            <p:nvPr/>
          </p:nvGrpSpPr>
          <p:grpSpPr bwMode="auto">
            <a:xfrm>
              <a:off x="3792" y="1838"/>
              <a:ext cx="584" cy="319"/>
              <a:chOff x="3801" y="1847"/>
              <a:chExt cx="584" cy="319"/>
            </a:xfrm>
          </p:grpSpPr>
          <p:sp>
            <p:nvSpPr>
              <p:cNvPr id="52248" name="Text Box 37"/>
              <p:cNvSpPr txBox="1">
                <a:spLocks noChangeArrowheads="1"/>
              </p:cNvSpPr>
              <p:nvPr/>
            </p:nvSpPr>
            <p:spPr bwMode="auto">
              <a:xfrm>
                <a:off x="3801" y="1916"/>
                <a:ext cx="4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latin typeface="Times New Roman" pitchFamily="18" charset="0"/>
                  </a:rPr>
                  <a:t>4</a:t>
                </a:r>
              </a:p>
            </p:txBody>
          </p:sp>
          <p:sp>
            <p:nvSpPr>
              <p:cNvPr id="52249" name="Text Box 38"/>
              <p:cNvSpPr txBox="1">
                <a:spLocks noChangeArrowheads="1"/>
              </p:cNvSpPr>
              <p:nvPr/>
            </p:nvSpPr>
            <p:spPr bwMode="auto">
              <a:xfrm>
                <a:off x="4000" y="1847"/>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rgbClr val="3333CC"/>
                    </a:solidFill>
                    <a:sym typeface="Symbol" pitchFamily="18" charset="2"/>
                  </a:rPr>
                  <a:t></a:t>
                </a:r>
              </a:p>
            </p:txBody>
          </p:sp>
        </p:grpSp>
        <p:grpSp>
          <p:nvGrpSpPr>
            <p:cNvPr id="52245" name="Group 52"/>
            <p:cNvGrpSpPr>
              <a:grpSpLocks/>
            </p:cNvGrpSpPr>
            <p:nvPr/>
          </p:nvGrpSpPr>
          <p:grpSpPr bwMode="auto">
            <a:xfrm>
              <a:off x="4455" y="1838"/>
              <a:ext cx="499" cy="332"/>
              <a:chOff x="4446" y="1847"/>
              <a:chExt cx="499" cy="332"/>
            </a:xfrm>
          </p:grpSpPr>
          <p:sp>
            <p:nvSpPr>
              <p:cNvPr id="52246" name="Text Box 42"/>
              <p:cNvSpPr txBox="1">
                <a:spLocks noChangeArrowheads="1"/>
              </p:cNvSpPr>
              <p:nvPr/>
            </p:nvSpPr>
            <p:spPr bwMode="auto">
              <a:xfrm>
                <a:off x="4446" y="1929"/>
                <a:ext cx="4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latin typeface="Times New Roman" pitchFamily="18" charset="0"/>
                  </a:rPr>
                  <a:t>5</a:t>
                </a:r>
              </a:p>
            </p:txBody>
          </p:sp>
          <p:sp>
            <p:nvSpPr>
              <p:cNvPr id="52247" name="Text Box 43"/>
              <p:cNvSpPr txBox="1">
                <a:spLocks noChangeArrowheads="1"/>
              </p:cNvSpPr>
              <p:nvPr/>
            </p:nvSpPr>
            <p:spPr bwMode="auto">
              <a:xfrm>
                <a:off x="4560" y="1847"/>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rgbClr val="3333CC"/>
                    </a:solidFill>
                    <a:sym typeface="Symbol" pitchFamily="18" charset="2"/>
                  </a:rPr>
                  <a:t></a:t>
                </a:r>
              </a:p>
            </p:txBody>
          </p:sp>
        </p:grpSp>
      </p:grpSp>
      <p:grpSp>
        <p:nvGrpSpPr>
          <p:cNvPr id="9" name="Group 53"/>
          <p:cNvGrpSpPr>
            <a:grpSpLocks/>
          </p:cNvGrpSpPr>
          <p:nvPr/>
        </p:nvGrpSpPr>
        <p:grpSpPr bwMode="auto">
          <a:xfrm>
            <a:off x="9084734" y="3975101"/>
            <a:ext cx="814917" cy="519113"/>
            <a:chOff x="4223" y="1742"/>
            <a:chExt cx="385" cy="327"/>
          </a:xfrm>
        </p:grpSpPr>
        <p:sp>
          <p:nvSpPr>
            <p:cNvPr id="52241" name="Text Box 50"/>
            <p:cNvSpPr txBox="1">
              <a:spLocks noChangeArrowheads="1"/>
            </p:cNvSpPr>
            <p:nvPr/>
          </p:nvSpPr>
          <p:spPr bwMode="auto">
            <a:xfrm>
              <a:off x="4223" y="1838"/>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rgbClr val="3333CC"/>
                  </a:solidFill>
                  <a:sym typeface="Symbol" pitchFamily="18" charset="2"/>
                </a:rPr>
                <a:t></a:t>
              </a:r>
            </a:p>
          </p:txBody>
        </p:sp>
        <p:sp>
          <p:nvSpPr>
            <p:cNvPr id="52242" name="Text Box 51"/>
            <p:cNvSpPr txBox="1">
              <a:spLocks noChangeArrowheads="1"/>
            </p:cNvSpPr>
            <p:nvPr/>
          </p:nvSpPr>
          <p:spPr bwMode="auto">
            <a:xfrm>
              <a:off x="4241" y="1742"/>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P</a:t>
              </a:r>
            </a:p>
          </p:txBody>
        </p:sp>
      </p:grpSp>
      <p:graphicFrame>
        <p:nvGraphicFramePr>
          <p:cNvPr id="146494" name="Object 62"/>
          <p:cNvGraphicFramePr>
            <a:graphicFrameLocks noGrp="1" noChangeAspect="1"/>
          </p:cNvGraphicFramePr>
          <p:nvPr>
            <p:ph sz="quarter" idx="3"/>
          </p:nvPr>
        </p:nvGraphicFramePr>
        <p:xfrm>
          <a:off x="2264833" y="4760913"/>
          <a:ext cx="4876800" cy="1028700"/>
        </p:xfrm>
        <a:graphic>
          <a:graphicData uri="http://schemas.openxmlformats.org/presentationml/2006/ole">
            <mc:AlternateContent xmlns:mc="http://schemas.openxmlformats.org/markup-compatibility/2006">
              <mc:Choice xmlns:v="urn:schemas-microsoft-com:vml" Requires="v">
                <p:oleObj spid="_x0000_s115779" name="Equation" r:id="rId6" imgW="1625400" imgH="457200" progId="Equation.DSMT4">
                  <p:embed/>
                </p:oleObj>
              </mc:Choice>
              <mc:Fallback>
                <p:oleObj name="Equation" r:id="rId6" imgW="162540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4833" y="4760913"/>
                        <a:ext cx="48768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Rectangle 2"/>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2.2  </a:t>
            </a:r>
            <a:r>
              <a:rPr lang="en-US" altLang="zh-CN" sz="3200" b="1" dirty="0" err="1" smtClean="0">
                <a:solidFill>
                  <a:schemeClr val="accent6">
                    <a:lumMod val="50000"/>
                  </a:schemeClr>
                </a:solidFill>
                <a:latin typeface="微软雅黑" panose="020B0503020204020204" pitchFamily="34" charset="-122"/>
                <a:ea typeface="微软雅黑" panose="020B0503020204020204" pitchFamily="34" charset="-122"/>
              </a:rPr>
              <a:t>Gouraud</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Shading</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7111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animEffect transition="in" filter="wipe(up)">
                                      <p:cBhvr>
                                        <p:cTn id="7" dur="500"/>
                                        <p:tgtEl>
                                          <p:spTgt spid="146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6451"/>
                                        </p:tgtEl>
                                        <p:attrNameLst>
                                          <p:attrName>style.visibility</p:attrName>
                                        </p:attrNameLst>
                                      </p:cBhvr>
                                      <p:to>
                                        <p:strVal val="visible"/>
                                      </p:to>
                                    </p:set>
                                    <p:animEffect transition="in" filter="wipe(down)">
                                      <p:cBhvr>
                                        <p:cTn id="12" dur="500"/>
                                        <p:tgtEl>
                                          <p:spTgt spid="14645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46452"/>
                                        </p:tgtEl>
                                        <p:attrNameLst>
                                          <p:attrName>style.visibility</p:attrName>
                                        </p:attrNameLst>
                                      </p:cBhvr>
                                      <p:to>
                                        <p:strVal val="visible"/>
                                      </p:to>
                                    </p:set>
                                    <p:animEffect transition="in" filter="wipe(left)">
                                      <p:cBhvr>
                                        <p:cTn id="15" dur="500"/>
                                        <p:tgtEl>
                                          <p:spTgt spid="14645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645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6463"/>
                                        </p:tgtEl>
                                        <p:attrNameLst>
                                          <p:attrName>style.visibility</p:attrName>
                                        </p:attrNameLst>
                                      </p:cBhvr>
                                      <p:to>
                                        <p:strVal val="visible"/>
                                      </p:to>
                                    </p:set>
                                    <p:animEffect transition="in" filter="wipe(down)">
                                      <p:cBhvr>
                                        <p:cTn id="30" dur="500"/>
                                        <p:tgtEl>
                                          <p:spTgt spid="14646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6464"/>
                                        </p:tgtEl>
                                        <p:attrNameLst>
                                          <p:attrName>style.visibility</p:attrName>
                                        </p:attrNameLst>
                                      </p:cBhvr>
                                      <p:to>
                                        <p:strVal val="visible"/>
                                      </p:to>
                                    </p:set>
                                    <p:animEffect transition="in" filter="wipe(down)">
                                      <p:cBhvr>
                                        <p:cTn id="33" dur="500"/>
                                        <p:tgtEl>
                                          <p:spTgt spid="14646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146465"/>
                                        </p:tgtEl>
                                        <p:attrNameLst>
                                          <p:attrName>style.visibility</p:attrName>
                                        </p:attrNameLst>
                                      </p:cBhvr>
                                      <p:to>
                                        <p:strVal val="visible"/>
                                      </p:to>
                                    </p:set>
                                    <p:animEffect transition="in" filter="wipe(right)">
                                      <p:cBhvr>
                                        <p:cTn id="36" dur="500"/>
                                        <p:tgtEl>
                                          <p:spTgt spid="14646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6435">
                                            <p:txEl>
                                              <p:pRg st="1" end="1"/>
                                            </p:txEl>
                                          </p:spTgt>
                                        </p:tgtEl>
                                        <p:attrNameLst>
                                          <p:attrName>style.visibility</p:attrName>
                                        </p:attrNameLst>
                                      </p:cBhvr>
                                      <p:to>
                                        <p:strVal val="visible"/>
                                      </p:to>
                                    </p:set>
                                    <p:animEffect transition="in" filter="wipe(up)">
                                      <p:cBhvr>
                                        <p:cTn id="44" dur="500"/>
                                        <p:tgtEl>
                                          <p:spTgt spid="146435">
                                            <p:txEl>
                                              <p:pRg st="1" end="1"/>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46493"/>
                                        </p:tgtEl>
                                        <p:attrNameLst>
                                          <p:attrName>style.visibility</p:attrName>
                                        </p:attrNameLst>
                                      </p:cBhvr>
                                      <p:to>
                                        <p:strVal val="visible"/>
                                      </p:to>
                                    </p:set>
                                  </p:childTnLst>
                                </p:cTn>
                              </p:par>
                              <p:par>
                                <p:cTn id="49" presetID="22" presetClass="entr" presetSubtype="1" fill="hold" grpId="0" nodeType="withEffect">
                                  <p:stCondLst>
                                    <p:cond delay="0"/>
                                  </p:stCondLst>
                                  <p:childTnLst>
                                    <p:set>
                                      <p:cBhvr>
                                        <p:cTn id="50" dur="1" fill="hold">
                                          <p:stCondLst>
                                            <p:cond delay="0"/>
                                          </p:stCondLst>
                                        </p:cTn>
                                        <p:tgtEl>
                                          <p:spTgt spid="146435">
                                            <p:txEl>
                                              <p:pRg st="5" end="5"/>
                                            </p:txEl>
                                          </p:spTgt>
                                        </p:tgtEl>
                                        <p:attrNameLst>
                                          <p:attrName>style.visibility</p:attrName>
                                        </p:attrNameLst>
                                      </p:cBhvr>
                                      <p:to>
                                        <p:strVal val="visible"/>
                                      </p:to>
                                    </p:set>
                                    <p:animEffect transition="in" filter="wipe(up)">
                                      <p:cBhvr>
                                        <p:cTn id="51" dur="500"/>
                                        <p:tgtEl>
                                          <p:spTgt spid="146435">
                                            <p:txEl>
                                              <p:pRg st="5" end="5"/>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146494"/>
                                        </p:tgtEl>
                                        <p:attrNameLst>
                                          <p:attrName>style.visibility</p:attrName>
                                        </p:attrNameLst>
                                      </p:cBhvr>
                                      <p:to>
                                        <p:strVal val="visible"/>
                                      </p:to>
                                    </p:set>
                                  </p:childTnLst>
                                </p:cTn>
                              </p:par>
                              <p:par>
                                <p:cTn id="60" presetID="22" presetClass="entr" presetSubtype="1" fill="hold" grpId="0" nodeType="withEffect">
                                  <p:stCondLst>
                                    <p:cond delay="0"/>
                                  </p:stCondLst>
                                  <p:childTnLst>
                                    <p:set>
                                      <p:cBhvr>
                                        <p:cTn id="61" dur="1" fill="hold">
                                          <p:stCondLst>
                                            <p:cond delay="0"/>
                                          </p:stCondLst>
                                        </p:cTn>
                                        <p:tgtEl>
                                          <p:spTgt spid="146435">
                                            <p:txEl>
                                              <p:pRg st="9" end="9"/>
                                            </p:txEl>
                                          </p:spTgt>
                                        </p:tgtEl>
                                        <p:attrNameLst>
                                          <p:attrName>style.visibility</p:attrName>
                                        </p:attrNameLst>
                                      </p:cBhvr>
                                      <p:to>
                                        <p:strVal val="visible"/>
                                      </p:to>
                                    </p:set>
                                    <p:animEffect transition="in" filter="wipe(up)">
                                      <p:cBhvr>
                                        <p:cTn id="62" dur="500"/>
                                        <p:tgtEl>
                                          <p:spTgt spid="1464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P spid="146451" grpId="0" animBg="1"/>
      <p:bldP spid="146452" grpId="0" animBg="1"/>
      <p:bldP spid="146453" grpId="0" animBg="1"/>
      <p:bldP spid="146463" grpId="0" animBg="1"/>
      <p:bldP spid="146464" grpId="0" animBg="1"/>
      <p:bldP spid="14646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p:cNvSpPr>
            <a:spLocks noGrp="1" noChangeArrowheads="1"/>
          </p:cNvSpPr>
          <p:nvPr>
            <p:ph type="title"/>
          </p:nvPr>
        </p:nvSpPr>
        <p:spPr/>
        <p:txBody>
          <a:bodyPr>
            <a:normAutofit/>
          </a:bodyPr>
          <a:lstStyle/>
          <a:p>
            <a:pPr lvl="1" eaLnBrk="1" hangingPunct="1">
              <a:defRPr/>
            </a:pP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光照计算的意义</a:t>
            </a:r>
          </a:p>
        </p:txBody>
      </p:sp>
      <p:pic>
        <p:nvPicPr>
          <p:cNvPr id="185349" name="Picture 5" descr="第一讲作业teapot">
            <a:hlinkClick r:id="rId3" action="ppaction://hlinkfile"/>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983432" y="1556792"/>
            <a:ext cx="5005917" cy="4609729"/>
          </a:xfrm>
        </p:spPr>
      </p:pic>
      <p:pic>
        <p:nvPicPr>
          <p:cNvPr id="185352" name="Picture 8" descr="真实感的茶壶"/>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6450784" y="1536700"/>
            <a:ext cx="5005916" cy="4645697"/>
          </a:xfrm>
          <a:noFill/>
        </p:spPr>
      </p:pic>
    </p:spTree>
    <p:extLst>
      <p:ext uri="{BB962C8B-B14F-4D97-AF65-F5344CB8AC3E}">
        <p14:creationId xmlns:p14="http://schemas.microsoft.com/office/powerpoint/2010/main" val="1888692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5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5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p:cNvSpPr>
            <a:spLocks noGrp="1" noChangeArrowheads="1"/>
          </p:cNvSpPr>
          <p:nvPr>
            <p:ph type="body" sz="half" idx="1"/>
          </p:nvPr>
        </p:nvSpPr>
        <p:spPr>
          <a:xfrm>
            <a:off x="1223433" y="1585580"/>
            <a:ext cx="10013951" cy="5011772"/>
          </a:xfrm>
        </p:spPr>
        <p:txBody>
          <a:bodyPr>
            <a:normAutofit fontScale="70000" lnSpcReduction="20000"/>
          </a:bodyPr>
          <a:lstStyle/>
          <a:p>
            <a:pPr marL="717550" lvl="1" indent="-342900" hangingPunct="0">
              <a:lnSpc>
                <a:spcPct val="130000"/>
              </a:lnSpc>
              <a:spcBef>
                <a:spcPts val="1800"/>
              </a:spcBef>
              <a:buFont typeface="Wingdings" panose="05000000000000000000" pitchFamily="2" charset="2"/>
              <a:buChar char="Ø"/>
              <a:defRPr/>
            </a:pPr>
            <a:r>
              <a:rPr lang="zh-CN" altLang="en-US" sz="3400" b="1" dirty="0">
                <a:solidFill>
                  <a:schemeClr val="bg2">
                    <a:lumMod val="50000"/>
                  </a:schemeClr>
                </a:solidFill>
                <a:latin typeface="微软雅黑" panose="020B0503020204020204" pitchFamily="34" charset="-122"/>
                <a:ea typeface="微软雅黑" panose="020B0503020204020204" pitchFamily="34" charset="-122"/>
              </a:rPr>
              <a:t>出现马赫带效应（</a:t>
            </a:r>
            <a:r>
              <a:rPr lang="en-US" altLang="zh-CN" sz="3400" b="1" dirty="0">
                <a:solidFill>
                  <a:schemeClr val="bg2">
                    <a:lumMod val="50000"/>
                  </a:schemeClr>
                </a:solidFill>
                <a:latin typeface="微软雅黑" panose="020B0503020204020204" pitchFamily="34" charset="-122"/>
                <a:ea typeface="微软雅黑" panose="020B0503020204020204" pitchFamily="34" charset="-122"/>
              </a:rPr>
              <a:t>Mach-band</a:t>
            </a:r>
            <a:r>
              <a:rPr lang="zh-CN" altLang="en-US" sz="3400" b="1" dirty="0">
                <a:solidFill>
                  <a:schemeClr val="bg2">
                    <a:lumMod val="50000"/>
                  </a:schemeClr>
                </a:solidFill>
                <a:latin typeface="微软雅黑" panose="020B0503020204020204" pitchFamily="34" charset="-122"/>
                <a:ea typeface="微软雅黑" panose="020B0503020204020204" pitchFamily="34" charset="-122"/>
              </a:rPr>
              <a:t>）</a:t>
            </a:r>
          </a:p>
          <a:p>
            <a:pPr marL="1260475" lvl="3" indent="-342900" hangingPunct="0">
              <a:lnSpc>
                <a:spcPct val="150000"/>
              </a:lnSpc>
              <a:spcBef>
                <a:spcPts val="1800"/>
              </a:spcBef>
              <a:buFont typeface="Arial" panose="020B0604020202020204" pitchFamily="34" charset="0"/>
              <a:buChar char="•"/>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表面上的高光有时会出现异常形状</a:t>
            </a:r>
          </a:p>
          <a:p>
            <a:pPr marL="1260475" lvl="3" indent="-342900" hangingPunct="0">
              <a:lnSpc>
                <a:spcPct val="150000"/>
              </a:lnSpc>
              <a:spcBef>
                <a:spcPts val="1800"/>
              </a:spcBef>
              <a:buFont typeface="Arial" panose="020B0604020202020204" pitchFamily="34" charset="0"/>
              <a:buChar char="•"/>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线性光强插值会造成表面出现过亮或过暗的条纹</a:t>
            </a:r>
          </a:p>
          <a:p>
            <a:pPr eaLnBrk="1" hangingPunct="1"/>
            <a:endParaRPr lang="en-US" altLang="zh-CN" sz="2800" dirty="0" smtClean="0"/>
          </a:p>
          <a:p>
            <a:pPr eaLnBrk="1" hangingPunct="1"/>
            <a:endParaRPr lang="en-US" altLang="zh-CN" sz="2800" dirty="0"/>
          </a:p>
          <a:p>
            <a:pPr eaLnBrk="1" hangingPunct="1"/>
            <a:endParaRPr lang="zh-CN" altLang="en-US" sz="2800" dirty="0" smtClean="0"/>
          </a:p>
          <a:p>
            <a:pPr eaLnBrk="1" hangingPunct="1"/>
            <a:endParaRPr lang="zh-CN" altLang="en-US" sz="2800" dirty="0" smtClean="0"/>
          </a:p>
          <a:p>
            <a:pPr eaLnBrk="1" hangingPunct="1"/>
            <a:endParaRPr lang="zh-CN" altLang="en-US" sz="2800" dirty="0" smtClean="0"/>
          </a:p>
          <a:p>
            <a:pPr eaLnBrk="1" hangingPunct="1"/>
            <a:endParaRPr lang="zh-CN" altLang="en-US" sz="2800" dirty="0" smtClean="0"/>
          </a:p>
          <a:p>
            <a:pPr eaLnBrk="1" hangingPunct="1"/>
            <a:endParaRPr lang="zh-CN" altLang="en-US" sz="2800" dirty="0" smtClean="0"/>
          </a:p>
          <a:p>
            <a:pPr marL="1260475" lvl="3" indent="-342900" eaLnBrk="1" hangingPunct="0">
              <a:lnSpc>
                <a:spcPct val="150000"/>
              </a:lnSpc>
              <a:spcBef>
                <a:spcPts val="1800"/>
              </a:spcBef>
              <a:buFont typeface="Arial" panose="020B0604020202020204" pitchFamily="34" charset="0"/>
              <a:buChar char="•"/>
              <a:defRPr/>
            </a:pP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可采用多边形面片细分的方法消除马赫带效应</a:t>
            </a:r>
          </a:p>
          <a:p>
            <a:pPr lvl="1" eaLnBrk="1" hangingPunct="1">
              <a:buFont typeface="Wingdings" pitchFamily="2" charset="2"/>
              <a:buNone/>
            </a:pPr>
            <a:endParaRPr lang="zh-CN" altLang="en-US" sz="2400" dirty="0" smtClean="0"/>
          </a:p>
        </p:txBody>
      </p:sp>
      <p:grpSp>
        <p:nvGrpSpPr>
          <p:cNvPr id="2" name="Group 59"/>
          <p:cNvGrpSpPr>
            <a:grpSpLocks/>
          </p:cNvGrpSpPr>
          <p:nvPr/>
        </p:nvGrpSpPr>
        <p:grpSpPr bwMode="auto">
          <a:xfrm>
            <a:off x="478367" y="3806828"/>
            <a:ext cx="4368800" cy="1908176"/>
            <a:chOff x="226" y="2398"/>
            <a:chExt cx="2064" cy="1202"/>
          </a:xfrm>
        </p:grpSpPr>
        <p:sp>
          <p:nvSpPr>
            <p:cNvPr id="53256" name="Rectangle 54"/>
            <p:cNvSpPr>
              <a:spLocks noChangeArrowheads="1"/>
            </p:cNvSpPr>
            <p:nvPr/>
          </p:nvSpPr>
          <p:spPr bwMode="auto">
            <a:xfrm>
              <a:off x="226" y="2398"/>
              <a:ext cx="2064" cy="1202"/>
            </a:xfrm>
            <a:prstGeom prst="rect">
              <a:avLst/>
            </a:prstGeom>
            <a:solidFill>
              <a:schemeClr val="bg2">
                <a:lumMod val="50000"/>
              </a:schemeClr>
            </a:solidFill>
            <a:ln w="9525" algn="ctr">
              <a:solidFill>
                <a:schemeClr val="bg2">
                  <a:lumMod val="50000"/>
                </a:schemeClr>
              </a:solidFill>
              <a:miter lim="800000"/>
              <a:headEnd/>
              <a:tailEnd/>
            </a:ln>
          </p:spPr>
          <p:txBody>
            <a:bodyPr wrap="none" anchor="ctr"/>
            <a:lstStyle/>
            <a:p>
              <a:endParaRPr lang="zh-CN" altLang="en-US"/>
            </a:p>
          </p:txBody>
        </p:sp>
        <p:sp>
          <p:nvSpPr>
            <p:cNvPr id="53257" name="Rectangle 48"/>
            <p:cNvSpPr>
              <a:spLocks noChangeArrowheads="1"/>
            </p:cNvSpPr>
            <p:nvPr/>
          </p:nvSpPr>
          <p:spPr bwMode="auto">
            <a:xfrm>
              <a:off x="313" y="2556"/>
              <a:ext cx="884" cy="885"/>
            </a:xfrm>
            <a:prstGeom prst="rect">
              <a:avLst/>
            </a:prstGeom>
            <a:solidFill>
              <a:schemeClr val="tx1">
                <a:lumMod val="75000"/>
              </a:schemeClr>
            </a:solidFill>
            <a:ln w="9525" algn="ctr">
              <a:solidFill>
                <a:schemeClr val="tx1">
                  <a:lumMod val="75000"/>
                </a:schemeClr>
              </a:solidFill>
              <a:miter lim="800000"/>
              <a:headEnd/>
              <a:tailEnd/>
            </a:ln>
          </p:spPr>
          <p:txBody>
            <a:bodyPr wrap="none" anchor="ctr"/>
            <a:lstStyle/>
            <a:p>
              <a:endParaRPr lang="zh-CN" altLang="en-US"/>
            </a:p>
          </p:txBody>
        </p:sp>
        <p:sp>
          <p:nvSpPr>
            <p:cNvPr id="53258" name="Rectangle 50"/>
            <p:cNvSpPr>
              <a:spLocks noChangeArrowheads="1"/>
            </p:cNvSpPr>
            <p:nvPr/>
          </p:nvSpPr>
          <p:spPr bwMode="auto">
            <a:xfrm>
              <a:off x="1302" y="2556"/>
              <a:ext cx="885" cy="885"/>
            </a:xfrm>
            <a:prstGeom prst="rect">
              <a:avLst/>
            </a:prstGeom>
            <a:solidFill>
              <a:schemeClr val="bg1"/>
            </a:solidFill>
            <a:ln w="9525" algn="ctr">
              <a:solidFill>
                <a:schemeClr val="bg1"/>
              </a:solidFill>
              <a:miter lim="800000"/>
              <a:headEnd/>
              <a:tailEnd/>
            </a:ln>
          </p:spPr>
          <p:txBody>
            <a:bodyPr wrap="none" anchor="ctr"/>
            <a:lstStyle/>
            <a:p>
              <a:endParaRPr lang="zh-CN" altLang="en-US"/>
            </a:p>
          </p:txBody>
        </p:sp>
      </p:grpSp>
      <p:pic>
        <p:nvPicPr>
          <p:cNvPr id="149550" name="Picture 46" descr="马赫带"/>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88467" y="4257675"/>
            <a:ext cx="6817784" cy="933450"/>
          </a:xfrm>
          <a:noFill/>
          <a:ln>
            <a:solidFill>
              <a:schemeClr val="tx1"/>
            </a:solidFill>
            <a:miter lim="800000"/>
            <a:headEnd/>
            <a:tailEnd/>
          </a:ln>
        </p:spPr>
      </p:pic>
      <p:sp>
        <p:nvSpPr>
          <p:cNvPr id="149553" name="Rectangle 49"/>
          <p:cNvSpPr>
            <a:spLocks noChangeArrowheads="1"/>
          </p:cNvSpPr>
          <p:nvPr/>
        </p:nvSpPr>
        <p:spPr bwMode="auto">
          <a:xfrm>
            <a:off x="1223433" y="4479925"/>
            <a:ext cx="747184" cy="560388"/>
          </a:xfrm>
          <a:prstGeom prst="rect">
            <a:avLst/>
          </a:prstGeom>
          <a:solidFill>
            <a:srgbClr val="808080"/>
          </a:solidFill>
          <a:ln w="9525" algn="ctr">
            <a:solidFill>
              <a:srgbClr val="808080"/>
            </a:solidFill>
            <a:miter lim="800000"/>
            <a:headEnd/>
            <a:tailEnd/>
          </a:ln>
        </p:spPr>
        <p:txBody>
          <a:bodyPr wrap="none" anchor="ctr"/>
          <a:lstStyle/>
          <a:p>
            <a:endParaRPr lang="zh-CN" altLang="en-US"/>
          </a:p>
        </p:txBody>
      </p:sp>
      <p:sp>
        <p:nvSpPr>
          <p:cNvPr id="149555" name="Rectangle 51"/>
          <p:cNvSpPr>
            <a:spLocks noChangeArrowheads="1"/>
          </p:cNvSpPr>
          <p:nvPr/>
        </p:nvSpPr>
        <p:spPr bwMode="auto">
          <a:xfrm>
            <a:off x="3318933" y="4479925"/>
            <a:ext cx="747184" cy="560388"/>
          </a:xfrm>
          <a:prstGeom prst="rect">
            <a:avLst/>
          </a:prstGeom>
          <a:solidFill>
            <a:srgbClr val="808080"/>
          </a:solidFill>
          <a:ln w="9525" algn="ctr">
            <a:solidFill>
              <a:srgbClr val="808080"/>
            </a:solidFill>
            <a:miter lim="800000"/>
            <a:headEnd/>
            <a:tailEnd/>
          </a:ln>
        </p:spPr>
        <p:txBody>
          <a:bodyPr wrap="none" anchor="ctr"/>
          <a:lstStyle/>
          <a:p>
            <a:endParaRPr lang="zh-CN" altLang="en-US"/>
          </a:p>
        </p:txBody>
      </p:sp>
      <p:sp>
        <p:nvSpPr>
          <p:cNvPr id="12" name="Rectangle 2"/>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2.2  </a:t>
            </a:r>
            <a:r>
              <a:rPr lang="en-US" altLang="zh-CN" sz="3200" b="1" dirty="0" err="1" smtClean="0">
                <a:solidFill>
                  <a:schemeClr val="accent6">
                    <a:lumMod val="50000"/>
                  </a:schemeClr>
                </a:solidFill>
                <a:latin typeface="微软雅黑" panose="020B0503020204020204" pitchFamily="34" charset="-122"/>
                <a:ea typeface="微软雅黑" panose="020B0503020204020204" pitchFamily="34" charset="-122"/>
              </a:rPr>
              <a:t>Gouraud</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Shading</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0552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Effect transition="in" filter="wipe(up)">
                                      <p:cBhvr>
                                        <p:cTn id="7" dur="500"/>
                                        <p:tgtEl>
                                          <p:spTgt spid="14950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9507">
                                            <p:txEl>
                                              <p:pRg st="1" end="1"/>
                                            </p:txEl>
                                          </p:spTgt>
                                        </p:tgtEl>
                                        <p:attrNameLst>
                                          <p:attrName>style.visibility</p:attrName>
                                        </p:attrNameLst>
                                      </p:cBhvr>
                                      <p:to>
                                        <p:strVal val="visible"/>
                                      </p:to>
                                    </p:set>
                                    <p:animEffect transition="in" filter="wipe(up)">
                                      <p:cBhvr>
                                        <p:cTn id="10" dur="500"/>
                                        <p:tgtEl>
                                          <p:spTgt spid="14950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9507">
                                            <p:txEl>
                                              <p:pRg st="2" end="2"/>
                                            </p:txEl>
                                          </p:spTgt>
                                        </p:tgtEl>
                                        <p:attrNameLst>
                                          <p:attrName>style.visibility</p:attrName>
                                        </p:attrNameLst>
                                      </p:cBhvr>
                                      <p:to>
                                        <p:strVal val="visible"/>
                                      </p:to>
                                    </p:set>
                                    <p:animEffect transition="in" filter="wipe(up)">
                                      <p:cBhvr>
                                        <p:cTn id="13" dur="500"/>
                                        <p:tgtEl>
                                          <p:spTgt spid="14950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955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955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49550"/>
                                        </p:tgtEl>
                                        <p:attrNameLst>
                                          <p:attrName>style.visibility</p:attrName>
                                        </p:attrNameLst>
                                      </p:cBhvr>
                                      <p:to>
                                        <p:strVal val="visible"/>
                                      </p:to>
                                    </p:set>
                                    <p:animEffect transition="in" filter="wipe(left)">
                                      <p:cBhvr>
                                        <p:cTn id="30" dur="500"/>
                                        <p:tgtEl>
                                          <p:spTgt spid="14955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9507">
                                            <p:txEl>
                                              <p:pRg st="10" end="10"/>
                                            </p:txEl>
                                          </p:spTgt>
                                        </p:tgtEl>
                                        <p:attrNameLst>
                                          <p:attrName>style.visibility</p:attrName>
                                        </p:attrNameLst>
                                      </p:cBhvr>
                                      <p:to>
                                        <p:strVal val="visible"/>
                                      </p:to>
                                    </p:set>
                                    <p:animEffect transition="in" filter="wipe(up)">
                                      <p:cBhvr>
                                        <p:cTn id="33" dur="500"/>
                                        <p:tgtEl>
                                          <p:spTgt spid="14950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autoUpdateAnimBg="0"/>
      <p:bldP spid="149553" grpId="0" animBg="1"/>
      <p:bldP spid="14955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2.3  </a:t>
            </a:r>
            <a:r>
              <a:rPr lang="en-US" altLang="zh-CN" sz="3200" b="1" dirty="0" err="1" smtClean="0">
                <a:solidFill>
                  <a:schemeClr val="accent6">
                    <a:lumMod val="50000"/>
                  </a:schemeClr>
                </a:solidFill>
                <a:latin typeface="微软雅黑" panose="020B0503020204020204" pitchFamily="34" charset="-122"/>
                <a:ea typeface="微软雅黑" panose="020B0503020204020204" pitchFamily="34" charset="-122"/>
              </a:rPr>
              <a:t>Phong</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Shading</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51555" name="Rectangle 3"/>
          <p:cNvSpPr>
            <a:spLocks noGrp="1" noChangeArrowheads="1"/>
          </p:cNvSpPr>
          <p:nvPr>
            <p:ph type="body" sz="half" idx="1"/>
          </p:nvPr>
        </p:nvSpPr>
        <p:spPr>
          <a:xfrm>
            <a:off x="911424" y="1647031"/>
            <a:ext cx="10926233" cy="4651375"/>
          </a:xfrm>
        </p:spPr>
        <p:txBody>
          <a:bodyPr>
            <a:normAutofit lnSpcReduction="10000"/>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比</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Gouraud</a:t>
            </a:r>
            <a:r>
              <a:rPr lang="zh-CN" altLang="en-US" b="1" dirty="0">
                <a:solidFill>
                  <a:schemeClr val="bg2">
                    <a:lumMod val="50000"/>
                  </a:schemeClr>
                </a:solidFill>
                <a:latin typeface="微软雅黑" panose="020B0503020204020204" pitchFamily="34" charset="-122"/>
                <a:ea typeface="微软雅黑" panose="020B0503020204020204" pitchFamily="34" charset="-122"/>
              </a:rPr>
              <a:t>明暗处理更精确的面绘制算法</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真实地表现高光并大大降低马赫带效应</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进行法向量插值，再计算表面上各点处的光强；</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算法步骤：</a:t>
            </a:r>
          </a:p>
          <a:p>
            <a:pPr marL="1260475" lvl="3" indent="-342900"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确定每个多边形顶点处的平均单位法矢；</a:t>
            </a:r>
          </a:p>
          <a:p>
            <a:pPr marL="1260475" lvl="3" indent="-342900"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在多边形表面上对顶点法矢进行线性插值；</a:t>
            </a:r>
          </a:p>
          <a:p>
            <a:pPr marL="1260475" lvl="3" indent="-342900" hangingPunct="0">
              <a:lnSpc>
                <a:spcPct val="15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根据光照模型，沿每条扫描线计算表面</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上</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sym typeface="Symbol" pitchFamily="18" charset="2"/>
              </a:rPr>
              <a:t>各点对应点投影像素的光强度。</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eaLnBrk="1" hangingPunct="1"/>
            <a:endParaRPr lang="zh-CN" altLang="en-US" sz="2800" dirty="0" smtClean="0"/>
          </a:p>
          <a:p>
            <a:pPr eaLnBrk="1" hangingPunct="1"/>
            <a:endParaRPr lang="zh-CN" altLang="en-US" sz="2800" dirty="0" smtClean="0"/>
          </a:p>
          <a:p>
            <a:pPr eaLnBrk="1" hangingPunct="1"/>
            <a:endParaRPr lang="zh-CN" altLang="en-US" sz="2800" dirty="0" smtClean="0"/>
          </a:p>
          <a:p>
            <a:pPr lvl="1" eaLnBrk="1" hangingPunct="1">
              <a:buFont typeface="Wingdings" pitchFamily="2" charset="2"/>
              <a:buNone/>
            </a:pPr>
            <a:endParaRPr lang="zh-CN" altLang="en-US" sz="2400" dirty="0" smtClean="0"/>
          </a:p>
        </p:txBody>
      </p:sp>
      <p:sp>
        <p:nvSpPr>
          <p:cNvPr id="54276" name="Text Box 5"/>
          <p:cNvSpPr txBox="1">
            <a:spLocks noChangeArrowheads="1"/>
          </p:cNvSpPr>
          <p:nvPr/>
        </p:nvSpPr>
        <p:spPr bwMode="auto">
          <a:xfrm>
            <a:off x="3983567" y="3789363"/>
            <a:ext cx="44640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1"/>
                </a:solidFill>
                <a:ea typeface="黑体" pitchFamily="49" charset="-122"/>
              </a:rPr>
              <a:t>需要马赫带效应的图示</a:t>
            </a:r>
          </a:p>
        </p:txBody>
      </p:sp>
    </p:spTree>
    <p:extLst>
      <p:ext uri="{BB962C8B-B14F-4D97-AF65-F5344CB8AC3E}">
        <p14:creationId xmlns:p14="http://schemas.microsoft.com/office/powerpoint/2010/main" val="184515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1555">
                                            <p:txEl>
                                              <p:pRg st="0" end="0"/>
                                            </p:txEl>
                                          </p:spTgt>
                                        </p:tgtEl>
                                        <p:attrNameLst>
                                          <p:attrName>style.visibility</p:attrName>
                                        </p:attrNameLst>
                                      </p:cBhvr>
                                      <p:to>
                                        <p:strVal val="visible"/>
                                      </p:to>
                                    </p:set>
                                    <p:animEffect transition="in" filter="wipe(up)">
                                      <p:cBhvr>
                                        <p:cTn id="7" dur="500"/>
                                        <p:tgtEl>
                                          <p:spTgt spid="15155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1555">
                                            <p:txEl>
                                              <p:pRg st="1" end="1"/>
                                            </p:txEl>
                                          </p:spTgt>
                                        </p:tgtEl>
                                        <p:attrNameLst>
                                          <p:attrName>style.visibility</p:attrName>
                                        </p:attrNameLst>
                                      </p:cBhvr>
                                      <p:to>
                                        <p:strVal val="visible"/>
                                      </p:to>
                                    </p:set>
                                    <p:animEffect transition="in" filter="wipe(up)">
                                      <p:cBhvr>
                                        <p:cTn id="10" dur="500"/>
                                        <p:tgtEl>
                                          <p:spTgt spid="15155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1555">
                                            <p:txEl>
                                              <p:pRg st="2" end="2"/>
                                            </p:txEl>
                                          </p:spTgt>
                                        </p:tgtEl>
                                        <p:attrNameLst>
                                          <p:attrName>style.visibility</p:attrName>
                                        </p:attrNameLst>
                                      </p:cBhvr>
                                      <p:to>
                                        <p:strVal val="visible"/>
                                      </p:to>
                                    </p:set>
                                    <p:animEffect transition="in" filter="wipe(up)">
                                      <p:cBhvr>
                                        <p:cTn id="13" dur="500"/>
                                        <p:tgtEl>
                                          <p:spTgt spid="15155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1555">
                                            <p:txEl>
                                              <p:pRg st="3" end="3"/>
                                            </p:txEl>
                                          </p:spTgt>
                                        </p:tgtEl>
                                        <p:attrNameLst>
                                          <p:attrName>style.visibility</p:attrName>
                                        </p:attrNameLst>
                                      </p:cBhvr>
                                      <p:to>
                                        <p:strVal val="visible"/>
                                      </p:to>
                                    </p:set>
                                    <p:animEffect transition="in" filter="wipe(up)">
                                      <p:cBhvr>
                                        <p:cTn id="16" dur="500"/>
                                        <p:tgtEl>
                                          <p:spTgt spid="15155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51555">
                                            <p:txEl>
                                              <p:pRg st="4" end="4"/>
                                            </p:txEl>
                                          </p:spTgt>
                                        </p:tgtEl>
                                        <p:attrNameLst>
                                          <p:attrName>style.visibility</p:attrName>
                                        </p:attrNameLst>
                                      </p:cBhvr>
                                      <p:to>
                                        <p:strVal val="visible"/>
                                      </p:to>
                                    </p:set>
                                    <p:animEffect transition="in" filter="wipe(up)">
                                      <p:cBhvr>
                                        <p:cTn id="19" dur="500"/>
                                        <p:tgtEl>
                                          <p:spTgt spid="151555">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1555">
                                            <p:txEl>
                                              <p:pRg st="5" end="5"/>
                                            </p:txEl>
                                          </p:spTgt>
                                        </p:tgtEl>
                                        <p:attrNameLst>
                                          <p:attrName>style.visibility</p:attrName>
                                        </p:attrNameLst>
                                      </p:cBhvr>
                                      <p:to>
                                        <p:strVal val="visible"/>
                                      </p:to>
                                    </p:set>
                                    <p:animEffect transition="in" filter="wipe(up)">
                                      <p:cBhvr>
                                        <p:cTn id="22" dur="500"/>
                                        <p:tgtEl>
                                          <p:spTgt spid="151555">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1555">
                                            <p:txEl>
                                              <p:pRg st="6" end="6"/>
                                            </p:txEl>
                                          </p:spTgt>
                                        </p:tgtEl>
                                        <p:attrNameLst>
                                          <p:attrName>style.visibility</p:attrName>
                                        </p:attrNameLst>
                                      </p:cBhvr>
                                      <p:to>
                                        <p:strVal val="visible"/>
                                      </p:to>
                                    </p:set>
                                    <p:animEffect transition="in" filter="wipe(up)">
                                      <p:cBhvr>
                                        <p:cTn id="25" dur="500"/>
                                        <p:tgtEl>
                                          <p:spTgt spid="1515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2" name="Freeform 22"/>
          <p:cNvSpPr>
            <a:spLocks/>
          </p:cNvSpPr>
          <p:nvPr/>
        </p:nvSpPr>
        <p:spPr bwMode="auto">
          <a:xfrm>
            <a:off x="3695700" y="2781300"/>
            <a:ext cx="4464051" cy="2555875"/>
          </a:xfrm>
          <a:custGeom>
            <a:avLst/>
            <a:gdLst>
              <a:gd name="T0" fmla="*/ 2147483647 w 2109"/>
              <a:gd name="T1" fmla="*/ 0 h 1610"/>
              <a:gd name="T2" fmla="*/ 0 w 2109"/>
              <a:gd name="T3" fmla="*/ 2147483647 h 1610"/>
              <a:gd name="T4" fmla="*/ 2147483647 w 2109"/>
              <a:gd name="T5" fmla="*/ 2147483647 h 1610"/>
              <a:gd name="T6" fmla="*/ 2147483647 w 2109"/>
              <a:gd name="T7" fmla="*/ 0 h 1610"/>
              <a:gd name="T8" fmla="*/ 0 60000 65536"/>
              <a:gd name="T9" fmla="*/ 0 60000 65536"/>
              <a:gd name="T10" fmla="*/ 0 60000 65536"/>
              <a:gd name="T11" fmla="*/ 0 60000 65536"/>
              <a:gd name="T12" fmla="*/ 0 w 2109"/>
              <a:gd name="T13" fmla="*/ 0 h 1610"/>
              <a:gd name="T14" fmla="*/ 2109 w 2109"/>
              <a:gd name="T15" fmla="*/ 1610 h 1610"/>
            </a:gdLst>
            <a:ahLst/>
            <a:cxnLst>
              <a:cxn ang="T8">
                <a:pos x="T0" y="T1"/>
              </a:cxn>
              <a:cxn ang="T9">
                <a:pos x="T2" y="T3"/>
              </a:cxn>
              <a:cxn ang="T10">
                <a:pos x="T4" y="T5"/>
              </a:cxn>
              <a:cxn ang="T11">
                <a:pos x="T6" y="T7"/>
              </a:cxn>
            </a:cxnLst>
            <a:rect l="T12" t="T13" r="T14" b="T15"/>
            <a:pathLst>
              <a:path w="2109" h="1610">
                <a:moveTo>
                  <a:pt x="748" y="0"/>
                </a:moveTo>
                <a:lnTo>
                  <a:pt x="0" y="1610"/>
                </a:lnTo>
                <a:lnTo>
                  <a:pt x="2109" y="1224"/>
                </a:lnTo>
                <a:lnTo>
                  <a:pt x="748" y="0"/>
                </a:lnTo>
                <a:close/>
              </a:path>
            </a:pathLst>
          </a:custGeom>
          <a:gradFill rotWithShape="1">
            <a:gsLst>
              <a:gs pos="0">
                <a:srgbClr val="E8500C"/>
              </a:gs>
              <a:gs pos="100000">
                <a:srgbClr val="FFCCCC"/>
              </a:gs>
            </a:gsLst>
            <a:lin ang="2700000" scaled="1"/>
          </a:gradFill>
          <a:ln w="28575" cap="flat" cmpd="sng">
            <a:solidFill>
              <a:srgbClr val="F57339"/>
            </a:solidFill>
            <a:prstDash val="solid"/>
            <a:round/>
            <a:headEnd/>
            <a:tailEnd/>
          </a:ln>
        </p:spPr>
        <p:txBody>
          <a:bodyPr/>
          <a:lstStyle/>
          <a:p>
            <a:endParaRPr lang="zh-CN" altLang="en-US"/>
          </a:p>
        </p:txBody>
      </p:sp>
      <p:sp>
        <p:nvSpPr>
          <p:cNvPr id="55300" name="Rectangle 3"/>
          <p:cNvSpPr>
            <a:spLocks noGrp="1" noChangeArrowheads="1"/>
          </p:cNvSpPr>
          <p:nvPr>
            <p:ph type="body" sz="half" idx="1"/>
          </p:nvPr>
        </p:nvSpPr>
        <p:spPr>
          <a:xfrm>
            <a:off x="1265768" y="1981201"/>
            <a:ext cx="10926233" cy="4651375"/>
          </a:xfrm>
        </p:spPr>
        <p:txBody>
          <a:bodyPr/>
          <a:lstStyle/>
          <a:p>
            <a:pPr eaLnBrk="1" hangingPunct="1"/>
            <a:endParaRPr lang="zh-CN" altLang="en-US" sz="2800" smtClean="0"/>
          </a:p>
          <a:p>
            <a:pPr eaLnBrk="1" hangingPunct="1"/>
            <a:endParaRPr lang="zh-CN" altLang="en-US" sz="2800" smtClean="0"/>
          </a:p>
          <a:p>
            <a:pPr eaLnBrk="1" hangingPunct="1"/>
            <a:endParaRPr lang="zh-CN" altLang="en-US" sz="2800" smtClean="0"/>
          </a:p>
          <a:p>
            <a:pPr lvl="1" eaLnBrk="1" hangingPunct="1">
              <a:buFont typeface="Wingdings" pitchFamily="2" charset="2"/>
              <a:buNone/>
            </a:pPr>
            <a:endParaRPr lang="zh-CN" altLang="en-US" sz="2400" smtClean="0"/>
          </a:p>
        </p:txBody>
      </p:sp>
      <p:sp>
        <p:nvSpPr>
          <p:cNvPr id="153605" name="Freeform 5"/>
          <p:cNvSpPr>
            <a:spLocks/>
          </p:cNvSpPr>
          <p:nvPr/>
        </p:nvSpPr>
        <p:spPr bwMode="auto">
          <a:xfrm>
            <a:off x="3695700" y="2781300"/>
            <a:ext cx="4464051" cy="2555875"/>
          </a:xfrm>
          <a:custGeom>
            <a:avLst/>
            <a:gdLst>
              <a:gd name="T0" fmla="*/ 2147483647 w 2109"/>
              <a:gd name="T1" fmla="*/ 0 h 1610"/>
              <a:gd name="T2" fmla="*/ 0 w 2109"/>
              <a:gd name="T3" fmla="*/ 2147483647 h 1610"/>
              <a:gd name="T4" fmla="*/ 2147483647 w 2109"/>
              <a:gd name="T5" fmla="*/ 2147483647 h 1610"/>
              <a:gd name="T6" fmla="*/ 2147483647 w 2109"/>
              <a:gd name="T7" fmla="*/ 0 h 1610"/>
              <a:gd name="T8" fmla="*/ 0 60000 65536"/>
              <a:gd name="T9" fmla="*/ 0 60000 65536"/>
              <a:gd name="T10" fmla="*/ 0 60000 65536"/>
              <a:gd name="T11" fmla="*/ 0 60000 65536"/>
              <a:gd name="T12" fmla="*/ 0 w 2109"/>
              <a:gd name="T13" fmla="*/ 0 h 1610"/>
              <a:gd name="T14" fmla="*/ 2109 w 2109"/>
              <a:gd name="T15" fmla="*/ 1610 h 1610"/>
            </a:gdLst>
            <a:ahLst/>
            <a:cxnLst>
              <a:cxn ang="T8">
                <a:pos x="T0" y="T1"/>
              </a:cxn>
              <a:cxn ang="T9">
                <a:pos x="T2" y="T3"/>
              </a:cxn>
              <a:cxn ang="T10">
                <a:pos x="T4" y="T5"/>
              </a:cxn>
              <a:cxn ang="T11">
                <a:pos x="T6" y="T7"/>
              </a:cxn>
            </a:cxnLst>
            <a:rect l="T12" t="T13" r="T14" b="T15"/>
            <a:pathLst>
              <a:path w="2109" h="1610">
                <a:moveTo>
                  <a:pt x="748" y="0"/>
                </a:moveTo>
                <a:lnTo>
                  <a:pt x="0" y="1610"/>
                </a:lnTo>
                <a:lnTo>
                  <a:pt x="2109" y="1224"/>
                </a:lnTo>
                <a:lnTo>
                  <a:pt x="748" y="0"/>
                </a:lnTo>
                <a:close/>
              </a:path>
            </a:pathLst>
          </a:custGeom>
          <a:noFill/>
          <a:ln w="28575" cap="flat" cmpd="sng">
            <a:solidFill>
              <a:srgbClr val="F5733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09" name="Line 9"/>
          <p:cNvSpPr>
            <a:spLocks noChangeShapeType="1"/>
          </p:cNvSpPr>
          <p:nvPr/>
        </p:nvSpPr>
        <p:spPr bwMode="auto">
          <a:xfrm flipV="1">
            <a:off x="2927351" y="1952626"/>
            <a:ext cx="3217333" cy="2124075"/>
          </a:xfrm>
          <a:prstGeom prst="line">
            <a:avLst/>
          </a:prstGeom>
          <a:noFill/>
          <a:ln w="952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10" name="Line 10"/>
          <p:cNvSpPr>
            <a:spLocks noChangeShapeType="1"/>
          </p:cNvSpPr>
          <p:nvPr/>
        </p:nvSpPr>
        <p:spPr bwMode="auto">
          <a:xfrm>
            <a:off x="6144684" y="1952625"/>
            <a:ext cx="3215216" cy="2160588"/>
          </a:xfrm>
          <a:prstGeom prst="line">
            <a:avLst/>
          </a:prstGeom>
          <a:noFill/>
          <a:ln w="952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11" name="Line 11"/>
          <p:cNvSpPr>
            <a:spLocks noChangeShapeType="1"/>
          </p:cNvSpPr>
          <p:nvPr/>
        </p:nvSpPr>
        <p:spPr bwMode="auto">
          <a:xfrm flipH="1" flipV="1">
            <a:off x="2927351" y="4113213"/>
            <a:ext cx="6432549" cy="36512"/>
          </a:xfrm>
          <a:prstGeom prst="line">
            <a:avLst/>
          </a:prstGeom>
          <a:noFill/>
          <a:ln w="9525">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12" name="Freeform 12"/>
          <p:cNvSpPr>
            <a:spLocks/>
          </p:cNvSpPr>
          <p:nvPr/>
        </p:nvSpPr>
        <p:spPr bwMode="auto">
          <a:xfrm>
            <a:off x="2889252" y="1909763"/>
            <a:ext cx="6481233" cy="2233612"/>
          </a:xfrm>
          <a:custGeom>
            <a:avLst/>
            <a:gdLst>
              <a:gd name="T0" fmla="*/ 2147483647 w 3062"/>
              <a:gd name="T1" fmla="*/ 0 h 1407"/>
              <a:gd name="T2" fmla="*/ 0 w 3062"/>
              <a:gd name="T3" fmla="*/ 2147483647 h 1407"/>
              <a:gd name="T4" fmla="*/ 2147483647 w 3062"/>
              <a:gd name="T5" fmla="*/ 2147483647 h 1407"/>
              <a:gd name="T6" fmla="*/ 2147483647 w 3062"/>
              <a:gd name="T7" fmla="*/ 0 h 1407"/>
              <a:gd name="T8" fmla="*/ 0 60000 65536"/>
              <a:gd name="T9" fmla="*/ 0 60000 65536"/>
              <a:gd name="T10" fmla="*/ 0 60000 65536"/>
              <a:gd name="T11" fmla="*/ 0 60000 65536"/>
              <a:gd name="T12" fmla="*/ 0 w 3062"/>
              <a:gd name="T13" fmla="*/ 0 h 1407"/>
              <a:gd name="T14" fmla="*/ 3062 w 3062"/>
              <a:gd name="T15" fmla="*/ 1407 h 1407"/>
            </a:gdLst>
            <a:ahLst/>
            <a:cxnLst>
              <a:cxn ang="T8">
                <a:pos x="T0" y="T1"/>
              </a:cxn>
              <a:cxn ang="T9">
                <a:pos x="T2" y="T3"/>
              </a:cxn>
              <a:cxn ang="T10">
                <a:pos x="T4" y="T5"/>
              </a:cxn>
              <a:cxn ang="T11">
                <a:pos x="T6" y="T7"/>
              </a:cxn>
            </a:cxnLst>
            <a:rect l="T12" t="T13" r="T14" b="T15"/>
            <a:pathLst>
              <a:path w="3062" h="1407">
                <a:moveTo>
                  <a:pt x="1543" y="0"/>
                </a:moveTo>
                <a:lnTo>
                  <a:pt x="0" y="1384"/>
                </a:lnTo>
                <a:lnTo>
                  <a:pt x="3062" y="1407"/>
                </a:lnTo>
                <a:lnTo>
                  <a:pt x="1543" y="0"/>
                </a:lnTo>
                <a:close/>
              </a:path>
            </a:pathLst>
          </a:custGeom>
          <a:gradFill rotWithShape="1">
            <a:gsLst>
              <a:gs pos="0">
                <a:srgbClr val="3333CC">
                  <a:alpha val="51999"/>
                </a:srgbClr>
              </a:gs>
              <a:gs pos="100000">
                <a:srgbClr val="18185E">
                  <a:alpha val="54999"/>
                </a:srgbClr>
              </a:gs>
            </a:gsLst>
            <a:lin ang="54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sp>
        <p:nvSpPr>
          <p:cNvPr id="153616" name="Line 16"/>
          <p:cNvSpPr>
            <a:spLocks noChangeShapeType="1"/>
          </p:cNvSpPr>
          <p:nvPr/>
        </p:nvSpPr>
        <p:spPr bwMode="auto">
          <a:xfrm>
            <a:off x="4607985" y="2924176"/>
            <a:ext cx="3551767" cy="396875"/>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17" name="Line 17"/>
          <p:cNvSpPr>
            <a:spLocks noChangeShapeType="1"/>
          </p:cNvSpPr>
          <p:nvPr/>
        </p:nvSpPr>
        <p:spPr bwMode="auto">
          <a:xfrm flipV="1">
            <a:off x="5039785" y="2997201"/>
            <a:ext cx="239183" cy="1008063"/>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18" name="Line 18"/>
          <p:cNvSpPr>
            <a:spLocks noChangeShapeType="1"/>
          </p:cNvSpPr>
          <p:nvPr/>
        </p:nvSpPr>
        <p:spPr bwMode="auto">
          <a:xfrm flipV="1">
            <a:off x="5539318" y="3068639"/>
            <a:ext cx="412749" cy="936625"/>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19" name="Line 19"/>
          <p:cNvSpPr>
            <a:spLocks noChangeShapeType="1"/>
          </p:cNvSpPr>
          <p:nvPr/>
        </p:nvSpPr>
        <p:spPr bwMode="auto">
          <a:xfrm flipV="1">
            <a:off x="6096001" y="3140075"/>
            <a:ext cx="624417" cy="865188"/>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0" name="Line 20"/>
          <p:cNvSpPr>
            <a:spLocks noChangeShapeType="1"/>
          </p:cNvSpPr>
          <p:nvPr/>
        </p:nvSpPr>
        <p:spPr bwMode="auto">
          <a:xfrm flipV="1">
            <a:off x="6623052" y="3213101"/>
            <a:ext cx="817033" cy="792163"/>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24"/>
          <p:cNvGrpSpPr>
            <a:grpSpLocks/>
          </p:cNvGrpSpPr>
          <p:nvPr/>
        </p:nvGrpSpPr>
        <p:grpSpPr bwMode="auto">
          <a:xfrm>
            <a:off x="958851" y="3681413"/>
            <a:ext cx="10225616" cy="366712"/>
            <a:chOff x="453" y="2183"/>
            <a:chExt cx="4831" cy="231"/>
          </a:xfrm>
        </p:grpSpPr>
        <p:sp>
          <p:nvSpPr>
            <p:cNvPr id="55328" name="Line 14"/>
            <p:cNvSpPr>
              <a:spLocks noChangeShapeType="1"/>
            </p:cNvSpPr>
            <p:nvPr/>
          </p:nvSpPr>
          <p:spPr bwMode="auto">
            <a:xfrm>
              <a:off x="453" y="2391"/>
              <a:ext cx="469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55329" name="Text Box 23"/>
            <p:cNvSpPr txBox="1">
              <a:spLocks noChangeArrowheads="1"/>
            </p:cNvSpPr>
            <p:nvPr/>
          </p:nvSpPr>
          <p:spPr bwMode="auto">
            <a:xfrm>
              <a:off x="4513" y="2183"/>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2">
                      <a:lumMod val="50000"/>
                    </a:schemeClr>
                  </a:solidFill>
                </a:rPr>
                <a:t>扫描线</a:t>
              </a:r>
            </a:p>
          </p:txBody>
        </p:sp>
      </p:grpSp>
      <p:grpSp>
        <p:nvGrpSpPr>
          <p:cNvPr id="3" name="Group 28"/>
          <p:cNvGrpSpPr>
            <a:grpSpLocks/>
          </p:cNvGrpSpPr>
          <p:nvPr/>
        </p:nvGrpSpPr>
        <p:grpSpPr bwMode="auto">
          <a:xfrm>
            <a:off x="2112433" y="4076701"/>
            <a:ext cx="1583267" cy="1260475"/>
            <a:chOff x="998" y="2568"/>
            <a:chExt cx="748" cy="794"/>
          </a:xfrm>
        </p:grpSpPr>
        <p:sp>
          <p:nvSpPr>
            <p:cNvPr id="55326" name="Line 6"/>
            <p:cNvSpPr>
              <a:spLocks noChangeShapeType="1"/>
            </p:cNvSpPr>
            <p:nvPr/>
          </p:nvSpPr>
          <p:spPr bwMode="auto">
            <a:xfrm flipH="1" flipV="1">
              <a:off x="1383" y="2568"/>
              <a:ext cx="363" cy="794"/>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55327" name="Text Box 25"/>
            <p:cNvSpPr txBox="1">
              <a:spLocks noChangeArrowheads="1"/>
            </p:cNvSpPr>
            <p:nvPr/>
          </p:nvSpPr>
          <p:spPr bwMode="auto">
            <a:xfrm>
              <a:off x="998" y="2614"/>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N</a:t>
              </a:r>
              <a:r>
                <a:rPr lang="en-US" altLang="zh-CN" sz="2000" baseline="-25000">
                  <a:solidFill>
                    <a:schemeClr val="bg2">
                      <a:lumMod val="50000"/>
                    </a:schemeClr>
                  </a:solidFill>
                  <a:latin typeface="Times New Roman" pitchFamily="18" charset="0"/>
                </a:rPr>
                <a:t>1</a:t>
              </a:r>
            </a:p>
          </p:txBody>
        </p:sp>
      </p:grpSp>
      <p:grpSp>
        <p:nvGrpSpPr>
          <p:cNvPr id="4" name="Group 30"/>
          <p:cNvGrpSpPr>
            <a:grpSpLocks/>
          </p:cNvGrpSpPr>
          <p:nvPr/>
        </p:nvGrpSpPr>
        <p:grpSpPr bwMode="auto">
          <a:xfrm>
            <a:off x="5259918" y="1557338"/>
            <a:ext cx="1746249" cy="1230312"/>
            <a:chOff x="2485" y="981"/>
            <a:chExt cx="825" cy="775"/>
          </a:xfrm>
        </p:grpSpPr>
        <p:sp>
          <p:nvSpPr>
            <p:cNvPr id="55324" name="Line 7"/>
            <p:cNvSpPr>
              <a:spLocks noChangeShapeType="1"/>
            </p:cNvSpPr>
            <p:nvPr/>
          </p:nvSpPr>
          <p:spPr bwMode="auto">
            <a:xfrm flipV="1">
              <a:off x="2485" y="1234"/>
              <a:ext cx="431" cy="522"/>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55325" name="Text Box 26"/>
            <p:cNvSpPr txBox="1">
              <a:spLocks noChangeArrowheads="1"/>
            </p:cNvSpPr>
            <p:nvPr/>
          </p:nvSpPr>
          <p:spPr bwMode="auto">
            <a:xfrm>
              <a:off x="2789" y="981"/>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N</a:t>
              </a:r>
              <a:r>
                <a:rPr lang="en-US" altLang="zh-CN" sz="2000" baseline="-25000">
                  <a:solidFill>
                    <a:schemeClr val="bg2">
                      <a:lumMod val="50000"/>
                    </a:schemeClr>
                  </a:solidFill>
                  <a:latin typeface="Times New Roman" pitchFamily="18" charset="0"/>
                </a:rPr>
                <a:t>2</a:t>
              </a:r>
            </a:p>
          </p:txBody>
        </p:sp>
      </p:grpSp>
      <p:grpSp>
        <p:nvGrpSpPr>
          <p:cNvPr id="5" name="Group 29"/>
          <p:cNvGrpSpPr>
            <a:grpSpLocks/>
          </p:cNvGrpSpPr>
          <p:nvPr/>
        </p:nvGrpSpPr>
        <p:grpSpPr bwMode="auto">
          <a:xfrm>
            <a:off x="8151284" y="4041776"/>
            <a:ext cx="2063749" cy="682625"/>
            <a:chOff x="3851" y="2546"/>
            <a:chExt cx="975" cy="430"/>
          </a:xfrm>
        </p:grpSpPr>
        <p:sp>
          <p:nvSpPr>
            <p:cNvPr id="55322" name="Line 8"/>
            <p:cNvSpPr>
              <a:spLocks noChangeShapeType="1"/>
            </p:cNvSpPr>
            <p:nvPr/>
          </p:nvSpPr>
          <p:spPr bwMode="auto">
            <a:xfrm flipV="1">
              <a:off x="3851" y="2591"/>
              <a:ext cx="567" cy="385"/>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5323" name="Text Box 27"/>
            <p:cNvSpPr txBox="1">
              <a:spLocks noChangeArrowheads="1"/>
            </p:cNvSpPr>
            <p:nvPr/>
          </p:nvSpPr>
          <p:spPr bwMode="auto">
            <a:xfrm>
              <a:off x="4305" y="2546"/>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N</a:t>
              </a:r>
              <a:r>
                <a:rPr lang="en-US" altLang="zh-CN" sz="2000" baseline="-25000">
                  <a:latin typeface="Times New Roman" pitchFamily="18" charset="0"/>
                </a:rPr>
                <a:t>3</a:t>
              </a:r>
            </a:p>
          </p:txBody>
        </p:sp>
      </p:grpSp>
      <p:grpSp>
        <p:nvGrpSpPr>
          <p:cNvPr id="6" name="Group 35"/>
          <p:cNvGrpSpPr>
            <a:grpSpLocks/>
          </p:cNvGrpSpPr>
          <p:nvPr/>
        </p:nvGrpSpPr>
        <p:grpSpPr bwMode="auto">
          <a:xfrm>
            <a:off x="3839633" y="2565401"/>
            <a:ext cx="1102784" cy="1439863"/>
            <a:chOff x="1814" y="1598"/>
            <a:chExt cx="521" cy="925"/>
          </a:xfrm>
        </p:grpSpPr>
        <p:sp>
          <p:nvSpPr>
            <p:cNvPr id="55320" name="Line 13"/>
            <p:cNvSpPr>
              <a:spLocks noChangeShapeType="1"/>
            </p:cNvSpPr>
            <p:nvPr/>
          </p:nvSpPr>
          <p:spPr bwMode="auto">
            <a:xfrm flipV="1">
              <a:off x="2132" y="1842"/>
              <a:ext cx="45" cy="681"/>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55321" name="Text Box 32"/>
            <p:cNvSpPr txBox="1">
              <a:spLocks noChangeArrowheads="1"/>
            </p:cNvSpPr>
            <p:nvPr/>
          </p:nvSpPr>
          <p:spPr bwMode="auto">
            <a:xfrm>
              <a:off x="1814" y="1598"/>
              <a:ext cx="52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N</a:t>
              </a:r>
              <a:r>
                <a:rPr lang="en-US" altLang="zh-CN" sz="2000" baseline="-25000">
                  <a:solidFill>
                    <a:schemeClr val="bg2">
                      <a:lumMod val="50000"/>
                    </a:schemeClr>
                  </a:solidFill>
                  <a:latin typeface="Times New Roman" pitchFamily="18" charset="0"/>
                </a:rPr>
                <a:t>4</a:t>
              </a:r>
            </a:p>
          </p:txBody>
        </p:sp>
      </p:grpSp>
      <p:grpSp>
        <p:nvGrpSpPr>
          <p:cNvPr id="7" name="Group 34"/>
          <p:cNvGrpSpPr>
            <a:grpSpLocks/>
          </p:cNvGrpSpPr>
          <p:nvPr/>
        </p:nvGrpSpPr>
        <p:grpSpPr bwMode="auto">
          <a:xfrm>
            <a:off x="7103533" y="2960689"/>
            <a:ext cx="2015067" cy="1044575"/>
            <a:chOff x="3356" y="1865"/>
            <a:chExt cx="952" cy="658"/>
          </a:xfrm>
        </p:grpSpPr>
        <p:sp>
          <p:nvSpPr>
            <p:cNvPr id="55318" name="Line 15"/>
            <p:cNvSpPr>
              <a:spLocks noChangeShapeType="1"/>
            </p:cNvSpPr>
            <p:nvPr/>
          </p:nvSpPr>
          <p:spPr bwMode="auto">
            <a:xfrm flipV="1">
              <a:off x="3356" y="2092"/>
              <a:ext cx="522" cy="431"/>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55319" name="Text Box 33"/>
            <p:cNvSpPr txBox="1">
              <a:spLocks noChangeArrowheads="1"/>
            </p:cNvSpPr>
            <p:nvPr/>
          </p:nvSpPr>
          <p:spPr bwMode="auto">
            <a:xfrm>
              <a:off x="3787" y="1865"/>
              <a:ext cx="5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solidFill>
                    <a:schemeClr val="bg2">
                      <a:lumMod val="50000"/>
                    </a:schemeClr>
                  </a:solidFill>
                  <a:latin typeface="Times New Roman" pitchFamily="18" charset="0"/>
                </a:rPr>
                <a:t>N</a:t>
              </a:r>
              <a:r>
                <a:rPr lang="en-US" altLang="zh-CN" sz="2000" baseline="-25000">
                  <a:solidFill>
                    <a:schemeClr val="bg2">
                      <a:lumMod val="50000"/>
                    </a:schemeClr>
                  </a:solidFill>
                  <a:latin typeface="Times New Roman" pitchFamily="18" charset="0"/>
                </a:rPr>
                <a:t>5</a:t>
              </a:r>
            </a:p>
          </p:txBody>
        </p:sp>
      </p:grpSp>
      <p:graphicFrame>
        <p:nvGraphicFramePr>
          <p:cNvPr id="153636" name="Object 36"/>
          <p:cNvGraphicFramePr>
            <a:graphicFrameLocks noGrp="1" noChangeAspect="1"/>
          </p:cNvGraphicFramePr>
          <p:nvPr>
            <p:ph sz="quarter" idx="2"/>
          </p:nvPr>
        </p:nvGraphicFramePr>
        <p:xfrm>
          <a:off x="3551767" y="5589589"/>
          <a:ext cx="4897967" cy="904875"/>
        </p:xfrm>
        <a:graphic>
          <a:graphicData uri="http://schemas.openxmlformats.org/presentationml/2006/ole">
            <mc:AlternateContent xmlns:mc="http://schemas.openxmlformats.org/markup-compatibility/2006">
              <mc:Choice xmlns:v="urn:schemas-microsoft-com:vml" Requires="v">
                <p:oleObj spid="_x0000_s116770" name="Equation" r:id="rId4" imgW="1752600" imgH="431800" progId="Equation.DSMT4">
                  <p:embed/>
                </p:oleObj>
              </mc:Choice>
              <mc:Fallback>
                <p:oleObj name="Equation" r:id="rId4" imgW="17526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1767" y="5589589"/>
                        <a:ext cx="4897967"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Rectangle 2"/>
          <p:cNvSpPr>
            <a:spLocks noGrp="1" noChangeArrowheads="1"/>
          </p:cNvSpPr>
          <p:nvPr>
            <p:ph type="title"/>
          </p:nvPr>
        </p:nvSpPr>
        <p:spPr>
          <a:xfrm>
            <a:off x="911424" y="260648"/>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2.3  </a:t>
            </a:r>
            <a:r>
              <a:rPr lang="en-US" altLang="zh-CN" sz="3200" b="1" dirty="0" err="1" smtClean="0">
                <a:solidFill>
                  <a:schemeClr val="accent6">
                    <a:lumMod val="50000"/>
                  </a:schemeClr>
                </a:solidFill>
                <a:latin typeface="微软雅黑" panose="020B0503020204020204" pitchFamily="34" charset="-122"/>
                <a:ea typeface="微软雅黑" panose="020B0503020204020204" pitchFamily="34" charset="-122"/>
              </a:rPr>
              <a:t>Phong</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Shading</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8856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2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3609"/>
                                        </p:tgtEl>
                                        <p:attrNameLst>
                                          <p:attrName>style.visibility</p:attrName>
                                        </p:attrNameLst>
                                      </p:cBhvr>
                                      <p:to>
                                        <p:strVal val="visible"/>
                                      </p:to>
                                    </p:set>
                                    <p:animEffect transition="in" filter="wipe(up)">
                                      <p:cBhvr>
                                        <p:cTn id="22" dur="500"/>
                                        <p:tgtEl>
                                          <p:spTgt spid="15360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3610"/>
                                        </p:tgtEl>
                                        <p:attrNameLst>
                                          <p:attrName>style.visibility</p:attrName>
                                        </p:attrNameLst>
                                      </p:cBhvr>
                                      <p:to>
                                        <p:strVal val="visible"/>
                                      </p:to>
                                    </p:set>
                                    <p:animEffect transition="in" filter="wipe(down)">
                                      <p:cBhvr>
                                        <p:cTn id="25" dur="500"/>
                                        <p:tgtEl>
                                          <p:spTgt spid="15361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3611"/>
                                        </p:tgtEl>
                                        <p:attrNameLst>
                                          <p:attrName>style.visibility</p:attrName>
                                        </p:attrNameLst>
                                      </p:cBhvr>
                                      <p:to>
                                        <p:strVal val="visible"/>
                                      </p:to>
                                    </p:set>
                                    <p:animEffect transition="in" filter="wipe(left)">
                                      <p:cBhvr>
                                        <p:cTn id="28" dur="500"/>
                                        <p:tgtEl>
                                          <p:spTgt spid="1536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53612"/>
                                        </p:tgtEl>
                                        <p:attrNameLst>
                                          <p:attrName>style.visibility</p:attrName>
                                        </p:attrNameLst>
                                      </p:cBhvr>
                                      <p:to>
                                        <p:strVal val="visible"/>
                                      </p:to>
                                    </p:set>
                                    <p:animEffect transition="in" filter="wipe(down)">
                                      <p:cBhvr>
                                        <p:cTn id="33" dur="500"/>
                                        <p:tgtEl>
                                          <p:spTgt spid="15361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153612"/>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53636"/>
                                        </p:tgtEl>
                                        <p:attrNameLst>
                                          <p:attrName>style.visibility</p:attrName>
                                        </p:attrNameLst>
                                      </p:cBhvr>
                                      <p:to>
                                        <p:strVal val="visible"/>
                                      </p:to>
                                    </p:set>
                                    <p:animEffect transition="in" filter="wipe(left)">
                                      <p:cBhvr>
                                        <p:cTn id="50" dur="500"/>
                                        <p:tgtEl>
                                          <p:spTgt spid="15363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00"/>
                                        <p:tgtEl>
                                          <p:spTgt spid="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5360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53610"/>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53611"/>
                                        </p:tgtEl>
                                        <p:attrNameLst>
                                          <p:attrName>style.visibility</p:attrName>
                                        </p:attrNameLst>
                                      </p:cBhvr>
                                      <p:to>
                                        <p:strVal val="hidden"/>
                                      </p:to>
                                    </p:set>
                                  </p:childTnLst>
                                </p:cTn>
                              </p:par>
                              <p:par>
                                <p:cTn id="64" presetID="22" presetClass="entr" presetSubtype="1" fill="hold" grpId="0" nodeType="withEffect">
                                  <p:stCondLst>
                                    <p:cond delay="0"/>
                                  </p:stCondLst>
                                  <p:childTnLst>
                                    <p:set>
                                      <p:cBhvr>
                                        <p:cTn id="65" dur="1" fill="hold">
                                          <p:stCondLst>
                                            <p:cond delay="0"/>
                                          </p:stCondLst>
                                        </p:cTn>
                                        <p:tgtEl>
                                          <p:spTgt spid="153616"/>
                                        </p:tgtEl>
                                        <p:attrNameLst>
                                          <p:attrName>style.visibility</p:attrName>
                                        </p:attrNameLst>
                                      </p:cBhvr>
                                      <p:to>
                                        <p:strVal val="visible"/>
                                      </p:to>
                                    </p:set>
                                    <p:animEffect transition="in" filter="wipe(up)">
                                      <p:cBhvr>
                                        <p:cTn id="66" dur="500"/>
                                        <p:tgtEl>
                                          <p:spTgt spid="15361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53617"/>
                                        </p:tgtEl>
                                        <p:attrNameLst>
                                          <p:attrName>style.visibility</p:attrName>
                                        </p:attrNameLst>
                                      </p:cBhvr>
                                      <p:to>
                                        <p:strVal val="visible"/>
                                      </p:to>
                                    </p:set>
                                    <p:animEffect transition="in" filter="wipe(down)">
                                      <p:cBhvr>
                                        <p:cTn id="71" dur="500"/>
                                        <p:tgtEl>
                                          <p:spTgt spid="15361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53618"/>
                                        </p:tgtEl>
                                        <p:attrNameLst>
                                          <p:attrName>style.visibility</p:attrName>
                                        </p:attrNameLst>
                                      </p:cBhvr>
                                      <p:to>
                                        <p:strVal val="visible"/>
                                      </p:to>
                                    </p:set>
                                    <p:animEffect transition="in" filter="wipe(down)">
                                      <p:cBhvr>
                                        <p:cTn id="74" dur="500"/>
                                        <p:tgtEl>
                                          <p:spTgt spid="153618"/>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53619"/>
                                        </p:tgtEl>
                                        <p:attrNameLst>
                                          <p:attrName>style.visibility</p:attrName>
                                        </p:attrNameLst>
                                      </p:cBhvr>
                                      <p:to>
                                        <p:strVal val="visible"/>
                                      </p:to>
                                    </p:set>
                                    <p:animEffect transition="in" filter="wipe(down)">
                                      <p:cBhvr>
                                        <p:cTn id="77" dur="500"/>
                                        <p:tgtEl>
                                          <p:spTgt spid="153619"/>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53620"/>
                                        </p:tgtEl>
                                        <p:attrNameLst>
                                          <p:attrName>style.visibility</p:attrName>
                                        </p:attrNameLst>
                                      </p:cBhvr>
                                      <p:to>
                                        <p:strVal val="visible"/>
                                      </p:to>
                                    </p:set>
                                    <p:animEffect transition="in" filter="wipe(down)">
                                      <p:cBhvr>
                                        <p:cTn id="80" dur="500"/>
                                        <p:tgtEl>
                                          <p:spTgt spid="15362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53622"/>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153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2" grpId="0" animBg="1"/>
      <p:bldP spid="153605" grpId="0" animBg="1"/>
      <p:bldP spid="153609" grpId="0" animBg="1"/>
      <p:bldP spid="153609" grpId="1" animBg="1"/>
      <p:bldP spid="153610" grpId="0" animBg="1"/>
      <p:bldP spid="153610" grpId="1" animBg="1"/>
      <p:bldP spid="153611" grpId="0" animBg="1"/>
      <p:bldP spid="153611" grpId="1" animBg="1"/>
      <p:bldP spid="153612" grpId="0" animBg="1"/>
      <p:bldP spid="153612" grpId="1" animBg="1"/>
      <p:bldP spid="153616" grpId="0" animBg="1"/>
      <p:bldP spid="153617" grpId="0" animBg="1"/>
      <p:bldP spid="153618" grpId="0" animBg="1"/>
      <p:bldP spid="153619" grpId="0" animBg="1"/>
      <p:bldP spid="1536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35" name="Freeform 11"/>
          <p:cNvSpPr>
            <a:spLocks/>
          </p:cNvSpPr>
          <p:nvPr/>
        </p:nvSpPr>
        <p:spPr bwMode="auto">
          <a:xfrm>
            <a:off x="4656667" y="3687763"/>
            <a:ext cx="2017184" cy="1008062"/>
          </a:xfrm>
          <a:custGeom>
            <a:avLst/>
            <a:gdLst>
              <a:gd name="T0" fmla="*/ 0 w 953"/>
              <a:gd name="T1" fmla="*/ 2147483647 h 635"/>
              <a:gd name="T2" fmla="*/ 2147483647 w 953"/>
              <a:gd name="T3" fmla="*/ 0 h 635"/>
              <a:gd name="T4" fmla="*/ 2147483647 w 953"/>
              <a:gd name="T5" fmla="*/ 2147483647 h 635"/>
              <a:gd name="T6" fmla="*/ 0 w 953"/>
              <a:gd name="T7" fmla="*/ 2147483647 h 635"/>
              <a:gd name="T8" fmla="*/ 0 60000 65536"/>
              <a:gd name="T9" fmla="*/ 0 60000 65536"/>
              <a:gd name="T10" fmla="*/ 0 60000 65536"/>
              <a:gd name="T11" fmla="*/ 0 60000 65536"/>
              <a:gd name="T12" fmla="*/ 0 w 953"/>
              <a:gd name="T13" fmla="*/ 0 h 635"/>
              <a:gd name="T14" fmla="*/ 953 w 953"/>
              <a:gd name="T15" fmla="*/ 635 h 635"/>
            </a:gdLst>
            <a:ahLst/>
            <a:cxnLst>
              <a:cxn ang="T8">
                <a:pos x="T0" y="T1"/>
              </a:cxn>
              <a:cxn ang="T9">
                <a:pos x="T2" y="T3"/>
              </a:cxn>
              <a:cxn ang="T10">
                <a:pos x="T4" y="T5"/>
              </a:cxn>
              <a:cxn ang="T11">
                <a:pos x="T6" y="T7"/>
              </a:cxn>
            </a:cxnLst>
            <a:rect l="T12" t="T13" r="T14" b="T15"/>
            <a:pathLst>
              <a:path w="953" h="635">
                <a:moveTo>
                  <a:pt x="0" y="204"/>
                </a:moveTo>
                <a:lnTo>
                  <a:pt x="885" y="0"/>
                </a:lnTo>
                <a:lnTo>
                  <a:pt x="953" y="635"/>
                </a:lnTo>
                <a:lnTo>
                  <a:pt x="0" y="204"/>
                </a:lnTo>
                <a:close/>
              </a:path>
            </a:pathLst>
          </a:custGeom>
          <a:noFill/>
          <a:ln w="9525" cap="flat" cmpd="sng">
            <a:solidFill>
              <a:srgbClr val="F5733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236" name="Line 12"/>
          <p:cNvSpPr>
            <a:spLocks noChangeShapeType="1"/>
          </p:cNvSpPr>
          <p:nvPr/>
        </p:nvSpPr>
        <p:spPr bwMode="auto">
          <a:xfrm flipH="1" flipV="1">
            <a:off x="4224867" y="3033713"/>
            <a:ext cx="450851" cy="977900"/>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37" name="Line 13"/>
          <p:cNvSpPr>
            <a:spLocks noChangeShapeType="1"/>
          </p:cNvSpPr>
          <p:nvPr/>
        </p:nvSpPr>
        <p:spPr bwMode="auto">
          <a:xfrm flipV="1">
            <a:off x="6673851" y="4551363"/>
            <a:ext cx="239183" cy="144462"/>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38" name="Line 14"/>
          <p:cNvSpPr>
            <a:spLocks noChangeShapeType="1"/>
          </p:cNvSpPr>
          <p:nvPr/>
        </p:nvSpPr>
        <p:spPr bwMode="auto">
          <a:xfrm flipV="1">
            <a:off x="6529917" y="3184525"/>
            <a:ext cx="429683" cy="503238"/>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39" name="Freeform 15"/>
          <p:cNvSpPr>
            <a:spLocks/>
          </p:cNvSpPr>
          <p:nvPr/>
        </p:nvSpPr>
        <p:spPr bwMode="auto">
          <a:xfrm>
            <a:off x="4656667" y="3681413"/>
            <a:ext cx="2017184" cy="1008062"/>
          </a:xfrm>
          <a:custGeom>
            <a:avLst/>
            <a:gdLst>
              <a:gd name="T0" fmla="*/ 0 w 953"/>
              <a:gd name="T1" fmla="*/ 2147483647 h 635"/>
              <a:gd name="T2" fmla="*/ 2147483647 w 953"/>
              <a:gd name="T3" fmla="*/ 0 h 635"/>
              <a:gd name="T4" fmla="*/ 2147483647 w 953"/>
              <a:gd name="T5" fmla="*/ 2147483647 h 635"/>
              <a:gd name="T6" fmla="*/ 0 w 953"/>
              <a:gd name="T7" fmla="*/ 2147483647 h 635"/>
              <a:gd name="T8" fmla="*/ 0 60000 65536"/>
              <a:gd name="T9" fmla="*/ 0 60000 65536"/>
              <a:gd name="T10" fmla="*/ 0 60000 65536"/>
              <a:gd name="T11" fmla="*/ 0 60000 65536"/>
              <a:gd name="T12" fmla="*/ 0 w 953"/>
              <a:gd name="T13" fmla="*/ 0 h 635"/>
              <a:gd name="T14" fmla="*/ 953 w 953"/>
              <a:gd name="T15" fmla="*/ 635 h 635"/>
            </a:gdLst>
            <a:ahLst/>
            <a:cxnLst>
              <a:cxn ang="T8">
                <a:pos x="T0" y="T1"/>
              </a:cxn>
              <a:cxn ang="T9">
                <a:pos x="T2" y="T3"/>
              </a:cxn>
              <a:cxn ang="T10">
                <a:pos x="T4" y="T5"/>
              </a:cxn>
              <a:cxn ang="T11">
                <a:pos x="T6" y="T7"/>
              </a:cxn>
            </a:cxnLst>
            <a:rect l="T12" t="T13" r="T14" b="T15"/>
            <a:pathLst>
              <a:path w="953" h="635">
                <a:moveTo>
                  <a:pt x="0" y="204"/>
                </a:moveTo>
                <a:lnTo>
                  <a:pt x="885" y="0"/>
                </a:lnTo>
                <a:lnTo>
                  <a:pt x="953" y="635"/>
                </a:lnTo>
                <a:lnTo>
                  <a:pt x="0" y="204"/>
                </a:lnTo>
                <a:close/>
              </a:path>
            </a:pathLst>
          </a:custGeom>
          <a:gradFill rotWithShape="1">
            <a:gsLst>
              <a:gs pos="0">
                <a:srgbClr val="FFFFFF"/>
              </a:gs>
              <a:gs pos="100000">
                <a:srgbClr val="E8500C"/>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sp>
        <p:nvSpPr>
          <p:cNvPr id="180240" name="Freeform 16"/>
          <p:cNvSpPr>
            <a:spLocks/>
          </p:cNvSpPr>
          <p:nvPr/>
        </p:nvSpPr>
        <p:spPr bwMode="auto">
          <a:xfrm>
            <a:off x="958851" y="3392488"/>
            <a:ext cx="2017183" cy="1008062"/>
          </a:xfrm>
          <a:custGeom>
            <a:avLst/>
            <a:gdLst>
              <a:gd name="T0" fmla="*/ 0 w 953"/>
              <a:gd name="T1" fmla="*/ 2147483647 h 635"/>
              <a:gd name="T2" fmla="*/ 2147483647 w 953"/>
              <a:gd name="T3" fmla="*/ 0 h 635"/>
              <a:gd name="T4" fmla="*/ 2147483647 w 953"/>
              <a:gd name="T5" fmla="*/ 2147483647 h 635"/>
              <a:gd name="T6" fmla="*/ 0 w 953"/>
              <a:gd name="T7" fmla="*/ 2147483647 h 635"/>
              <a:gd name="T8" fmla="*/ 0 60000 65536"/>
              <a:gd name="T9" fmla="*/ 0 60000 65536"/>
              <a:gd name="T10" fmla="*/ 0 60000 65536"/>
              <a:gd name="T11" fmla="*/ 0 60000 65536"/>
              <a:gd name="T12" fmla="*/ 0 w 953"/>
              <a:gd name="T13" fmla="*/ 0 h 635"/>
              <a:gd name="T14" fmla="*/ 953 w 953"/>
              <a:gd name="T15" fmla="*/ 635 h 635"/>
            </a:gdLst>
            <a:ahLst/>
            <a:cxnLst>
              <a:cxn ang="T8">
                <a:pos x="T0" y="T1"/>
              </a:cxn>
              <a:cxn ang="T9">
                <a:pos x="T2" y="T3"/>
              </a:cxn>
              <a:cxn ang="T10">
                <a:pos x="T4" y="T5"/>
              </a:cxn>
              <a:cxn ang="T11">
                <a:pos x="T6" y="T7"/>
              </a:cxn>
            </a:cxnLst>
            <a:rect l="T12" t="T13" r="T14" b="T15"/>
            <a:pathLst>
              <a:path w="953" h="635">
                <a:moveTo>
                  <a:pt x="0" y="204"/>
                </a:moveTo>
                <a:lnTo>
                  <a:pt x="885" y="0"/>
                </a:lnTo>
                <a:lnTo>
                  <a:pt x="953" y="635"/>
                </a:lnTo>
                <a:lnTo>
                  <a:pt x="0" y="204"/>
                </a:lnTo>
                <a:close/>
              </a:path>
            </a:pathLst>
          </a:custGeom>
          <a:solidFill>
            <a:srgbClr val="E8500C"/>
          </a:solidFill>
          <a:ln w="9525" cap="flat" cmpd="sng">
            <a:solidFill>
              <a:srgbClr val="F57339"/>
            </a:solidFill>
            <a:prstDash val="solid"/>
            <a:round/>
            <a:headEnd/>
            <a:tailEnd/>
          </a:ln>
        </p:spPr>
        <p:txBody>
          <a:bodyPr/>
          <a:lstStyle/>
          <a:p>
            <a:endParaRPr lang="zh-CN" altLang="en-US"/>
          </a:p>
        </p:txBody>
      </p:sp>
      <p:sp>
        <p:nvSpPr>
          <p:cNvPr id="180241" name="Line 17"/>
          <p:cNvSpPr>
            <a:spLocks noChangeShapeType="1"/>
          </p:cNvSpPr>
          <p:nvPr/>
        </p:nvSpPr>
        <p:spPr bwMode="auto">
          <a:xfrm flipV="1">
            <a:off x="2110317" y="3133726"/>
            <a:ext cx="287867" cy="684213"/>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45" name="Freeform 21"/>
          <p:cNvSpPr>
            <a:spLocks/>
          </p:cNvSpPr>
          <p:nvPr/>
        </p:nvSpPr>
        <p:spPr bwMode="auto">
          <a:xfrm>
            <a:off x="969433" y="3386138"/>
            <a:ext cx="2017184" cy="1008062"/>
          </a:xfrm>
          <a:custGeom>
            <a:avLst/>
            <a:gdLst>
              <a:gd name="T0" fmla="*/ 0 w 953"/>
              <a:gd name="T1" fmla="*/ 2147483647 h 635"/>
              <a:gd name="T2" fmla="*/ 2147483647 w 953"/>
              <a:gd name="T3" fmla="*/ 0 h 635"/>
              <a:gd name="T4" fmla="*/ 2147483647 w 953"/>
              <a:gd name="T5" fmla="*/ 2147483647 h 635"/>
              <a:gd name="T6" fmla="*/ 0 w 953"/>
              <a:gd name="T7" fmla="*/ 2147483647 h 635"/>
              <a:gd name="T8" fmla="*/ 0 60000 65536"/>
              <a:gd name="T9" fmla="*/ 0 60000 65536"/>
              <a:gd name="T10" fmla="*/ 0 60000 65536"/>
              <a:gd name="T11" fmla="*/ 0 60000 65536"/>
              <a:gd name="T12" fmla="*/ 0 w 953"/>
              <a:gd name="T13" fmla="*/ 0 h 635"/>
              <a:gd name="T14" fmla="*/ 953 w 953"/>
              <a:gd name="T15" fmla="*/ 635 h 635"/>
            </a:gdLst>
            <a:ahLst/>
            <a:cxnLst>
              <a:cxn ang="T8">
                <a:pos x="T0" y="T1"/>
              </a:cxn>
              <a:cxn ang="T9">
                <a:pos x="T2" y="T3"/>
              </a:cxn>
              <a:cxn ang="T10">
                <a:pos x="T4" y="T5"/>
              </a:cxn>
              <a:cxn ang="T11">
                <a:pos x="T6" y="T7"/>
              </a:cxn>
            </a:cxnLst>
            <a:rect l="T12" t="T13" r="T14" b="T15"/>
            <a:pathLst>
              <a:path w="953" h="635">
                <a:moveTo>
                  <a:pt x="0" y="204"/>
                </a:moveTo>
                <a:lnTo>
                  <a:pt x="885" y="0"/>
                </a:lnTo>
                <a:lnTo>
                  <a:pt x="953" y="635"/>
                </a:lnTo>
                <a:lnTo>
                  <a:pt x="0" y="204"/>
                </a:lnTo>
                <a:close/>
              </a:path>
            </a:pathLst>
          </a:custGeom>
          <a:noFill/>
          <a:ln w="9525" cap="flat" cmpd="sng">
            <a:solidFill>
              <a:srgbClr val="B63D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246" name="Freeform 22"/>
          <p:cNvSpPr>
            <a:spLocks/>
          </p:cNvSpPr>
          <p:nvPr/>
        </p:nvSpPr>
        <p:spPr bwMode="auto">
          <a:xfrm>
            <a:off x="8640233" y="3759201"/>
            <a:ext cx="2017184" cy="1008063"/>
          </a:xfrm>
          <a:custGeom>
            <a:avLst/>
            <a:gdLst>
              <a:gd name="T0" fmla="*/ 0 w 953"/>
              <a:gd name="T1" fmla="*/ 2147483647 h 635"/>
              <a:gd name="T2" fmla="*/ 2147483647 w 953"/>
              <a:gd name="T3" fmla="*/ 0 h 635"/>
              <a:gd name="T4" fmla="*/ 2147483647 w 953"/>
              <a:gd name="T5" fmla="*/ 2147483647 h 635"/>
              <a:gd name="T6" fmla="*/ 0 w 953"/>
              <a:gd name="T7" fmla="*/ 2147483647 h 635"/>
              <a:gd name="T8" fmla="*/ 0 60000 65536"/>
              <a:gd name="T9" fmla="*/ 0 60000 65536"/>
              <a:gd name="T10" fmla="*/ 0 60000 65536"/>
              <a:gd name="T11" fmla="*/ 0 60000 65536"/>
              <a:gd name="T12" fmla="*/ 0 w 953"/>
              <a:gd name="T13" fmla="*/ 0 h 635"/>
              <a:gd name="T14" fmla="*/ 953 w 953"/>
              <a:gd name="T15" fmla="*/ 635 h 635"/>
            </a:gdLst>
            <a:ahLst/>
            <a:cxnLst>
              <a:cxn ang="T8">
                <a:pos x="T0" y="T1"/>
              </a:cxn>
              <a:cxn ang="T9">
                <a:pos x="T2" y="T3"/>
              </a:cxn>
              <a:cxn ang="T10">
                <a:pos x="T4" y="T5"/>
              </a:cxn>
              <a:cxn ang="T11">
                <a:pos x="T6" y="T7"/>
              </a:cxn>
            </a:cxnLst>
            <a:rect l="T12" t="T13" r="T14" b="T15"/>
            <a:pathLst>
              <a:path w="953" h="635">
                <a:moveTo>
                  <a:pt x="0" y="204"/>
                </a:moveTo>
                <a:lnTo>
                  <a:pt x="885" y="0"/>
                </a:lnTo>
                <a:lnTo>
                  <a:pt x="953" y="635"/>
                </a:lnTo>
                <a:lnTo>
                  <a:pt x="0" y="204"/>
                </a:lnTo>
                <a:close/>
              </a:path>
            </a:pathLst>
          </a:custGeom>
          <a:noFill/>
          <a:ln w="9525" cap="flat" cmpd="sng">
            <a:solidFill>
              <a:srgbClr val="F5733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247" name="Line 23"/>
          <p:cNvSpPr>
            <a:spLocks noChangeShapeType="1"/>
          </p:cNvSpPr>
          <p:nvPr/>
        </p:nvSpPr>
        <p:spPr bwMode="auto">
          <a:xfrm flipH="1" flipV="1">
            <a:off x="8208433" y="3105150"/>
            <a:ext cx="450851" cy="977900"/>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48" name="Line 24"/>
          <p:cNvSpPr>
            <a:spLocks noChangeShapeType="1"/>
          </p:cNvSpPr>
          <p:nvPr/>
        </p:nvSpPr>
        <p:spPr bwMode="auto">
          <a:xfrm flipV="1">
            <a:off x="10657418" y="4622801"/>
            <a:ext cx="239183" cy="144463"/>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49" name="Line 25"/>
          <p:cNvSpPr>
            <a:spLocks noChangeShapeType="1"/>
          </p:cNvSpPr>
          <p:nvPr/>
        </p:nvSpPr>
        <p:spPr bwMode="auto">
          <a:xfrm flipV="1">
            <a:off x="10513484" y="3255963"/>
            <a:ext cx="429683" cy="503237"/>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50" name="Freeform 26"/>
          <p:cNvSpPr>
            <a:spLocks/>
          </p:cNvSpPr>
          <p:nvPr/>
        </p:nvSpPr>
        <p:spPr bwMode="auto">
          <a:xfrm>
            <a:off x="8640233" y="3752851"/>
            <a:ext cx="2017184" cy="1008063"/>
          </a:xfrm>
          <a:custGeom>
            <a:avLst/>
            <a:gdLst>
              <a:gd name="T0" fmla="*/ 0 w 953"/>
              <a:gd name="T1" fmla="*/ 2147483647 h 635"/>
              <a:gd name="T2" fmla="*/ 2147483647 w 953"/>
              <a:gd name="T3" fmla="*/ 0 h 635"/>
              <a:gd name="T4" fmla="*/ 2147483647 w 953"/>
              <a:gd name="T5" fmla="*/ 2147483647 h 635"/>
              <a:gd name="T6" fmla="*/ 0 w 953"/>
              <a:gd name="T7" fmla="*/ 2147483647 h 635"/>
              <a:gd name="T8" fmla="*/ 0 60000 65536"/>
              <a:gd name="T9" fmla="*/ 0 60000 65536"/>
              <a:gd name="T10" fmla="*/ 0 60000 65536"/>
              <a:gd name="T11" fmla="*/ 0 60000 65536"/>
              <a:gd name="T12" fmla="*/ 0 w 953"/>
              <a:gd name="T13" fmla="*/ 0 h 635"/>
              <a:gd name="T14" fmla="*/ 953 w 953"/>
              <a:gd name="T15" fmla="*/ 635 h 635"/>
            </a:gdLst>
            <a:ahLst/>
            <a:cxnLst>
              <a:cxn ang="T8">
                <a:pos x="T0" y="T1"/>
              </a:cxn>
              <a:cxn ang="T9">
                <a:pos x="T2" y="T3"/>
              </a:cxn>
              <a:cxn ang="T10">
                <a:pos x="T4" y="T5"/>
              </a:cxn>
              <a:cxn ang="T11">
                <a:pos x="T6" y="T7"/>
              </a:cxn>
            </a:cxnLst>
            <a:rect l="T12" t="T13" r="T14" b="T15"/>
            <a:pathLst>
              <a:path w="953" h="635">
                <a:moveTo>
                  <a:pt x="0" y="204"/>
                </a:moveTo>
                <a:lnTo>
                  <a:pt x="885" y="0"/>
                </a:lnTo>
                <a:lnTo>
                  <a:pt x="953" y="635"/>
                </a:lnTo>
                <a:lnTo>
                  <a:pt x="0" y="204"/>
                </a:lnTo>
                <a:close/>
              </a:path>
            </a:pathLst>
          </a:custGeom>
          <a:gradFill rotWithShape="1">
            <a:gsLst>
              <a:gs pos="0">
                <a:srgbClr val="E8500C"/>
              </a:gs>
              <a:gs pos="50000">
                <a:srgbClr val="FFFFFF"/>
              </a:gs>
              <a:gs pos="100000">
                <a:srgbClr val="E8500C"/>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sp>
        <p:nvSpPr>
          <p:cNvPr id="56336" name="Text Box 27"/>
          <p:cNvSpPr txBox="1">
            <a:spLocks noChangeArrowheads="1"/>
          </p:cNvSpPr>
          <p:nvPr/>
        </p:nvSpPr>
        <p:spPr bwMode="auto">
          <a:xfrm>
            <a:off x="719668" y="2349500"/>
            <a:ext cx="211243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dirty="0">
                <a:solidFill>
                  <a:schemeClr val="bg2">
                    <a:lumMod val="50000"/>
                  </a:schemeClr>
                </a:solidFill>
              </a:rPr>
              <a:t>平面模型</a:t>
            </a:r>
          </a:p>
        </p:txBody>
      </p:sp>
      <p:sp>
        <p:nvSpPr>
          <p:cNvPr id="56337" name="Text Box 29"/>
          <p:cNvSpPr txBox="1">
            <a:spLocks noChangeArrowheads="1"/>
          </p:cNvSpPr>
          <p:nvPr/>
        </p:nvSpPr>
        <p:spPr bwMode="auto">
          <a:xfrm>
            <a:off x="3934884" y="2349500"/>
            <a:ext cx="312208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b="1">
                <a:solidFill>
                  <a:schemeClr val="bg2">
                    <a:lumMod val="50000"/>
                  </a:schemeClr>
                </a:solidFill>
              </a:rPr>
              <a:t>Ground</a:t>
            </a:r>
            <a:r>
              <a:rPr lang="zh-CN" altLang="en-US" sz="2400" b="1">
                <a:solidFill>
                  <a:schemeClr val="bg2">
                    <a:lumMod val="50000"/>
                  </a:schemeClr>
                </a:solidFill>
              </a:rPr>
              <a:t>模型</a:t>
            </a:r>
          </a:p>
        </p:txBody>
      </p:sp>
      <p:sp>
        <p:nvSpPr>
          <p:cNvPr id="56338" name="Rectangle 30"/>
          <p:cNvSpPr>
            <a:spLocks noChangeArrowheads="1"/>
          </p:cNvSpPr>
          <p:nvPr/>
        </p:nvSpPr>
        <p:spPr bwMode="auto">
          <a:xfrm>
            <a:off x="8075084" y="2349500"/>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tLang="zh-CN" sz="2400" b="1">
                <a:solidFill>
                  <a:schemeClr val="bg2">
                    <a:lumMod val="50000"/>
                  </a:schemeClr>
                </a:solidFill>
              </a:rPr>
              <a:t>Phong</a:t>
            </a:r>
            <a:r>
              <a:rPr lang="zh-CN" altLang="en-US" sz="2400" b="1">
                <a:solidFill>
                  <a:schemeClr val="bg2">
                    <a:lumMod val="50000"/>
                  </a:schemeClr>
                </a:solidFill>
              </a:rPr>
              <a:t>模型</a:t>
            </a:r>
          </a:p>
        </p:txBody>
      </p:sp>
      <p:sp>
        <p:nvSpPr>
          <p:cNvPr id="56339" name="Text Box 31"/>
          <p:cNvSpPr txBox="1">
            <a:spLocks noChangeArrowheads="1"/>
          </p:cNvSpPr>
          <p:nvPr/>
        </p:nvSpPr>
        <p:spPr bwMode="auto">
          <a:xfrm>
            <a:off x="4800600" y="4905376"/>
            <a:ext cx="215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endParaRPr lang="zh-CN" altLang="en-US"/>
          </a:p>
        </p:txBody>
      </p:sp>
      <p:sp>
        <p:nvSpPr>
          <p:cNvPr id="180256" name="Text Box 32"/>
          <p:cNvSpPr txBox="1">
            <a:spLocks noChangeArrowheads="1"/>
          </p:cNvSpPr>
          <p:nvPr/>
        </p:nvSpPr>
        <p:spPr bwMode="auto">
          <a:xfrm>
            <a:off x="4464051" y="4976814"/>
            <a:ext cx="244898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b="1">
                <a:solidFill>
                  <a:schemeClr val="bg2">
                    <a:lumMod val="50000"/>
                  </a:schemeClr>
                </a:solidFill>
              </a:rPr>
              <a:t>计算顶点法矢和亮度，对亮度进行双线性插值。</a:t>
            </a:r>
          </a:p>
        </p:txBody>
      </p:sp>
      <p:sp>
        <p:nvSpPr>
          <p:cNvPr id="180257" name="Text Box 33"/>
          <p:cNvSpPr txBox="1">
            <a:spLocks noChangeArrowheads="1"/>
          </p:cNvSpPr>
          <p:nvPr/>
        </p:nvSpPr>
        <p:spPr bwMode="auto">
          <a:xfrm>
            <a:off x="8352367" y="5013326"/>
            <a:ext cx="244898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b="1">
                <a:solidFill>
                  <a:schemeClr val="bg2">
                    <a:lumMod val="50000"/>
                  </a:schemeClr>
                </a:solidFill>
              </a:rPr>
              <a:t>计算顶点法矢，对法矢进行双线性插值，再根据光照模型计算每点处的亮度。</a:t>
            </a:r>
          </a:p>
        </p:txBody>
      </p:sp>
      <p:sp>
        <p:nvSpPr>
          <p:cNvPr id="180258" name="Line 34"/>
          <p:cNvSpPr>
            <a:spLocks noChangeShapeType="1"/>
          </p:cNvSpPr>
          <p:nvPr/>
        </p:nvSpPr>
        <p:spPr bwMode="auto">
          <a:xfrm>
            <a:off x="8208433" y="3105151"/>
            <a:ext cx="2736851" cy="1444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44"/>
          <p:cNvGrpSpPr>
            <a:grpSpLocks/>
          </p:cNvGrpSpPr>
          <p:nvPr/>
        </p:nvGrpSpPr>
        <p:grpSpPr bwMode="auto">
          <a:xfrm>
            <a:off x="8640233" y="3141663"/>
            <a:ext cx="1873251" cy="863600"/>
            <a:chOff x="4082" y="1979"/>
            <a:chExt cx="885" cy="544"/>
          </a:xfrm>
        </p:grpSpPr>
        <p:sp>
          <p:nvSpPr>
            <p:cNvPr id="56345" name="Line 38"/>
            <p:cNvSpPr>
              <a:spLocks noChangeShapeType="1"/>
            </p:cNvSpPr>
            <p:nvPr/>
          </p:nvSpPr>
          <p:spPr bwMode="auto">
            <a:xfrm flipV="1">
              <a:off x="4694" y="2024"/>
              <a:ext cx="68" cy="409"/>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46" name="Group 43"/>
            <p:cNvGrpSpPr>
              <a:grpSpLocks/>
            </p:cNvGrpSpPr>
            <p:nvPr/>
          </p:nvGrpSpPr>
          <p:grpSpPr bwMode="auto">
            <a:xfrm>
              <a:off x="4082" y="1979"/>
              <a:ext cx="885" cy="544"/>
              <a:chOff x="4082" y="1979"/>
              <a:chExt cx="885" cy="544"/>
            </a:xfrm>
          </p:grpSpPr>
          <p:sp>
            <p:nvSpPr>
              <p:cNvPr id="56347" name="Line 35"/>
              <p:cNvSpPr>
                <a:spLocks noChangeShapeType="1"/>
              </p:cNvSpPr>
              <p:nvPr/>
            </p:nvSpPr>
            <p:spPr bwMode="auto">
              <a:xfrm flipH="1" flipV="1">
                <a:off x="4082" y="1979"/>
                <a:ext cx="159" cy="544"/>
              </a:xfrm>
              <a:prstGeom prst="line">
                <a:avLst/>
              </a:prstGeom>
              <a:noFill/>
              <a:ln w="952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48" name="Line 36"/>
              <p:cNvSpPr>
                <a:spLocks noChangeShapeType="1"/>
              </p:cNvSpPr>
              <p:nvPr/>
            </p:nvSpPr>
            <p:spPr bwMode="auto">
              <a:xfrm flipH="1" flipV="1">
                <a:off x="4332" y="2001"/>
                <a:ext cx="35" cy="500"/>
              </a:xfrm>
              <a:prstGeom prst="line">
                <a:avLst/>
              </a:prstGeom>
              <a:noFill/>
              <a:ln w="952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49" name="Line 37"/>
              <p:cNvSpPr>
                <a:spLocks noChangeShapeType="1"/>
              </p:cNvSpPr>
              <p:nvPr/>
            </p:nvSpPr>
            <p:spPr bwMode="auto">
              <a:xfrm flipV="1">
                <a:off x="4536" y="2005"/>
                <a:ext cx="22" cy="454"/>
              </a:xfrm>
              <a:prstGeom prst="line">
                <a:avLst/>
              </a:prstGeom>
              <a:noFill/>
              <a:ln w="952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50" name="Line 39"/>
              <p:cNvSpPr>
                <a:spLocks noChangeShapeType="1"/>
              </p:cNvSpPr>
              <p:nvPr/>
            </p:nvSpPr>
            <p:spPr bwMode="auto">
              <a:xfrm flipV="1">
                <a:off x="4672" y="2001"/>
                <a:ext cx="113" cy="43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lg"/>
                  </a14:hiddenLine>
                </a:ext>
              </a:extLst>
            </p:spPr>
            <p:txBody>
              <a:bodyPr/>
              <a:lstStyle/>
              <a:p>
                <a:endParaRPr lang="zh-CN" altLang="en-US"/>
              </a:p>
            </p:txBody>
          </p:sp>
          <p:sp>
            <p:nvSpPr>
              <p:cNvPr id="56351" name="Line 40"/>
              <p:cNvSpPr>
                <a:spLocks noChangeShapeType="1"/>
              </p:cNvSpPr>
              <p:nvPr/>
            </p:nvSpPr>
            <p:spPr bwMode="auto">
              <a:xfrm flipV="1">
                <a:off x="4853" y="2032"/>
                <a:ext cx="114" cy="363"/>
              </a:xfrm>
              <a:prstGeom prst="line">
                <a:avLst/>
              </a:prstGeom>
              <a:noFill/>
              <a:ln w="952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sp>
        <p:nvSpPr>
          <p:cNvPr id="180265" name="Text Box 41"/>
          <p:cNvSpPr txBox="1">
            <a:spLocks noChangeArrowheads="1"/>
          </p:cNvSpPr>
          <p:nvPr/>
        </p:nvSpPr>
        <p:spPr bwMode="auto">
          <a:xfrm>
            <a:off x="863600" y="5013326"/>
            <a:ext cx="244898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b="1">
                <a:solidFill>
                  <a:schemeClr val="bg2">
                    <a:lumMod val="50000"/>
                  </a:schemeClr>
                </a:solidFill>
              </a:rPr>
              <a:t>表面各点的法矢用一个平均法矢量表示，亮度值是常量，没有镜面高光成分。</a:t>
            </a:r>
          </a:p>
        </p:txBody>
      </p:sp>
      <p:sp>
        <p:nvSpPr>
          <p:cNvPr id="33" name="Rectangle 2"/>
          <p:cNvSpPr>
            <a:spLocks noGrp="1" noChangeArrowheads="1"/>
          </p:cNvSpPr>
          <p:nvPr>
            <p:ph type="title"/>
          </p:nvPr>
        </p:nvSpPr>
        <p:spPr>
          <a:xfrm>
            <a:off x="723900" y="332656"/>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2.4 Flat</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Ground</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dirty="0" err="1" smtClean="0">
                <a:solidFill>
                  <a:schemeClr val="accent6">
                    <a:lumMod val="50000"/>
                  </a:schemeClr>
                </a:solidFill>
                <a:latin typeface="微软雅黑" panose="020B0503020204020204" pitchFamily="34" charset="-122"/>
                <a:ea typeface="微软雅黑" panose="020B0503020204020204" pitchFamily="34" charset="-122"/>
              </a:rPr>
              <a:t>Phong</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着色模型</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的对比</a:t>
            </a:r>
          </a:p>
        </p:txBody>
      </p:sp>
    </p:spTree>
    <p:extLst>
      <p:ext uri="{BB962C8B-B14F-4D97-AF65-F5344CB8AC3E}">
        <p14:creationId xmlns:p14="http://schemas.microsoft.com/office/powerpoint/2010/main" val="424451848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80241"/>
                                        </p:tgtEl>
                                        <p:attrNameLst>
                                          <p:attrName>style.visibility</p:attrName>
                                        </p:attrNameLst>
                                      </p:cBhvr>
                                      <p:to>
                                        <p:strVal val="visible"/>
                                      </p:to>
                                    </p:set>
                                    <p:animEffect transition="in" filter="wipe(down)">
                                      <p:cBhvr>
                                        <p:cTn id="11" dur="500"/>
                                        <p:tgtEl>
                                          <p:spTgt spid="18024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024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023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026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0236"/>
                                        </p:tgtEl>
                                        <p:attrNameLst>
                                          <p:attrName>style.visibility</p:attrName>
                                        </p:attrNameLst>
                                      </p:cBhvr>
                                      <p:to>
                                        <p:strVal val="visible"/>
                                      </p:to>
                                    </p:set>
                                    <p:animEffect transition="in" filter="wipe(down)">
                                      <p:cBhvr>
                                        <p:cTn id="28" dur="500"/>
                                        <p:tgtEl>
                                          <p:spTgt spid="1802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80238"/>
                                        </p:tgtEl>
                                        <p:attrNameLst>
                                          <p:attrName>style.visibility</p:attrName>
                                        </p:attrNameLst>
                                      </p:cBhvr>
                                      <p:to>
                                        <p:strVal val="visible"/>
                                      </p:to>
                                    </p:set>
                                    <p:animEffect transition="in" filter="wipe(down)">
                                      <p:cBhvr>
                                        <p:cTn id="33" dur="500"/>
                                        <p:tgtEl>
                                          <p:spTgt spid="18023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0237"/>
                                        </p:tgtEl>
                                        <p:attrNameLst>
                                          <p:attrName>style.visibility</p:attrName>
                                        </p:attrNameLst>
                                      </p:cBhvr>
                                      <p:to>
                                        <p:strVal val="visible"/>
                                      </p:to>
                                    </p:set>
                                    <p:animEffect transition="in" filter="wipe(down)">
                                      <p:cBhvr>
                                        <p:cTn id="38" dur="500"/>
                                        <p:tgtEl>
                                          <p:spTgt spid="18023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0239"/>
                                        </p:tgtEl>
                                        <p:attrNameLst>
                                          <p:attrName>style.visibility</p:attrName>
                                        </p:attrNameLst>
                                      </p:cBhvr>
                                      <p:to>
                                        <p:strVal val="visible"/>
                                      </p:to>
                                    </p:set>
                                    <p:animEffect transition="in" filter="wipe(left)">
                                      <p:cBhvr>
                                        <p:cTn id="43" dur="500"/>
                                        <p:tgtEl>
                                          <p:spTgt spid="18023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025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80246"/>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80247"/>
                                        </p:tgtEl>
                                        <p:attrNameLst>
                                          <p:attrName>style.visibility</p:attrName>
                                        </p:attrNameLst>
                                      </p:cBhvr>
                                      <p:to>
                                        <p:strVal val="visible"/>
                                      </p:to>
                                    </p:set>
                                    <p:animEffect transition="in" filter="wipe(down)">
                                      <p:cBhvr>
                                        <p:cTn id="56" dur="500"/>
                                        <p:tgtEl>
                                          <p:spTgt spid="18024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80249"/>
                                        </p:tgtEl>
                                        <p:attrNameLst>
                                          <p:attrName>style.visibility</p:attrName>
                                        </p:attrNameLst>
                                      </p:cBhvr>
                                      <p:to>
                                        <p:strVal val="visible"/>
                                      </p:to>
                                    </p:set>
                                    <p:animEffect transition="in" filter="wipe(down)">
                                      <p:cBhvr>
                                        <p:cTn id="61" dur="500"/>
                                        <p:tgtEl>
                                          <p:spTgt spid="18024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80248"/>
                                        </p:tgtEl>
                                        <p:attrNameLst>
                                          <p:attrName>style.visibility</p:attrName>
                                        </p:attrNameLst>
                                      </p:cBhvr>
                                      <p:to>
                                        <p:strVal val="visible"/>
                                      </p:to>
                                    </p:set>
                                    <p:animEffect transition="in" filter="wipe(down)">
                                      <p:cBhvr>
                                        <p:cTn id="66" dur="500"/>
                                        <p:tgtEl>
                                          <p:spTgt spid="18024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00"/>
                                        <p:tgtEl>
                                          <p:spTgt spid="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80258"/>
                                        </p:tgtEl>
                                        <p:attrNameLst>
                                          <p:attrName>style.visibility</p:attrName>
                                        </p:attrNameLst>
                                      </p:cBhvr>
                                      <p:to>
                                        <p:strVal val="visible"/>
                                      </p:to>
                                    </p:set>
                                    <p:animEffect transition="in" filter="wipe(down)">
                                      <p:cBhvr>
                                        <p:cTn id="74" dur="500"/>
                                        <p:tgtEl>
                                          <p:spTgt spid="18025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80250"/>
                                        </p:tgtEl>
                                        <p:attrNameLst>
                                          <p:attrName>style.visibility</p:attrName>
                                        </p:attrNameLst>
                                      </p:cBhvr>
                                      <p:to>
                                        <p:strVal val="visible"/>
                                      </p:to>
                                    </p:set>
                                    <p:animEffect transition="in" filter="wipe(left)">
                                      <p:cBhvr>
                                        <p:cTn id="79" dur="500"/>
                                        <p:tgtEl>
                                          <p:spTgt spid="18025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80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5" grpId="0" animBg="1"/>
      <p:bldP spid="180236" grpId="0" animBg="1"/>
      <p:bldP spid="180237" grpId="0" animBg="1"/>
      <p:bldP spid="180238" grpId="0" animBg="1"/>
      <p:bldP spid="180239" grpId="0" animBg="1"/>
      <p:bldP spid="180240" grpId="0" animBg="1"/>
      <p:bldP spid="180241" grpId="0" animBg="1"/>
      <p:bldP spid="180245" grpId="0" animBg="1"/>
      <p:bldP spid="180246" grpId="0" animBg="1"/>
      <p:bldP spid="180247" grpId="0" animBg="1"/>
      <p:bldP spid="180248" grpId="0" animBg="1"/>
      <p:bldP spid="180249" grpId="0" animBg="1"/>
      <p:bldP spid="180250" grpId="0" animBg="1"/>
      <p:bldP spid="180256" grpId="0"/>
      <p:bldP spid="180257" grpId="0"/>
      <p:bldP spid="180258" grpId="0" animBg="1"/>
      <p:bldP spid="18026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27"/>
          <p:cNvSpPr txBox="1">
            <a:spLocks noChangeArrowheads="1"/>
          </p:cNvSpPr>
          <p:nvPr/>
        </p:nvSpPr>
        <p:spPr bwMode="auto">
          <a:xfrm>
            <a:off x="719668" y="2349500"/>
            <a:ext cx="211243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b="1" dirty="0">
                <a:solidFill>
                  <a:schemeClr val="bg2">
                    <a:lumMod val="50000"/>
                  </a:schemeClr>
                </a:solidFill>
              </a:rPr>
              <a:t>平面模型</a:t>
            </a:r>
          </a:p>
        </p:txBody>
      </p:sp>
      <p:sp>
        <p:nvSpPr>
          <p:cNvPr id="57348" name="Text Box 29"/>
          <p:cNvSpPr txBox="1">
            <a:spLocks noChangeArrowheads="1"/>
          </p:cNvSpPr>
          <p:nvPr/>
        </p:nvSpPr>
        <p:spPr bwMode="auto">
          <a:xfrm>
            <a:off x="3934884" y="2349500"/>
            <a:ext cx="312208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b="1">
                <a:solidFill>
                  <a:schemeClr val="bg2">
                    <a:lumMod val="50000"/>
                  </a:schemeClr>
                </a:solidFill>
              </a:rPr>
              <a:t>Ground</a:t>
            </a:r>
            <a:r>
              <a:rPr lang="zh-CN" altLang="en-US" sz="2400" b="1">
                <a:solidFill>
                  <a:schemeClr val="bg2">
                    <a:lumMod val="50000"/>
                  </a:schemeClr>
                </a:solidFill>
              </a:rPr>
              <a:t>模型</a:t>
            </a:r>
          </a:p>
        </p:txBody>
      </p:sp>
      <p:sp>
        <p:nvSpPr>
          <p:cNvPr id="57349" name="Rectangle 30"/>
          <p:cNvSpPr>
            <a:spLocks noChangeArrowheads="1"/>
          </p:cNvSpPr>
          <p:nvPr/>
        </p:nvSpPr>
        <p:spPr bwMode="auto">
          <a:xfrm>
            <a:off x="8075084" y="2349500"/>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tLang="zh-CN" sz="2400" b="1">
                <a:solidFill>
                  <a:schemeClr val="bg2">
                    <a:lumMod val="50000"/>
                  </a:schemeClr>
                </a:solidFill>
              </a:rPr>
              <a:t>Phong</a:t>
            </a:r>
            <a:r>
              <a:rPr lang="zh-CN" altLang="en-US" sz="2400" b="1">
                <a:solidFill>
                  <a:schemeClr val="bg2">
                    <a:lumMod val="50000"/>
                  </a:schemeClr>
                </a:solidFill>
              </a:rPr>
              <a:t>模型</a:t>
            </a:r>
          </a:p>
        </p:txBody>
      </p:sp>
      <p:pic>
        <p:nvPicPr>
          <p:cNvPr id="57350" name="Picture 4" descr="fig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81300"/>
            <a:ext cx="12192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title"/>
          </p:nvPr>
        </p:nvSpPr>
        <p:spPr>
          <a:xfrm>
            <a:off x="723900" y="332656"/>
            <a:ext cx="9544049" cy="1412875"/>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2.4 Flat</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Ground</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sz="3200" b="1" dirty="0" err="1" smtClean="0">
                <a:solidFill>
                  <a:schemeClr val="accent6">
                    <a:lumMod val="50000"/>
                  </a:schemeClr>
                </a:solidFill>
                <a:latin typeface="微软雅黑" panose="020B0503020204020204" pitchFamily="34" charset="-122"/>
                <a:ea typeface="微软雅黑" panose="020B0503020204020204" pitchFamily="34" charset="-122"/>
              </a:rPr>
              <a:t>Phong</a:t>
            </a: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着色模型</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的对比</a:t>
            </a:r>
          </a:p>
        </p:txBody>
      </p:sp>
    </p:spTree>
    <p:extLst>
      <p:ext uri="{BB962C8B-B14F-4D97-AF65-F5344CB8AC3E}">
        <p14:creationId xmlns:p14="http://schemas.microsoft.com/office/powerpoint/2010/main" val="2395890178"/>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209183" y="3789040"/>
            <a:ext cx="3785650"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zh-CN" altLang="en-US" sz="3200" b="1" dirty="0">
                <a:solidFill>
                  <a:schemeClr val="bg2">
                    <a:lumMod val="50000"/>
                  </a:schemeClr>
                </a:solidFill>
                <a:latin typeface="微软雅黑" panose="020B0503020204020204" pitchFamily="34" charset="-122"/>
                <a:ea typeface="微软雅黑" panose="020B0503020204020204" pitchFamily="34" charset="-122"/>
              </a:rPr>
              <a:t>全局光照之</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光线跟踪</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3</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2971472861"/>
      </p:ext>
    </p:extLst>
  </p:cSld>
  <p:clrMapOvr>
    <a:masterClrMapping/>
  </p:clrMapOvr>
  <p:transition spd="slow" advClick="0" advTm="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全局</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光照</a:t>
            </a:r>
          </a:p>
        </p:txBody>
      </p:sp>
      <p:sp>
        <p:nvSpPr>
          <p:cNvPr id="59395" name="Rectangle 3"/>
          <p:cNvSpPr>
            <a:spLocks noGrp="1" noChangeArrowheads="1"/>
          </p:cNvSpPr>
          <p:nvPr>
            <p:ph type="body" idx="1"/>
          </p:nvPr>
        </p:nvSpPr>
        <p:spPr/>
        <p:txBody>
          <a:bodyPr>
            <a:normAutofit lnSpcReduction="10000"/>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Local </a:t>
            </a: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Illumination </a:t>
            </a:r>
          </a:p>
          <a:p>
            <a:pPr marL="1260475" lvl="3" indent="-342900" hangingPunct="0">
              <a:lnSpc>
                <a:spcPct val="11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局部</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光照</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30000"/>
              </a:lnSpc>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从光源发出的光线直接照亮模型表面</a:t>
            </a:r>
          </a:p>
          <a:p>
            <a:pPr marL="717550" lvl="1" indent="-342900" hangingPunct="0">
              <a:lnSpc>
                <a:spcPct val="110000"/>
              </a:lnSpc>
              <a:spcBef>
                <a:spcPts val="1800"/>
              </a:spcBef>
              <a:buFont typeface="Wingdings" panose="05000000000000000000" pitchFamily="2" charset="2"/>
              <a:buChar char="Ø"/>
              <a:defRPr/>
            </a:pP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Global Illumination</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800"/>
              </a:spcBef>
              <a:buFont typeface="Arial" panose="020B0604020202020204" pitchFamily="34" charset="0"/>
              <a:buChar char="•"/>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全局</a:t>
            </a: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光照</a:t>
            </a:r>
            <a:endParaRPr lang="en-US" altLang="zh-CN" sz="2000" b="1" dirty="0" smtClean="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整个</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环境中所有模型对象和表面之间有光的交互作用</a:t>
            </a:r>
          </a:p>
          <a:p>
            <a:pPr marL="1260475" lvl="3" indent="-342900" hangingPunct="0">
              <a:lnSpc>
                <a:spcPct val="13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递归计算光线跟踪或辐射能量的传输</a:t>
            </a:r>
          </a:p>
          <a:p>
            <a:pPr eaLnBrk="1" hangingPunct="1"/>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3528926697"/>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p:txBody>
          <a:bodyPr/>
          <a:lstStyle/>
          <a:p>
            <a:pPr eaLnBrk="1" hangingPunct="1"/>
            <a:endParaRPr lang="zh-CN" altLang="en-US" smtClean="0"/>
          </a:p>
          <a:p>
            <a:pPr eaLnBrk="1" hangingPunct="1"/>
            <a:endParaRPr lang="en-US" altLang="zh-CN" smtClean="0"/>
          </a:p>
        </p:txBody>
      </p:sp>
      <p:pic>
        <p:nvPicPr>
          <p:cNvPr id="6042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262" y="1556792"/>
            <a:ext cx="5889730" cy="446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6215" y="1556792"/>
            <a:ext cx="5996449" cy="446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Box 4"/>
          <p:cNvSpPr txBox="1">
            <a:spLocks noChangeArrowheads="1"/>
          </p:cNvSpPr>
          <p:nvPr/>
        </p:nvSpPr>
        <p:spPr bwMode="auto">
          <a:xfrm>
            <a:off x="623756" y="6095256"/>
            <a:ext cx="4320116"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a:solidFill>
                  <a:schemeClr val="bg2">
                    <a:lumMod val="50000"/>
                  </a:schemeClr>
                </a:solidFill>
              </a:rPr>
              <a:t> Fig.1-1 Rendering without global illumination</a:t>
            </a:r>
            <a:endParaRPr lang="zh-CN" altLang="en-US" b="1" dirty="0">
              <a:solidFill>
                <a:schemeClr val="bg2">
                  <a:lumMod val="50000"/>
                </a:schemeClr>
              </a:solidFill>
            </a:endParaRPr>
          </a:p>
        </p:txBody>
      </p:sp>
      <p:sp>
        <p:nvSpPr>
          <p:cNvPr id="60423" name="TextBox 5"/>
          <p:cNvSpPr txBox="1">
            <a:spLocks noChangeArrowheads="1"/>
          </p:cNvSpPr>
          <p:nvPr/>
        </p:nvSpPr>
        <p:spPr bwMode="auto">
          <a:xfrm>
            <a:off x="7632700" y="6074619"/>
            <a:ext cx="388831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a:solidFill>
                  <a:schemeClr val="bg2">
                    <a:lumMod val="50000"/>
                  </a:schemeClr>
                </a:solidFill>
              </a:rPr>
              <a:t>Fig.1-2 Rendering with global illumination</a:t>
            </a:r>
            <a:endParaRPr lang="zh-CN" altLang="en-US" b="1">
              <a:solidFill>
                <a:schemeClr val="bg2">
                  <a:lumMod val="50000"/>
                </a:schemeClr>
              </a:solidFill>
            </a:endParaRPr>
          </a:p>
        </p:txBody>
      </p:sp>
      <p:sp>
        <p:nvSpPr>
          <p:cNvPr id="9"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全局</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光照</a:t>
            </a:r>
          </a:p>
        </p:txBody>
      </p:sp>
    </p:spTree>
    <p:extLst>
      <p:ext uri="{BB962C8B-B14F-4D97-AF65-F5344CB8AC3E}">
        <p14:creationId xmlns:p14="http://schemas.microsoft.com/office/powerpoint/2010/main" val="4036599604"/>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1" name="Rectangle 3"/>
          <p:cNvSpPr>
            <a:spLocks noGrp="1" noChangeArrowheads="1"/>
          </p:cNvSpPr>
          <p:nvPr>
            <p:ph type="body" idx="1"/>
          </p:nvPr>
        </p:nvSpPr>
        <p:spPr>
          <a:xfrm>
            <a:off x="839416" y="1844824"/>
            <a:ext cx="10215033" cy="4114800"/>
          </a:xfrm>
        </p:spPr>
        <p:txBody>
          <a:bodyPr/>
          <a:lstStyle/>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Basic Ray Tracing</a:t>
            </a:r>
          </a:p>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Monte Carlo Path Tracing</a:t>
            </a:r>
          </a:p>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Photon Mapping</a:t>
            </a:r>
          </a:p>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Occlusion</a:t>
            </a:r>
          </a:p>
          <a:p>
            <a:pPr marL="717550" lvl="1" indent="-342900"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Radiance Illumination Model</a:t>
            </a:r>
          </a:p>
          <a:p>
            <a:pPr eaLnBrk="1" hangingPunct="1"/>
            <a:endParaRPr lang="en-US" altLang="zh-CN" dirty="0" smtClean="0"/>
          </a:p>
        </p:txBody>
      </p:sp>
      <p:sp>
        <p:nvSpPr>
          <p:cNvPr id="5"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3.1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全局</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光照</a:t>
            </a:r>
          </a:p>
        </p:txBody>
      </p:sp>
    </p:spTree>
    <p:extLst>
      <p:ext uri="{BB962C8B-B14F-4D97-AF65-F5344CB8AC3E}">
        <p14:creationId xmlns:p14="http://schemas.microsoft.com/office/powerpoint/2010/main" val="39049555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2531">
                                            <p:txEl>
                                              <p:pRg st="0" end="0"/>
                                            </p:txEl>
                                          </p:spTgt>
                                        </p:tgtEl>
                                        <p:attrNameLst>
                                          <p:attrName>style.visibility</p:attrName>
                                        </p:attrNameLst>
                                      </p:cBhvr>
                                      <p:to>
                                        <p:strVal val="visible"/>
                                      </p:to>
                                    </p:set>
                                    <p:animEffect transition="in" filter="wipe(up)">
                                      <p:cBhvr>
                                        <p:cTn id="7" dur="500"/>
                                        <p:tgtEl>
                                          <p:spTgt spid="66253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62531">
                                            <p:txEl>
                                              <p:pRg st="1" end="1"/>
                                            </p:txEl>
                                          </p:spTgt>
                                        </p:tgtEl>
                                        <p:attrNameLst>
                                          <p:attrName>style.visibility</p:attrName>
                                        </p:attrNameLst>
                                      </p:cBhvr>
                                      <p:to>
                                        <p:strVal val="visible"/>
                                      </p:to>
                                    </p:set>
                                    <p:animEffect transition="in" filter="wipe(up)">
                                      <p:cBhvr>
                                        <p:cTn id="10" dur="500"/>
                                        <p:tgtEl>
                                          <p:spTgt spid="66253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62531">
                                            <p:txEl>
                                              <p:pRg st="2" end="2"/>
                                            </p:txEl>
                                          </p:spTgt>
                                        </p:tgtEl>
                                        <p:attrNameLst>
                                          <p:attrName>style.visibility</p:attrName>
                                        </p:attrNameLst>
                                      </p:cBhvr>
                                      <p:to>
                                        <p:strVal val="visible"/>
                                      </p:to>
                                    </p:set>
                                    <p:animEffect transition="in" filter="wipe(up)">
                                      <p:cBhvr>
                                        <p:cTn id="13" dur="500"/>
                                        <p:tgtEl>
                                          <p:spTgt spid="66253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62531">
                                            <p:txEl>
                                              <p:pRg st="3" end="3"/>
                                            </p:txEl>
                                          </p:spTgt>
                                        </p:tgtEl>
                                        <p:attrNameLst>
                                          <p:attrName>style.visibility</p:attrName>
                                        </p:attrNameLst>
                                      </p:cBhvr>
                                      <p:to>
                                        <p:strVal val="visible"/>
                                      </p:to>
                                    </p:set>
                                    <p:animEffect transition="in" filter="wipe(up)">
                                      <p:cBhvr>
                                        <p:cTn id="16" dur="500"/>
                                        <p:tgtEl>
                                          <p:spTgt spid="662531">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62531">
                                            <p:txEl>
                                              <p:pRg st="4" end="4"/>
                                            </p:txEl>
                                          </p:spTgt>
                                        </p:tgtEl>
                                        <p:attrNameLst>
                                          <p:attrName>style.visibility</p:attrName>
                                        </p:attrNameLst>
                                      </p:cBhvr>
                                      <p:to>
                                        <p:strVal val="visible"/>
                                      </p:to>
                                    </p:set>
                                    <p:animEffect transition="in" filter="wipe(up)">
                                      <p:cBhvr>
                                        <p:cTn id="19" dur="500"/>
                                        <p:tgtEl>
                                          <p:spTgt spid="66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
        <p:nvSpPr>
          <p:cNvPr id="716803" name="Rectangle 3"/>
          <p:cNvSpPr>
            <a:spLocks noGrp="1" noChangeArrowheads="1"/>
          </p:cNvSpPr>
          <p:nvPr>
            <p:ph type="body" sz="half" idx="1"/>
          </p:nvPr>
        </p:nvSpPr>
        <p:spPr>
          <a:xfrm>
            <a:off x="431800" y="1981201"/>
            <a:ext cx="4176184" cy="4651375"/>
          </a:xfrm>
        </p:spPr>
        <p:txBody>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Ray tracing</a:t>
            </a:r>
          </a:p>
          <a:p>
            <a:pPr marL="1260475" lvl="3" indent="-342900"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可用以实现可见面判别、光照效果、透明即多光源照明等；</a:t>
            </a:r>
          </a:p>
          <a:p>
            <a:pPr marL="1260475" lvl="3" indent="-342900"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相交测试计算量大</a:t>
            </a:r>
            <a:r>
              <a:rPr lang="zh-CN" altLang="en-US" sz="2400" dirty="0" smtClean="0"/>
              <a:t>；</a:t>
            </a:r>
          </a:p>
          <a:p>
            <a:pPr eaLnBrk="1" hangingPunct="1"/>
            <a:endParaRPr lang="zh-CN" altLang="en-US" sz="2800" dirty="0" smtClean="0"/>
          </a:p>
          <a:p>
            <a:pPr lvl="1" eaLnBrk="1" hangingPunct="1">
              <a:buFont typeface="Wingdings" pitchFamily="2" charset="2"/>
              <a:buNone/>
            </a:pPr>
            <a:endParaRPr lang="en-US" altLang="zh-CN" sz="2400" dirty="0" smtClean="0"/>
          </a:p>
        </p:txBody>
      </p:sp>
      <p:sp>
        <p:nvSpPr>
          <p:cNvPr id="62468" name="Text Box 4"/>
          <p:cNvSpPr txBox="1">
            <a:spLocks noChangeArrowheads="1"/>
          </p:cNvSpPr>
          <p:nvPr/>
        </p:nvSpPr>
        <p:spPr bwMode="auto">
          <a:xfrm>
            <a:off x="3983567" y="3789363"/>
            <a:ext cx="44640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solidFill>
                  <a:schemeClr val="bg1"/>
                </a:solidFill>
                <a:ea typeface="黑体" pitchFamily="49" charset="-122"/>
              </a:rPr>
              <a:t>需要马赫带效应的图示</a:t>
            </a:r>
          </a:p>
        </p:txBody>
      </p:sp>
      <p:pic>
        <p:nvPicPr>
          <p:cNvPr id="62469" name="Picture 5" descr="tea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851" y="1700213"/>
            <a:ext cx="6720416"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8548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6803">
                                            <p:txEl>
                                              <p:pRg st="0" end="0"/>
                                            </p:txEl>
                                          </p:spTgt>
                                        </p:tgtEl>
                                        <p:attrNameLst>
                                          <p:attrName>style.visibility</p:attrName>
                                        </p:attrNameLst>
                                      </p:cBhvr>
                                      <p:to>
                                        <p:strVal val="visible"/>
                                      </p:to>
                                    </p:set>
                                    <p:animEffect transition="in" filter="wipe(up)">
                                      <p:cBhvr>
                                        <p:cTn id="7" dur="500"/>
                                        <p:tgtEl>
                                          <p:spTgt spid="71680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16803">
                                            <p:txEl>
                                              <p:pRg st="1" end="1"/>
                                            </p:txEl>
                                          </p:spTgt>
                                        </p:tgtEl>
                                        <p:attrNameLst>
                                          <p:attrName>style.visibility</p:attrName>
                                        </p:attrNameLst>
                                      </p:cBhvr>
                                      <p:to>
                                        <p:strVal val="visible"/>
                                      </p:to>
                                    </p:set>
                                    <p:animEffect transition="in" filter="wipe(up)">
                                      <p:cBhvr>
                                        <p:cTn id="10" dur="500"/>
                                        <p:tgtEl>
                                          <p:spTgt spid="71680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16803">
                                            <p:txEl>
                                              <p:pRg st="2" end="2"/>
                                            </p:txEl>
                                          </p:spTgt>
                                        </p:tgtEl>
                                        <p:attrNameLst>
                                          <p:attrName>style.visibility</p:attrName>
                                        </p:attrNameLst>
                                      </p:cBhvr>
                                      <p:to>
                                        <p:strVal val="visible"/>
                                      </p:to>
                                    </p:set>
                                    <p:animEffect transition="in" filter="wipe(up)">
                                      <p:cBhvr>
                                        <p:cTn id="13" dur="500"/>
                                        <p:tgtEl>
                                          <p:spTgt spid="7168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0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normAutofit/>
          </a:bodyPr>
          <a:lstStyle/>
          <a:p>
            <a:pPr lvl="1">
              <a:defRPr/>
            </a:pP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光照</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的</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意义</a:t>
            </a:r>
          </a:p>
        </p:txBody>
      </p:sp>
      <p:pic>
        <p:nvPicPr>
          <p:cNvPr id="8195" name="图片 8"/>
          <p:cNvPicPr>
            <a:picLocks noChangeAspect="1"/>
          </p:cNvPicPr>
          <p:nvPr/>
        </p:nvPicPr>
        <p:blipFill>
          <a:blip r:embed="rId2">
            <a:extLst>
              <a:ext uri="{28A0092B-C50C-407E-A947-70E740481C1C}">
                <a14:useLocalDpi xmlns:a14="http://schemas.microsoft.com/office/drawing/2010/main" val="0"/>
              </a:ext>
            </a:extLst>
          </a:blip>
          <a:srcRect r="52666"/>
          <a:stretch>
            <a:fillRect/>
          </a:stretch>
        </p:blipFill>
        <p:spPr bwMode="auto">
          <a:xfrm>
            <a:off x="2590801" y="1628776"/>
            <a:ext cx="575310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1268761"/>
            <a:ext cx="9296400" cy="553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3149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9" name="Rectangle 3"/>
          <p:cNvSpPr>
            <a:spLocks noGrp="1" noChangeArrowheads="1"/>
          </p:cNvSpPr>
          <p:nvPr>
            <p:ph type="body" sz="half" idx="1"/>
          </p:nvPr>
        </p:nvSpPr>
        <p:spPr>
          <a:xfrm>
            <a:off x="1265768" y="1981201"/>
            <a:ext cx="10301817" cy="4651375"/>
          </a:xfrm>
        </p:spPr>
        <p:txBody>
          <a:bodyPr/>
          <a:lstStyle/>
          <a:p>
            <a:pPr marL="717550" lvl="1" indent="-342900"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算法思想</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场景中各个表面所发出的光向四周散射</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场景中有无数的光线，但只有少量穿过投影平面，被观察者的视点接收</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因此，若反向跟踪一条由某像素出发射向场景的光线，并通过累计可得到该像素的光强度值</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可真实表现场景中物体相互之间的光学作用</a:t>
            </a:r>
          </a:p>
        </p:txBody>
      </p:sp>
      <p:sp>
        <p:nvSpPr>
          <p:cNvPr id="5"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40064226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3699">
                                            <p:txEl>
                                              <p:pRg st="0" end="0"/>
                                            </p:txEl>
                                          </p:spTgt>
                                        </p:tgtEl>
                                        <p:attrNameLst>
                                          <p:attrName>style.visibility</p:attrName>
                                        </p:attrNameLst>
                                      </p:cBhvr>
                                      <p:to>
                                        <p:strVal val="visible"/>
                                      </p:to>
                                    </p:set>
                                    <p:animEffect transition="in" filter="wipe(up)">
                                      <p:cBhvr>
                                        <p:cTn id="7" dur="500"/>
                                        <p:tgtEl>
                                          <p:spTgt spid="41369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13699">
                                            <p:txEl>
                                              <p:pRg st="1" end="1"/>
                                            </p:txEl>
                                          </p:spTgt>
                                        </p:tgtEl>
                                        <p:attrNameLst>
                                          <p:attrName>style.visibility</p:attrName>
                                        </p:attrNameLst>
                                      </p:cBhvr>
                                      <p:to>
                                        <p:strVal val="visible"/>
                                      </p:to>
                                    </p:set>
                                    <p:animEffect transition="in" filter="wipe(up)">
                                      <p:cBhvr>
                                        <p:cTn id="10" dur="500"/>
                                        <p:tgtEl>
                                          <p:spTgt spid="41369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13699">
                                            <p:txEl>
                                              <p:pRg st="2" end="2"/>
                                            </p:txEl>
                                          </p:spTgt>
                                        </p:tgtEl>
                                        <p:attrNameLst>
                                          <p:attrName>style.visibility</p:attrName>
                                        </p:attrNameLst>
                                      </p:cBhvr>
                                      <p:to>
                                        <p:strVal val="visible"/>
                                      </p:to>
                                    </p:set>
                                    <p:animEffect transition="in" filter="wipe(up)">
                                      <p:cBhvr>
                                        <p:cTn id="13" dur="500"/>
                                        <p:tgtEl>
                                          <p:spTgt spid="413699">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13699">
                                            <p:txEl>
                                              <p:pRg st="3" end="3"/>
                                            </p:txEl>
                                          </p:spTgt>
                                        </p:tgtEl>
                                        <p:attrNameLst>
                                          <p:attrName>style.visibility</p:attrName>
                                        </p:attrNameLst>
                                      </p:cBhvr>
                                      <p:to>
                                        <p:strVal val="visible"/>
                                      </p:to>
                                    </p:set>
                                    <p:animEffect transition="in" filter="wipe(up)">
                                      <p:cBhvr>
                                        <p:cTn id="16" dur="500"/>
                                        <p:tgtEl>
                                          <p:spTgt spid="413699">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13699">
                                            <p:txEl>
                                              <p:pRg st="4" end="4"/>
                                            </p:txEl>
                                          </p:spTgt>
                                        </p:tgtEl>
                                        <p:attrNameLst>
                                          <p:attrName>style.visibility</p:attrName>
                                        </p:attrNameLst>
                                      </p:cBhvr>
                                      <p:to>
                                        <p:strVal val="visible"/>
                                      </p:to>
                                    </p:set>
                                    <p:animEffect transition="in" filter="wipe(up)">
                                      <p:cBhvr>
                                        <p:cTn id="19" dur="500"/>
                                        <p:tgtEl>
                                          <p:spTgt spid="413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sz="half" idx="1"/>
          </p:nvPr>
        </p:nvSpPr>
        <p:spPr>
          <a:xfrm>
            <a:off x="1265768" y="1981201"/>
            <a:ext cx="10301817" cy="4651375"/>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算法思想</a:t>
            </a:r>
          </a:p>
        </p:txBody>
      </p:sp>
      <p:pic>
        <p:nvPicPr>
          <p:cNvPr id="64516" name="Picture 4" descr="ArtistDurer-drawingpix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34" y="2889250"/>
            <a:ext cx="11425767"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901" name="Line 5"/>
          <p:cNvSpPr>
            <a:spLocks noChangeShapeType="1"/>
          </p:cNvSpPr>
          <p:nvPr/>
        </p:nvSpPr>
        <p:spPr bwMode="auto">
          <a:xfrm flipH="1">
            <a:off x="6159500" y="3789364"/>
            <a:ext cx="3200400" cy="179387"/>
          </a:xfrm>
          <a:prstGeom prst="line">
            <a:avLst/>
          </a:prstGeom>
          <a:noFill/>
          <a:ln w="38100">
            <a:solidFill>
              <a:srgbClr val="FF99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20902" name="Line 6"/>
          <p:cNvSpPr>
            <a:spLocks noChangeShapeType="1"/>
          </p:cNvSpPr>
          <p:nvPr/>
        </p:nvSpPr>
        <p:spPr bwMode="auto">
          <a:xfrm flipV="1">
            <a:off x="4703234" y="3968750"/>
            <a:ext cx="1344084" cy="107950"/>
          </a:xfrm>
          <a:prstGeom prst="line">
            <a:avLst/>
          </a:prstGeom>
          <a:noFill/>
          <a:ln w="28575">
            <a:solidFill>
              <a:srgbClr val="FF99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720903" name="Line 7"/>
          <p:cNvSpPr>
            <a:spLocks noChangeShapeType="1"/>
          </p:cNvSpPr>
          <p:nvPr/>
        </p:nvSpPr>
        <p:spPr bwMode="auto">
          <a:xfrm>
            <a:off x="2302934" y="2997200"/>
            <a:ext cx="2400300" cy="1079500"/>
          </a:xfrm>
          <a:prstGeom prst="line">
            <a:avLst/>
          </a:prstGeom>
          <a:noFill/>
          <a:ln w="28575">
            <a:solidFill>
              <a:srgbClr val="FF99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1"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4058122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20901"/>
                                        </p:tgtEl>
                                        <p:attrNameLst>
                                          <p:attrName>style.visibility</p:attrName>
                                        </p:attrNameLst>
                                      </p:cBhvr>
                                      <p:to>
                                        <p:strVal val="visible"/>
                                      </p:to>
                                    </p:set>
                                    <p:animEffect transition="in" filter="wipe(right)">
                                      <p:cBhvr>
                                        <p:cTn id="7" dur="500"/>
                                        <p:tgtEl>
                                          <p:spTgt spid="720901"/>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20902"/>
                                        </p:tgtEl>
                                        <p:attrNameLst>
                                          <p:attrName>style.visibility</p:attrName>
                                        </p:attrNameLst>
                                      </p:cBhvr>
                                      <p:to>
                                        <p:strVal val="visible"/>
                                      </p:to>
                                    </p:set>
                                    <p:animEffect transition="in" filter="wipe(right)">
                                      <p:cBhvr>
                                        <p:cTn id="11" dur="500"/>
                                        <p:tgtEl>
                                          <p:spTgt spid="720902"/>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720903"/>
                                        </p:tgtEl>
                                        <p:attrNameLst>
                                          <p:attrName>style.visibility</p:attrName>
                                        </p:attrNameLst>
                                      </p:cBhvr>
                                      <p:to>
                                        <p:strVal val="visible"/>
                                      </p:to>
                                    </p:set>
                                    <p:animEffect transition="in" filter="wipe(right)">
                                      <p:cBhvr>
                                        <p:cTn id="15" dur="500"/>
                                        <p:tgtEl>
                                          <p:spTgt spid="720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01" grpId="0" animBg="1"/>
      <p:bldP spid="720902" grpId="0" animBg="1"/>
      <p:bldP spid="72090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46" name="Picture 2" descr="不规则体"/>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7670801" y="2006600"/>
            <a:ext cx="1697567" cy="1568450"/>
          </a:xfrm>
          <a:noFill/>
        </p:spPr>
      </p:pic>
      <p:grpSp>
        <p:nvGrpSpPr>
          <p:cNvPr id="2" name="Group 3"/>
          <p:cNvGrpSpPr>
            <a:grpSpLocks/>
          </p:cNvGrpSpPr>
          <p:nvPr/>
        </p:nvGrpSpPr>
        <p:grpSpPr bwMode="auto">
          <a:xfrm>
            <a:off x="6576485" y="3176589"/>
            <a:ext cx="1968500" cy="1800225"/>
            <a:chOff x="3107" y="1774"/>
            <a:chExt cx="930" cy="1134"/>
          </a:xfrm>
        </p:grpSpPr>
        <p:sp>
          <p:nvSpPr>
            <p:cNvPr id="65613" name="Freeform 4"/>
            <p:cNvSpPr>
              <a:spLocks/>
            </p:cNvSpPr>
            <p:nvPr/>
          </p:nvSpPr>
          <p:spPr bwMode="auto">
            <a:xfrm>
              <a:off x="3107" y="1774"/>
              <a:ext cx="476" cy="1134"/>
            </a:xfrm>
            <a:custGeom>
              <a:avLst/>
              <a:gdLst>
                <a:gd name="T0" fmla="*/ 476 w 476"/>
                <a:gd name="T1" fmla="*/ 0 h 1134"/>
                <a:gd name="T2" fmla="*/ 0 w 476"/>
                <a:gd name="T3" fmla="*/ 907 h 1134"/>
                <a:gd name="T4" fmla="*/ 340 w 476"/>
                <a:gd name="T5" fmla="*/ 1134 h 1134"/>
                <a:gd name="T6" fmla="*/ 476 w 476"/>
                <a:gd name="T7" fmla="*/ 0 h 1134"/>
                <a:gd name="T8" fmla="*/ 0 60000 65536"/>
                <a:gd name="T9" fmla="*/ 0 60000 65536"/>
                <a:gd name="T10" fmla="*/ 0 60000 65536"/>
                <a:gd name="T11" fmla="*/ 0 60000 65536"/>
                <a:gd name="T12" fmla="*/ 0 w 476"/>
                <a:gd name="T13" fmla="*/ 0 h 1134"/>
                <a:gd name="T14" fmla="*/ 476 w 476"/>
                <a:gd name="T15" fmla="*/ 1134 h 1134"/>
              </a:gdLst>
              <a:ahLst/>
              <a:cxnLst>
                <a:cxn ang="T8">
                  <a:pos x="T0" y="T1"/>
                </a:cxn>
                <a:cxn ang="T9">
                  <a:pos x="T2" y="T3"/>
                </a:cxn>
                <a:cxn ang="T10">
                  <a:pos x="T4" y="T5"/>
                </a:cxn>
                <a:cxn ang="T11">
                  <a:pos x="T6" y="T7"/>
                </a:cxn>
              </a:cxnLst>
              <a:rect l="T12" t="T13" r="T14" b="T15"/>
              <a:pathLst>
                <a:path w="476" h="1134">
                  <a:moveTo>
                    <a:pt x="476" y="0"/>
                  </a:moveTo>
                  <a:lnTo>
                    <a:pt x="0" y="907"/>
                  </a:lnTo>
                  <a:lnTo>
                    <a:pt x="340" y="1134"/>
                  </a:lnTo>
                  <a:lnTo>
                    <a:pt x="476" y="0"/>
                  </a:lnTo>
                  <a:close/>
                </a:path>
              </a:pathLst>
            </a:custGeom>
            <a:gradFill rotWithShape="1">
              <a:gsLst>
                <a:gs pos="0">
                  <a:srgbClr val="F57339"/>
                </a:gs>
                <a:gs pos="100000">
                  <a:srgbClr val="FFCCCC"/>
                </a:gs>
              </a:gsLst>
              <a:lin ang="18900000" scaled="1"/>
            </a:gradFill>
            <a:ln w="9525">
              <a:solidFill>
                <a:srgbClr val="8C2F00"/>
              </a:solidFill>
              <a:round/>
              <a:headEnd/>
              <a:tailEnd/>
            </a:ln>
          </p:spPr>
          <p:txBody>
            <a:bodyPr/>
            <a:lstStyle/>
            <a:p>
              <a:endParaRPr lang="zh-CN" altLang="en-US"/>
            </a:p>
          </p:txBody>
        </p:sp>
        <p:sp>
          <p:nvSpPr>
            <p:cNvPr id="65614" name="Freeform 5"/>
            <p:cNvSpPr>
              <a:spLocks/>
            </p:cNvSpPr>
            <p:nvPr/>
          </p:nvSpPr>
          <p:spPr bwMode="auto">
            <a:xfrm>
              <a:off x="3447" y="1774"/>
              <a:ext cx="590" cy="1134"/>
            </a:xfrm>
            <a:custGeom>
              <a:avLst/>
              <a:gdLst>
                <a:gd name="T0" fmla="*/ 136 w 590"/>
                <a:gd name="T1" fmla="*/ 0 h 1134"/>
                <a:gd name="T2" fmla="*/ 0 w 590"/>
                <a:gd name="T3" fmla="*/ 1134 h 1134"/>
                <a:gd name="T4" fmla="*/ 590 w 590"/>
                <a:gd name="T5" fmla="*/ 907 h 1134"/>
                <a:gd name="T6" fmla="*/ 136 w 590"/>
                <a:gd name="T7" fmla="*/ 0 h 1134"/>
                <a:gd name="T8" fmla="*/ 0 60000 65536"/>
                <a:gd name="T9" fmla="*/ 0 60000 65536"/>
                <a:gd name="T10" fmla="*/ 0 60000 65536"/>
                <a:gd name="T11" fmla="*/ 0 60000 65536"/>
                <a:gd name="T12" fmla="*/ 0 w 590"/>
                <a:gd name="T13" fmla="*/ 0 h 1134"/>
                <a:gd name="T14" fmla="*/ 590 w 590"/>
                <a:gd name="T15" fmla="*/ 1134 h 1134"/>
              </a:gdLst>
              <a:ahLst/>
              <a:cxnLst>
                <a:cxn ang="T8">
                  <a:pos x="T0" y="T1"/>
                </a:cxn>
                <a:cxn ang="T9">
                  <a:pos x="T2" y="T3"/>
                </a:cxn>
                <a:cxn ang="T10">
                  <a:pos x="T4" y="T5"/>
                </a:cxn>
                <a:cxn ang="T11">
                  <a:pos x="T6" y="T7"/>
                </a:cxn>
              </a:cxnLst>
              <a:rect l="T12" t="T13" r="T14" b="T15"/>
              <a:pathLst>
                <a:path w="590" h="1134">
                  <a:moveTo>
                    <a:pt x="136" y="0"/>
                  </a:moveTo>
                  <a:lnTo>
                    <a:pt x="0" y="1134"/>
                  </a:lnTo>
                  <a:lnTo>
                    <a:pt x="590" y="907"/>
                  </a:lnTo>
                  <a:lnTo>
                    <a:pt x="136" y="0"/>
                  </a:lnTo>
                  <a:close/>
                </a:path>
              </a:pathLst>
            </a:custGeom>
            <a:gradFill rotWithShape="1">
              <a:gsLst>
                <a:gs pos="0">
                  <a:srgbClr val="B63D00"/>
                </a:gs>
                <a:gs pos="100000">
                  <a:schemeClr val="tx2"/>
                </a:gs>
              </a:gsLst>
              <a:lin ang="2700000" scaled="1"/>
            </a:gradFill>
            <a:ln w="9525">
              <a:solidFill>
                <a:srgbClr val="8C2F00"/>
              </a:solidFill>
              <a:round/>
              <a:headEnd/>
              <a:tailEnd/>
            </a:ln>
          </p:spPr>
          <p:txBody>
            <a:bodyPr/>
            <a:lstStyle/>
            <a:p>
              <a:endParaRPr lang="zh-CN" altLang="en-US"/>
            </a:p>
          </p:txBody>
        </p:sp>
      </p:grpSp>
      <p:sp>
        <p:nvSpPr>
          <p:cNvPr id="65541" name="Rectangle 7"/>
          <p:cNvSpPr>
            <a:spLocks noGrp="1" noChangeArrowheads="1"/>
          </p:cNvSpPr>
          <p:nvPr>
            <p:ph type="body" sz="half" idx="1"/>
          </p:nvPr>
        </p:nvSpPr>
        <p:spPr>
          <a:xfrm>
            <a:off x="1073151" y="1981201"/>
            <a:ext cx="10013949" cy="4651375"/>
          </a:xfrm>
        </p:spPr>
        <p:txBody>
          <a:bodyPr/>
          <a:lstStyle/>
          <a:p>
            <a:pPr eaLnBrk="1" hangingPunct="1"/>
            <a:endParaRPr lang="en-US" altLang="zh-CN" sz="2800" smtClean="0"/>
          </a:p>
          <a:p>
            <a:pPr lvl="1" eaLnBrk="1" hangingPunct="1">
              <a:buFont typeface="Wingdings" pitchFamily="2" charset="2"/>
              <a:buNone/>
            </a:pPr>
            <a:endParaRPr lang="en-US" altLang="zh-CN" sz="2400" smtClean="0"/>
          </a:p>
        </p:txBody>
      </p:sp>
      <p:grpSp>
        <p:nvGrpSpPr>
          <p:cNvPr id="3" name="Group 8"/>
          <p:cNvGrpSpPr>
            <a:grpSpLocks/>
          </p:cNvGrpSpPr>
          <p:nvPr/>
        </p:nvGrpSpPr>
        <p:grpSpPr bwMode="auto">
          <a:xfrm flipH="1">
            <a:off x="3215218" y="3644900"/>
            <a:ext cx="1864783" cy="2559050"/>
            <a:chOff x="4437" y="845"/>
            <a:chExt cx="1244" cy="2042"/>
          </a:xfrm>
        </p:grpSpPr>
        <p:grpSp>
          <p:nvGrpSpPr>
            <p:cNvPr id="65583" name="Group 9"/>
            <p:cNvGrpSpPr>
              <a:grpSpLocks/>
            </p:cNvGrpSpPr>
            <p:nvPr/>
          </p:nvGrpSpPr>
          <p:grpSpPr bwMode="auto">
            <a:xfrm>
              <a:off x="4536" y="845"/>
              <a:ext cx="1043" cy="2042"/>
              <a:chOff x="4534" y="906"/>
              <a:chExt cx="1043" cy="2042"/>
            </a:xfrm>
          </p:grpSpPr>
          <p:sp>
            <p:nvSpPr>
              <p:cNvPr id="65598" name="Freeform 10"/>
              <p:cNvSpPr>
                <a:spLocks/>
              </p:cNvSpPr>
              <p:nvPr/>
            </p:nvSpPr>
            <p:spPr bwMode="auto">
              <a:xfrm>
                <a:off x="4534" y="906"/>
                <a:ext cx="1043" cy="2042"/>
              </a:xfrm>
              <a:custGeom>
                <a:avLst/>
                <a:gdLst>
                  <a:gd name="T0" fmla="*/ 0 w 1180"/>
                  <a:gd name="T1" fmla="*/ 2042 h 2042"/>
                  <a:gd name="T2" fmla="*/ 0 w 1180"/>
                  <a:gd name="T3" fmla="*/ 681 h 2042"/>
                  <a:gd name="T4" fmla="*/ 113 w 1180"/>
                  <a:gd name="T5" fmla="*/ 0 h 2042"/>
                  <a:gd name="T6" fmla="*/ 113 w 1180"/>
                  <a:gd name="T7" fmla="*/ 1361 h 2042"/>
                  <a:gd name="T8" fmla="*/ 0 w 1180"/>
                  <a:gd name="T9" fmla="*/ 2042 h 2042"/>
                  <a:gd name="T10" fmla="*/ 0 60000 65536"/>
                  <a:gd name="T11" fmla="*/ 0 60000 65536"/>
                  <a:gd name="T12" fmla="*/ 0 60000 65536"/>
                  <a:gd name="T13" fmla="*/ 0 60000 65536"/>
                  <a:gd name="T14" fmla="*/ 0 60000 65536"/>
                  <a:gd name="T15" fmla="*/ 0 w 1180"/>
                  <a:gd name="T16" fmla="*/ 0 h 2042"/>
                  <a:gd name="T17" fmla="*/ 1180 w 1180"/>
                  <a:gd name="T18" fmla="*/ 2042 h 2042"/>
                </a:gdLst>
                <a:ahLst/>
                <a:cxnLst>
                  <a:cxn ang="T10">
                    <a:pos x="T0" y="T1"/>
                  </a:cxn>
                  <a:cxn ang="T11">
                    <a:pos x="T2" y="T3"/>
                  </a:cxn>
                  <a:cxn ang="T12">
                    <a:pos x="T4" y="T5"/>
                  </a:cxn>
                  <a:cxn ang="T13">
                    <a:pos x="T6" y="T7"/>
                  </a:cxn>
                  <a:cxn ang="T14">
                    <a:pos x="T8" y="T9"/>
                  </a:cxn>
                </a:cxnLst>
                <a:rect l="T15" t="T16" r="T17" b="T18"/>
                <a:pathLst>
                  <a:path w="1180" h="2042">
                    <a:moveTo>
                      <a:pt x="0" y="2042"/>
                    </a:moveTo>
                    <a:lnTo>
                      <a:pt x="0" y="681"/>
                    </a:lnTo>
                    <a:lnTo>
                      <a:pt x="1180" y="0"/>
                    </a:lnTo>
                    <a:lnTo>
                      <a:pt x="1180" y="1361"/>
                    </a:lnTo>
                    <a:lnTo>
                      <a:pt x="0" y="2042"/>
                    </a:lnTo>
                    <a:close/>
                  </a:path>
                </a:pathLst>
              </a:custGeom>
              <a:solidFill>
                <a:schemeClr val="accent1"/>
              </a:solidFill>
              <a:ln w="9525">
                <a:solidFill>
                  <a:schemeClr val="tx1"/>
                </a:solidFill>
                <a:round/>
                <a:headEnd/>
                <a:tailEnd/>
              </a:ln>
            </p:spPr>
            <p:txBody>
              <a:bodyPr/>
              <a:lstStyle/>
              <a:p>
                <a:endParaRPr lang="zh-CN" altLang="en-US"/>
              </a:p>
            </p:txBody>
          </p:sp>
          <p:sp>
            <p:nvSpPr>
              <p:cNvPr id="65599" name="Line 11"/>
              <p:cNvSpPr>
                <a:spLocks noChangeShapeType="1"/>
              </p:cNvSpPr>
              <p:nvPr/>
            </p:nvSpPr>
            <p:spPr bwMode="auto">
              <a:xfrm>
                <a:off x="4609" y="1539"/>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0" name="Line 12"/>
              <p:cNvSpPr>
                <a:spLocks noChangeShapeType="1"/>
              </p:cNvSpPr>
              <p:nvPr/>
            </p:nvSpPr>
            <p:spPr bwMode="auto">
              <a:xfrm>
                <a:off x="4679" y="1494"/>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1" name="Line 13"/>
              <p:cNvSpPr>
                <a:spLocks noChangeShapeType="1"/>
              </p:cNvSpPr>
              <p:nvPr/>
            </p:nvSpPr>
            <p:spPr bwMode="auto">
              <a:xfrm>
                <a:off x="4748" y="1458"/>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2" name="Line 14"/>
              <p:cNvSpPr>
                <a:spLocks noChangeShapeType="1"/>
              </p:cNvSpPr>
              <p:nvPr/>
            </p:nvSpPr>
            <p:spPr bwMode="auto">
              <a:xfrm>
                <a:off x="4957" y="1314"/>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3" name="Line 15"/>
              <p:cNvSpPr>
                <a:spLocks noChangeShapeType="1"/>
              </p:cNvSpPr>
              <p:nvPr/>
            </p:nvSpPr>
            <p:spPr bwMode="auto">
              <a:xfrm>
                <a:off x="4818" y="1395"/>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4" name="Line 16"/>
              <p:cNvSpPr>
                <a:spLocks noChangeShapeType="1"/>
              </p:cNvSpPr>
              <p:nvPr/>
            </p:nvSpPr>
            <p:spPr bwMode="auto">
              <a:xfrm>
                <a:off x="5027" y="1260"/>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5" name="Line 17"/>
              <p:cNvSpPr>
                <a:spLocks noChangeShapeType="1"/>
              </p:cNvSpPr>
              <p:nvPr/>
            </p:nvSpPr>
            <p:spPr bwMode="auto">
              <a:xfrm>
                <a:off x="5236" y="1125"/>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6" name="Line 18"/>
              <p:cNvSpPr>
                <a:spLocks noChangeShapeType="1"/>
              </p:cNvSpPr>
              <p:nvPr/>
            </p:nvSpPr>
            <p:spPr bwMode="auto">
              <a:xfrm>
                <a:off x="5166" y="1170"/>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7" name="Line 19"/>
              <p:cNvSpPr>
                <a:spLocks noChangeShapeType="1"/>
              </p:cNvSpPr>
              <p:nvPr/>
            </p:nvSpPr>
            <p:spPr bwMode="auto">
              <a:xfrm>
                <a:off x="5305" y="1080"/>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8" name="Line 20"/>
              <p:cNvSpPr>
                <a:spLocks noChangeShapeType="1"/>
              </p:cNvSpPr>
              <p:nvPr/>
            </p:nvSpPr>
            <p:spPr bwMode="auto">
              <a:xfrm>
                <a:off x="5444" y="999"/>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9" name="Line 21"/>
              <p:cNvSpPr>
                <a:spLocks noChangeShapeType="1"/>
              </p:cNvSpPr>
              <p:nvPr/>
            </p:nvSpPr>
            <p:spPr bwMode="auto">
              <a:xfrm>
                <a:off x="5514" y="945"/>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0" name="Line 22"/>
              <p:cNvSpPr>
                <a:spLocks noChangeShapeType="1"/>
              </p:cNvSpPr>
              <p:nvPr/>
            </p:nvSpPr>
            <p:spPr bwMode="auto">
              <a:xfrm>
                <a:off x="5096" y="1215"/>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1" name="Line 23"/>
              <p:cNvSpPr>
                <a:spLocks noChangeShapeType="1"/>
              </p:cNvSpPr>
              <p:nvPr/>
            </p:nvSpPr>
            <p:spPr bwMode="auto">
              <a:xfrm>
                <a:off x="5375" y="1035"/>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2" name="Line 24"/>
              <p:cNvSpPr>
                <a:spLocks noChangeShapeType="1"/>
              </p:cNvSpPr>
              <p:nvPr/>
            </p:nvSpPr>
            <p:spPr bwMode="auto">
              <a:xfrm>
                <a:off x="4888" y="1350"/>
                <a:ext cx="0" cy="1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5584" name="Line 25"/>
            <p:cNvSpPr>
              <a:spLocks noChangeShapeType="1"/>
            </p:cNvSpPr>
            <p:nvPr/>
          </p:nvSpPr>
          <p:spPr bwMode="auto">
            <a:xfrm rot="3430839">
              <a:off x="5057" y="1646"/>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5" name="Line 26"/>
            <p:cNvSpPr>
              <a:spLocks noChangeShapeType="1"/>
            </p:cNvSpPr>
            <p:nvPr/>
          </p:nvSpPr>
          <p:spPr bwMode="auto">
            <a:xfrm rot="3430839">
              <a:off x="5057" y="1826"/>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6" name="Line 27"/>
            <p:cNvSpPr>
              <a:spLocks noChangeShapeType="1"/>
            </p:cNvSpPr>
            <p:nvPr/>
          </p:nvSpPr>
          <p:spPr bwMode="auto">
            <a:xfrm rot="3430839">
              <a:off x="5057" y="1556"/>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7" name="Line 28"/>
            <p:cNvSpPr>
              <a:spLocks noChangeShapeType="1"/>
            </p:cNvSpPr>
            <p:nvPr/>
          </p:nvSpPr>
          <p:spPr bwMode="auto">
            <a:xfrm rot="3430839">
              <a:off x="5057" y="1736"/>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8" name="Line 29"/>
            <p:cNvSpPr>
              <a:spLocks noChangeShapeType="1"/>
            </p:cNvSpPr>
            <p:nvPr/>
          </p:nvSpPr>
          <p:spPr bwMode="auto">
            <a:xfrm rot="3430839">
              <a:off x="5057" y="1107"/>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9" name="Line 30"/>
            <p:cNvSpPr>
              <a:spLocks noChangeShapeType="1"/>
            </p:cNvSpPr>
            <p:nvPr/>
          </p:nvSpPr>
          <p:spPr bwMode="auto">
            <a:xfrm rot="3430839">
              <a:off x="5057" y="1377"/>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0" name="Line 31"/>
            <p:cNvSpPr>
              <a:spLocks noChangeShapeType="1"/>
            </p:cNvSpPr>
            <p:nvPr/>
          </p:nvSpPr>
          <p:spPr bwMode="auto">
            <a:xfrm rot="3430839">
              <a:off x="5057" y="1197"/>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1" name="Line 32"/>
            <p:cNvSpPr>
              <a:spLocks noChangeShapeType="1"/>
            </p:cNvSpPr>
            <p:nvPr/>
          </p:nvSpPr>
          <p:spPr bwMode="auto">
            <a:xfrm rot="3430839">
              <a:off x="5057" y="1466"/>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2" name="Line 33"/>
            <p:cNvSpPr>
              <a:spLocks noChangeShapeType="1"/>
            </p:cNvSpPr>
            <p:nvPr/>
          </p:nvSpPr>
          <p:spPr bwMode="auto">
            <a:xfrm rot="3430839">
              <a:off x="5057" y="748"/>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3" name="Line 34"/>
            <p:cNvSpPr>
              <a:spLocks noChangeShapeType="1"/>
            </p:cNvSpPr>
            <p:nvPr/>
          </p:nvSpPr>
          <p:spPr bwMode="auto">
            <a:xfrm rot="3430839">
              <a:off x="5057" y="1287"/>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4" name="Line 35"/>
            <p:cNvSpPr>
              <a:spLocks noChangeShapeType="1"/>
            </p:cNvSpPr>
            <p:nvPr/>
          </p:nvSpPr>
          <p:spPr bwMode="auto">
            <a:xfrm rot="3430839">
              <a:off x="5057" y="658"/>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5" name="Line 36"/>
            <p:cNvSpPr>
              <a:spLocks noChangeShapeType="1"/>
            </p:cNvSpPr>
            <p:nvPr/>
          </p:nvSpPr>
          <p:spPr bwMode="auto">
            <a:xfrm rot="3430839">
              <a:off x="5057" y="838"/>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6" name="Line 37"/>
            <p:cNvSpPr>
              <a:spLocks noChangeShapeType="1"/>
            </p:cNvSpPr>
            <p:nvPr/>
          </p:nvSpPr>
          <p:spPr bwMode="auto">
            <a:xfrm rot="3430839">
              <a:off x="5057" y="928"/>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7" name="Line 38"/>
            <p:cNvSpPr>
              <a:spLocks noChangeShapeType="1"/>
            </p:cNvSpPr>
            <p:nvPr/>
          </p:nvSpPr>
          <p:spPr bwMode="auto">
            <a:xfrm rot="3430839">
              <a:off x="5057" y="1017"/>
              <a:ext cx="3" cy="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5783" name="AutoShape 39"/>
          <p:cNvSpPr>
            <a:spLocks noChangeArrowheads="1"/>
          </p:cNvSpPr>
          <p:nvPr/>
        </p:nvSpPr>
        <p:spPr bwMode="auto">
          <a:xfrm rot="1711912" flipV="1">
            <a:off x="4368801" y="5135564"/>
            <a:ext cx="175684" cy="90487"/>
          </a:xfrm>
          <a:prstGeom prst="parallelogram">
            <a:avLst>
              <a:gd name="adj" fmla="val 47790"/>
            </a:avLst>
          </a:prstGeom>
          <a:solidFill>
            <a:schemeClr val="tx1"/>
          </a:solidFill>
          <a:ln w="9525">
            <a:solidFill>
              <a:schemeClr val="tx1"/>
            </a:solidFill>
            <a:miter lim="800000"/>
            <a:headEnd/>
            <a:tailEnd/>
          </a:ln>
        </p:spPr>
        <p:txBody>
          <a:bodyPr wrap="none" anchor="ctr"/>
          <a:lstStyle/>
          <a:p>
            <a:endParaRPr lang="zh-CN" altLang="en-US"/>
          </a:p>
        </p:txBody>
      </p:sp>
      <p:grpSp>
        <p:nvGrpSpPr>
          <p:cNvPr id="5" name="Group 40"/>
          <p:cNvGrpSpPr>
            <a:grpSpLocks/>
          </p:cNvGrpSpPr>
          <p:nvPr/>
        </p:nvGrpSpPr>
        <p:grpSpPr bwMode="auto">
          <a:xfrm>
            <a:off x="4751918" y="3495676"/>
            <a:ext cx="960967" cy="1014413"/>
            <a:chOff x="2245" y="1975"/>
            <a:chExt cx="454" cy="639"/>
          </a:xfrm>
        </p:grpSpPr>
        <p:sp>
          <p:nvSpPr>
            <p:cNvPr id="65581" name="Line 41"/>
            <p:cNvSpPr>
              <a:spLocks noChangeShapeType="1"/>
            </p:cNvSpPr>
            <p:nvPr/>
          </p:nvSpPr>
          <p:spPr bwMode="auto">
            <a:xfrm flipV="1">
              <a:off x="2327" y="2251"/>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82" name="Text Box 42"/>
            <p:cNvSpPr txBox="1">
              <a:spLocks noChangeArrowheads="1"/>
            </p:cNvSpPr>
            <p:nvPr/>
          </p:nvSpPr>
          <p:spPr bwMode="auto">
            <a:xfrm>
              <a:off x="2245" y="1975"/>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latin typeface="Verdana" pitchFamily="34" charset="0"/>
                </a:rPr>
                <a:t>y</a:t>
              </a:r>
            </a:p>
          </p:txBody>
        </p:sp>
      </p:grpSp>
      <p:grpSp>
        <p:nvGrpSpPr>
          <p:cNvPr id="6" name="Group 43"/>
          <p:cNvGrpSpPr>
            <a:grpSpLocks/>
          </p:cNvGrpSpPr>
          <p:nvPr/>
        </p:nvGrpSpPr>
        <p:grpSpPr bwMode="auto">
          <a:xfrm>
            <a:off x="2446868" y="4870450"/>
            <a:ext cx="1538817" cy="814388"/>
            <a:chOff x="1156" y="2841"/>
            <a:chExt cx="727" cy="513"/>
          </a:xfrm>
        </p:grpSpPr>
        <p:sp>
          <p:nvSpPr>
            <p:cNvPr id="65579" name="Line 44"/>
            <p:cNvSpPr>
              <a:spLocks noChangeShapeType="1"/>
            </p:cNvSpPr>
            <p:nvPr/>
          </p:nvSpPr>
          <p:spPr bwMode="auto">
            <a:xfrm flipH="1" flipV="1">
              <a:off x="1383" y="2999"/>
              <a:ext cx="500" cy="3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80" name="Text Box 45"/>
            <p:cNvSpPr txBox="1">
              <a:spLocks noChangeArrowheads="1"/>
            </p:cNvSpPr>
            <p:nvPr/>
          </p:nvSpPr>
          <p:spPr bwMode="auto">
            <a:xfrm>
              <a:off x="1156" y="2841"/>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latin typeface="Verdana" pitchFamily="34" charset="0"/>
                </a:rPr>
                <a:t>x</a:t>
              </a:r>
            </a:p>
          </p:txBody>
        </p:sp>
      </p:grpSp>
      <p:sp>
        <p:nvSpPr>
          <p:cNvPr id="415790" name="Text Box 46"/>
          <p:cNvSpPr txBox="1">
            <a:spLocks noChangeArrowheads="1"/>
          </p:cNvSpPr>
          <p:nvPr/>
        </p:nvSpPr>
        <p:spPr bwMode="auto">
          <a:xfrm>
            <a:off x="2544234" y="3357563"/>
            <a:ext cx="16319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latin typeface="Verdana" pitchFamily="34" charset="0"/>
              </a:rPr>
              <a:t>投影平面</a:t>
            </a:r>
          </a:p>
        </p:txBody>
      </p:sp>
      <p:grpSp>
        <p:nvGrpSpPr>
          <p:cNvPr id="7" name="Group 47"/>
          <p:cNvGrpSpPr>
            <a:grpSpLocks/>
          </p:cNvGrpSpPr>
          <p:nvPr/>
        </p:nvGrpSpPr>
        <p:grpSpPr bwMode="auto">
          <a:xfrm>
            <a:off x="1678518" y="3933825"/>
            <a:ext cx="5666316" cy="2598738"/>
            <a:chOff x="793" y="2251"/>
            <a:chExt cx="2677" cy="1637"/>
          </a:xfrm>
        </p:grpSpPr>
        <p:sp>
          <p:nvSpPr>
            <p:cNvPr id="65576" name="Line 48"/>
            <p:cNvSpPr>
              <a:spLocks noChangeShapeType="1"/>
            </p:cNvSpPr>
            <p:nvPr/>
          </p:nvSpPr>
          <p:spPr bwMode="auto">
            <a:xfrm flipV="1">
              <a:off x="1224" y="2251"/>
              <a:ext cx="2246" cy="13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77" name="Text Box 49"/>
            <p:cNvSpPr txBox="1">
              <a:spLocks noChangeArrowheads="1"/>
            </p:cNvSpPr>
            <p:nvPr/>
          </p:nvSpPr>
          <p:spPr bwMode="auto">
            <a:xfrm>
              <a:off x="1147" y="345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dirty="0">
                  <a:sym typeface="Symbol" pitchFamily="18" charset="2"/>
                </a:rPr>
                <a:t></a:t>
              </a:r>
            </a:p>
          </p:txBody>
        </p:sp>
        <p:sp>
          <p:nvSpPr>
            <p:cNvPr id="65578" name="Text Box 50"/>
            <p:cNvSpPr txBox="1">
              <a:spLocks noChangeArrowheads="1"/>
            </p:cNvSpPr>
            <p:nvPr/>
          </p:nvSpPr>
          <p:spPr bwMode="auto">
            <a:xfrm>
              <a:off x="793" y="3657"/>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t>投影参考点</a:t>
              </a:r>
            </a:p>
          </p:txBody>
        </p:sp>
      </p:grpSp>
      <p:sp>
        <p:nvSpPr>
          <p:cNvPr id="415795" name="AutoShape 51"/>
          <p:cNvSpPr>
            <a:spLocks noChangeArrowheads="1"/>
          </p:cNvSpPr>
          <p:nvPr/>
        </p:nvSpPr>
        <p:spPr bwMode="auto">
          <a:xfrm>
            <a:off x="5327651" y="2925763"/>
            <a:ext cx="1295400" cy="971550"/>
          </a:xfrm>
          <a:prstGeom prst="cube">
            <a:avLst>
              <a:gd name="adj" fmla="val 25000"/>
            </a:avLst>
          </a:prstGeom>
          <a:gradFill rotWithShape="1">
            <a:gsLst>
              <a:gs pos="0">
                <a:schemeClr val="hlink">
                  <a:alpha val="58000"/>
                </a:schemeClr>
              </a:gs>
              <a:gs pos="100000">
                <a:schemeClr val="hlink">
                  <a:gamma/>
                  <a:shade val="46275"/>
                  <a:invGamma/>
                  <a:alpha val="45000"/>
                </a:schemeClr>
              </a:gs>
            </a:gsLst>
            <a:lin ang="5400000" scaled="1"/>
          </a:gradFill>
          <a:ln w="9525">
            <a:solidFill>
              <a:srgbClr val="009900"/>
            </a:solidFill>
            <a:miter lim="800000"/>
            <a:headEnd/>
            <a:tailEnd/>
          </a:ln>
          <a:effectLst/>
        </p:spPr>
        <p:txBody>
          <a:bodyPr wrap="none" anchor="ctr"/>
          <a:lstStyle/>
          <a:p>
            <a:pPr>
              <a:defRPr/>
            </a:pPr>
            <a:endParaRPr lang="zh-CN" altLang="en-US">
              <a:ea typeface="宋体" pitchFamily="2" charset="-122"/>
            </a:endParaRPr>
          </a:p>
        </p:txBody>
      </p:sp>
      <p:grpSp>
        <p:nvGrpSpPr>
          <p:cNvPr id="8" name="Group 52"/>
          <p:cNvGrpSpPr>
            <a:grpSpLocks/>
          </p:cNvGrpSpPr>
          <p:nvPr/>
        </p:nvGrpSpPr>
        <p:grpSpPr bwMode="auto">
          <a:xfrm rot="-1622470">
            <a:off x="2590800" y="2205039"/>
            <a:ext cx="670984" cy="434975"/>
            <a:chOff x="476" y="3565"/>
            <a:chExt cx="317" cy="274"/>
          </a:xfrm>
        </p:grpSpPr>
        <p:sp>
          <p:nvSpPr>
            <p:cNvPr id="65568" name="Text Box 53"/>
            <p:cNvSpPr txBox="1">
              <a:spLocks noChangeArrowheads="1"/>
            </p:cNvSpPr>
            <p:nvPr/>
          </p:nvSpPr>
          <p:spPr bwMode="auto">
            <a:xfrm>
              <a:off x="554" y="3599"/>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400" b="1">
                  <a:solidFill>
                    <a:srgbClr val="9A3300"/>
                  </a:solidFill>
                  <a:sym typeface="Symbol" pitchFamily="18" charset="2"/>
                </a:rPr>
                <a:t></a:t>
              </a:r>
            </a:p>
          </p:txBody>
        </p:sp>
        <p:grpSp>
          <p:nvGrpSpPr>
            <p:cNvPr id="65569" name="Group 54"/>
            <p:cNvGrpSpPr>
              <a:grpSpLocks/>
            </p:cNvGrpSpPr>
            <p:nvPr/>
          </p:nvGrpSpPr>
          <p:grpSpPr bwMode="auto">
            <a:xfrm>
              <a:off x="476" y="3565"/>
              <a:ext cx="317" cy="274"/>
              <a:chOff x="476" y="2976"/>
              <a:chExt cx="998" cy="863"/>
            </a:xfrm>
          </p:grpSpPr>
          <p:sp>
            <p:nvSpPr>
              <p:cNvPr id="65570" name="Line 55"/>
              <p:cNvSpPr>
                <a:spLocks noChangeShapeType="1"/>
              </p:cNvSpPr>
              <p:nvPr/>
            </p:nvSpPr>
            <p:spPr bwMode="auto">
              <a:xfrm flipV="1">
                <a:off x="1020" y="2976"/>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5571" name="Line 56"/>
              <p:cNvSpPr>
                <a:spLocks noChangeShapeType="1"/>
              </p:cNvSpPr>
              <p:nvPr/>
            </p:nvSpPr>
            <p:spPr bwMode="auto">
              <a:xfrm rot="3600000" flipV="1">
                <a:off x="1156" y="3249"/>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5572" name="Line 57"/>
              <p:cNvSpPr>
                <a:spLocks noChangeShapeType="1"/>
              </p:cNvSpPr>
              <p:nvPr/>
            </p:nvSpPr>
            <p:spPr bwMode="auto">
              <a:xfrm rot="7200000" flipV="1">
                <a:off x="975" y="352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5573" name="Line 58"/>
              <p:cNvSpPr>
                <a:spLocks noChangeShapeType="1"/>
              </p:cNvSpPr>
              <p:nvPr/>
            </p:nvSpPr>
            <p:spPr bwMode="auto">
              <a:xfrm rot="10800000" flipV="1">
                <a:off x="658" y="3475"/>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5574" name="Line 59"/>
              <p:cNvSpPr>
                <a:spLocks noChangeShapeType="1"/>
              </p:cNvSpPr>
              <p:nvPr/>
            </p:nvSpPr>
            <p:spPr bwMode="auto">
              <a:xfrm rot="14400000" flipV="1">
                <a:off x="521" y="3167"/>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5575" name="Line 60"/>
              <p:cNvSpPr>
                <a:spLocks noChangeShapeType="1"/>
              </p:cNvSpPr>
              <p:nvPr/>
            </p:nvSpPr>
            <p:spPr bwMode="auto">
              <a:xfrm rot="18000000" flipV="1">
                <a:off x="712" y="2931"/>
                <a:ext cx="273" cy="363"/>
              </a:xfrm>
              <a:prstGeom prst="line">
                <a:avLst/>
              </a:prstGeom>
              <a:noFill/>
              <a:ln w="19050">
                <a:solidFill>
                  <a:srgbClr val="FF99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 name="Group 61"/>
          <p:cNvGrpSpPr>
            <a:grpSpLocks/>
          </p:cNvGrpSpPr>
          <p:nvPr/>
        </p:nvGrpSpPr>
        <p:grpSpPr bwMode="auto">
          <a:xfrm>
            <a:off x="4944533" y="5661025"/>
            <a:ext cx="2015067" cy="547688"/>
            <a:chOff x="2336" y="3339"/>
            <a:chExt cx="952" cy="345"/>
          </a:xfrm>
        </p:grpSpPr>
        <p:sp>
          <p:nvSpPr>
            <p:cNvPr id="65566" name="Line 62"/>
            <p:cNvSpPr>
              <a:spLocks noChangeShapeType="1"/>
            </p:cNvSpPr>
            <p:nvPr/>
          </p:nvSpPr>
          <p:spPr bwMode="auto">
            <a:xfrm flipV="1">
              <a:off x="2336" y="3366"/>
              <a:ext cx="771"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67" name="Text Box 63"/>
            <p:cNvSpPr txBox="1">
              <a:spLocks noChangeArrowheads="1"/>
            </p:cNvSpPr>
            <p:nvPr/>
          </p:nvSpPr>
          <p:spPr bwMode="auto">
            <a:xfrm>
              <a:off x="3016" y="3339"/>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t>z</a:t>
              </a:r>
            </a:p>
          </p:txBody>
        </p:sp>
      </p:grpSp>
      <p:grpSp>
        <p:nvGrpSpPr>
          <p:cNvPr id="11" name="Group 64"/>
          <p:cNvGrpSpPr>
            <a:grpSpLocks/>
          </p:cNvGrpSpPr>
          <p:nvPr/>
        </p:nvGrpSpPr>
        <p:grpSpPr bwMode="auto">
          <a:xfrm>
            <a:off x="7344834" y="3357563"/>
            <a:ext cx="1485900" cy="576262"/>
            <a:chOff x="3470" y="1888"/>
            <a:chExt cx="702" cy="363"/>
          </a:xfrm>
        </p:grpSpPr>
        <p:sp>
          <p:nvSpPr>
            <p:cNvPr id="65564" name="Line 65"/>
            <p:cNvSpPr>
              <a:spLocks noChangeShapeType="1"/>
            </p:cNvSpPr>
            <p:nvPr/>
          </p:nvSpPr>
          <p:spPr bwMode="auto">
            <a:xfrm flipV="1">
              <a:off x="3470" y="1911"/>
              <a:ext cx="363" cy="340"/>
            </a:xfrm>
            <a:prstGeom prst="line">
              <a:avLst/>
            </a:prstGeom>
            <a:noFill/>
            <a:ln w="9525">
              <a:solidFill>
                <a:srgbClr val="080884"/>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65" name="Text Box 66"/>
            <p:cNvSpPr txBox="1">
              <a:spLocks noChangeArrowheads="1"/>
            </p:cNvSpPr>
            <p:nvPr/>
          </p:nvSpPr>
          <p:spPr bwMode="auto">
            <a:xfrm>
              <a:off x="3651" y="1888"/>
              <a:ext cx="5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T</a:t>
              </a:r>
              <a:r>
                <a:rPr lang="en-US" altLang="zh-CN" baseline="-25000">
                  <a:latin typeface="Times New Roman" pitchFamily="18" charset="0"/>
                </a:rPr>
                <a:t>1</a:t>
              </a:r>
            </a:p>
          </p:txBody>
        </p:sp>
      </p:grpSp>
      <p:grpSp>
        <p:nvGrpSpPr>
          <p:cNvPr id="12" name="Group 67"/>
          <p:cNvGrpSpPr>
            <a:grpSpLocks/>
          </p:cNvGrpSpPr>
          <p:nvPr/>
        </p:nvGrpSpPr>
        <p:grpSpPr bwMode="auto">
          <a:xfrm>
            <a:off x="6432551" y="3357563"/>
            <a:ext cx="1246716" cy="576262"/>
            <a:chOff x="3039" y="1888"/>
            <a:chExt cx="589" cy="363"/>
          </a:xfrm>
        </p:grpSpPr>
        <p:sp>
          <p:nvSpPr>
            <p:cNvPr id="65562" name="Line 68"/>
            <p:cNvSpPr>
              <a:spLocks noChangeShapeType="1"/>
            </p:cNvSpPr>
            <p:nvPr/>
          </p:nvSpPr>
          <p:spPr bwMode="auto">
            <a:xfrm flipH="1" flipV="1">
              <a:off x="3039" y="1888"/>
              <a:ext cx="431" cy="363"/>
            </a:xfrm>
            <a:prstGeom prst="line">
              <a:avLst/>
            </a:prstGeom>
            <a:noFill/>
            <a:ln w="9525">
              <a:solidFill>
                <a:srgbClr val="8C2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63" name="Text Box 69"/>
            <p:cNvSpPr txBox="1">
              <a:spLocks noChangeArrowheads="1"/>
            </p:cNvSpPr>
            <p:nvPr/>
          </p:nvSpPr>
          <p:spPr bwMode="auto">
            <a:xfrm>
              <a:off x="3107" y="2020"/>
              <a:ext cx="5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dirty="0">
                  <a:latin typeface="Times New Roman" pitchFamily="18" charset="0"/>
                </a:rPr>
                <a:t>R</a:t>
              </a:r>
              <a:r>
                <a:rPr lang="en-US" altLang="zh-CN" baseline="-25000" dirty="0">
                  <a:latin typeface="Times New Roman" pitchFamily="18" charset="0"/>
                </a:rPr>
                <a:t>1</a:t>
              </a:r>
            </a:p>
          </p:txBody>
        </p:sp>
      </p:grpSp>
      <p:grpSp>
        <p:nvGrpSpPr>
          <p:cNvPr id="13" name="Group 70"/>
          <p:cNvGrpSpPr>
            <a:grpSpLocks/>
          </p:cNvGrpSpPr>
          <p:nvPr/>
        </p:nvGrpSpPr>
        <p:grpSpPr bwMode="auto">
          <a:xfrm>
            <a:off x="4599518" y="3141664"/>
            <a:ext cx="1833033" cy="395287"/>
            <a:chOff x="2173" y="1752"/>
            <a:chExt cx="866" cy="249"/>
          </a:xfrm>
        </p:grpSpPr>
        <p:sp>
          <p:nvSpPr>
            <p:cNvPr id="65560" name="Line 71"/>
            <p:cNvSpPr>
              <a:spLocks noChangeShapeType="1"/>
            </p:cNvSpPr>
            <p:nvPr/>
          </p:nvSpPr>
          <p:spPr bwMode="auto">
            <a:xfrm flipH="1">
              <a:off x="2449" y="1888"/>
              <a:ext cx="590" cy="113"/>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61" name="Text Box 72"/>
            <p:cNvSpPr txBox="1">
              <a:spLocks noChangeArrowheads="1"/>
            </p:cNvSpPr>
            <p:nvPr/>
          </p:nvSpPr>
          <p:spPr bwMode="auto">
            <a:xfrm>
              <a:off x="2173" y="1752"/>
              <a:ext cx="5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T</a:t>
              </a:r>
              <a:r>
                <a:rPr lang="en-US" altLang="zh-CN" baseline="-25000">
                  <a:latin typeface="Times New Roman" pitchFamily="18" charset="0"/>
                </a:rPr>
                <a:t>2</a:t>
              </a:r>
            </a:p>
          </p:txBody>
        </p:sp>
      </p:grpSp>
      <p:grpSp>
        <p:nvGrpSpPr>
          <p:cNvPr id="14" name="Group 73"/>
          <p:cNvGrpSpPr>
            <a:grpSpLocks/>
          </p:cNvGrpSpPr>
          <p:nvPr/>
        </p:nvGrpSpPr>
        <p:grpSpPr bwMode="auto">
          <a:xfrm>
            <a:off x="6432552" y="2730500"/>
            <a:ext cx="1390649" cy="628650"/>
            <a:chOff x="3039" y="1493"/>
            <a:chExt cx="657" cy="396"/>
          </a:xfrm>
        </p:grpSpPr>
        <p:sp>
          <p:nvSpPr>
            <p:cNvPr id="65558" name="Line 74"/>
            <p:cNvSpPr>
              <a:spLocks noChangeShapeType="1"/>
            </p:cNvSpPr>
            <p:nvPr/>
          </p:nvSpPr>
          <p:spPr bwMode="auto">
            <a:xfrm flipV="1">
              <a:off x="3039" y="1548"/>
              <a:ext cx="657" cy="341"/>
            </a:xfrm>
            <a:prstGeom prst="line">
              <a:avLst/>
            </a:prstGeom>
            <a:noFill/>
            <a:ln w="9525">
              <a:solidFill>
                <a:srgbClr val="99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59" name="Text Box 75"/>
            <p:cNvSpPr txBox="1">
              <a:spLocks noChangeArrowheads="1"/>
            </p:cNvSpPr>
            <p:nvPr/>
          </p:nvSpPr>
          <p:spPr bwMode="auto">
            <a:xfrm>
              <a:off x="3093" y="1493"/>
              <a:ext cx="5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2</a:t>
              </a:r>
            </a:p>
          </p:txBody>
        </p:sp>
      </p:grpSp>
      <p:grpSp>
        <p:nvGrpSpPr>
          <p:cNvPr id="15" name="Group 76"/>
          <p:cNvGrpSpPr>
            <a:grpSpLocks/>
          </p:cNvGrpSpPr>
          <p:nvPr/>
        </p:nvGrpSpPr>
        <p:grpSpPr bwMode="auto">
          <a:xfrm>
            <a:off x="6479117" y="2097089"/>
            <a:ext cx="1346200" cy="719137"/>
            <a:chOff x="3061" y="1094"/>
            <a:chExt cx="636" cy="453"/>
          </a:xfrm>
        </p:grpSpPr>
        <p:sp>
          <p:nvSpPr>
            <p:cNvPr id="65556" name="Line 77"/>
            <p:cNvSpPr>
              <a:spLocks noChangeShapeType="1"/>
            </p:cNvSpPr>
            <p:nvPr/>
          </p:nvSpPr>
          <p:spPr bwMode="auto">
            <a:xfrm flipH="1" flipV="1">
              <a:off x="3402" y="1230"/>
              <a:ext cx="295" cy="317"/>
            </a:xfrm>
            <a:prstGeom prst="line">
              <a:avLst/>
            </a:prstGeom>
            <a:noFill/>
            <a:ln w="9525">
              <a:solidFill>
                <a:srgbClr val="8C2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57" name="Text Box 78"/>
            <p:cNvSpPr txBox="1">
              <a:spLocks noChangeArrowheads="1"/>
            </p:cNvSpPr>
            <p:nvPr/>
          </p:nvSpPr>
          <p:spPr bwMode="auto">
            <a:xfrm>
              <a:off x="3061" y="1094"/>
              <a:ext cx="5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3</a:t>
              </a:r>
            </a:p>
          </p:txBody>
        </p:sp>
      </p:grpSp>
      <p:sp>
        <p:nvSpPr>
          <p:cNvPr id="80"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3698723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5790"/>
                                        </p:tgtEl>
                                        <p:attrNameLst>
                                          <p:attrName>style.visibility</p:attrName>
                                        </p:attrNameLst>
                                      </p:cBhvr>
                                      <p:to>
                                        <p:strVal val="visible"/>
                                      </p:to>
                                    </p:set>
                                    <p:animEffect transition="in" filter="wipe(left)">
                                      <p:cBhvr>
                                        <p:cTn id="21" dur="500"/>
                                        <p:tgtEl>
                                          <p:spTgt spid="4157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1579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41574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1578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par>
                                <p:cTn id="52" presetID="22" presetClass="entr" presetSubtype="4"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2"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right)">
                                      <p:cBhvr>
                                        <p:cTn id="59" dur="500"/>
                                        <p:tgtEl>
                                          <p:spTgt spid="13"/>
                                        </p:tgtEl>
                                      </p:cBhvr>
                                    </p:animEffect>
                                  </p:childTnLst>
                                </p:cTn>
                              </p:par>
                              <p:par>
                                <p:cTn id="60" presetID="22" presetClass="entr" presetSubtype="8"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2"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right)">
                                      <p:cBhvr>
                                        <p:cTn id="6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83" grpId="0" animBg="1"/>
      <p:bldP spid="415790" grpId="0"/>
      <p:bldP spid="41579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5" name="Rectangle 3"/>
          <p:cNvSpPr>
            <a:spLocks noGrp="1" noChangeArrowheads="1"/>
          </p:cNvSpPr>
          <p:nvPr>
            <p:ph type="body" sz="half" idx="1"/>
          </p:nvPr>
        </p:nvSpPr>
        <p:spPr>
          <a:xfrm>
            <a:off x="1073151" y="1981201"/>
            <a:ext cx="10013949" cy="4651375"/>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对每个像素，都要测试场景中所有物体表面是否与光线相交，并计算出交点与像素的距离；</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最小距离的交点及代表该像素所对应的可见面；</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要考察每个面上的反射光线和折射光线，统称为从属光线（</a:t>
            </a:r>
            <a:r>
              <a:rPr lang="en-US" altLang="zh-CN" b="1" dirty="0">
                <a:solidFill>
                  <a:schemeClr val="bg2">
                    <a:lumMod val="50000"/>
                  </a:schemeClr>
                </a:solidFill>
                <a:latin typeface="微软雅黑" panose="020B0503020204020204" pitchFamily="34" charset="-122"/>
                <a:ea typeface="微软雅黑" panose="020B0503020204020204" pitchFamily="34" charset="-122"/>
              </a:rPr>
              <a:t>Secondary ray</a:t>
            </a:r>
            <a:r>
              <a:rPr lang="zh-CN" altLang="en-US" b="1" dirty="0">
                <a:solidFill>
                  <a:schemeClr val="bg2">
                    <a:lumMod val="50000"/>
                  </a:schemeClr>
                </a:solidFill>
                <a:latin typeface="微软雅黑" panose="020B0503020204020204" pitchFamily="34" charset="-122"/>
                <a:ea typeface="微软雅黑" panose="020B0503020204020204" pitchFamily="34" charset="-122"/>
              </a:rPr>
              <a:t>）；</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对每条从属光线，又重复进行与物体表面的求交计算；</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设定光线跟踪的最大深度。当达到最大深度或到达某光源时，就停止跟踪。</a:t>
            </a:r>
          </a:p>
          <a:p>
            <a:pPr lvl="1" eaLnBrk="1" hangingPunct="1">
              <a:buFont typeface="Wingdings" pitchFamily="2" charset="2"/>
              <a:buNone/>
            </a:pPr>
            <a:endParaRPr lang="en-US" altLang="zh-CN" sz="2000" dirty="0" smtClean="0"/>
          </a:p>
        </p:txBody>
      </p:sp>
      <p:sp>
        <p:nvSpPr>
          <p:cNvPr id="5"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745370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Effect transition="in" filter="wipe(up)">
                                      <p:cBhvr>
                                        <p:cTn id="7" dur="500"/>
                                        <p:tgtEl>
                                          <p:spTgt spid="41779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17795">
                                            <p:txEl>
                                              <p:pRg st="1" end="1"/>
                                            </p:txEl>
                                          </p:spTgt>
                                        </p:tgtEl>
                                        <p:attrNameLst>
                                          <p:attrName>style.visibility</p:attrName>
                                        </p:attrNameLst>
                                      </p:cBhvr>
                                      <p:to>
                                        <p:strVal val="visible"/>
                                      </p:to>
                                    </p:set>
                                    <p:animEffect transition="in" filter="wipe(up)">
                                      <p:cBhvr>
                                        <p:cTn id="10" dur="500"/>
                                        <p:tgtEl>
                                          <p:spTgt spid="41779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17795">
                                            <p:txEl>
                                              <p:pRg st="2" end="2"/>
                                            </p:txEl>
                                          </p:spTgt>
                                        </p:tgtEl>
                                        <p:attrNameLst>
                                          <p:attrName>style.visibility</p:attrName>
                                        </p:attrNameLst>
                                      </p:cBhvr>
                                      <p:to>
                                        <p:strVal val="visible"/>
                                      </p:to>
                                    </p:set>
                                    <p:animEffect transition="in" filter="wipe(up)">
                                      <p:cBhvr>
                                        <p:cTn id="13" dur="500"/>
                                        <p:tgtEl>
                                          <p:spTgt spid="41779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17795">
                                            <p:txEl>
                                              <p:pRg st="3" end="3"/>
                                            </p:txEl>
                                          </p:spTgt>
                                        </p:tgtEl>
                                        <p:attrNameLst>
                                          <p:attrName>style.visibility</p:attrName>
                                        </p:attrNameLst>
                                      </p:cBhvr>
                                      <p:to>
                                        <p:strVal val="visible"/>
                                      </p:to>
                                    </p:set>
                                    <p:animEffect transition="in" filter="wipe(up)">
                                      <p:cBhvr>
                                        <p:cTn id="16" dur="500"/>
                                        <p:tgtEl>
                                          <p:spTgt spid="41779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17795">
                                            <p:txEl>
                                              <p:pRg st="4" end="4"/>
                                            </p:txEl>
                                          </p:spTgt>
                                        </p:tgtEl>
                                        <p:attrNameLst>
                                          <p:attrName>style.visibility</p:attrName>
                                        </p:attrNameLst>
                                      </p:cBhvr>
                                      <p:to>
                                        <p:strVal val="visible"/>
                                      </p:to>
                                    </p:set>
                                    <p:animEffect transition="in" filter="wipe(up)">
                                      <p:cBhvr>
                                        <p:cTn id="19" dur="500"/>
                                        <p:tgtEl>
                                          <p:spTgt spid="4177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3" name="Rectangle 3"/>
          <p:cNvSpPr>
            <a:spLocks noGrp="1" noChangeArrowheads="1"/>
          </p:cNvSpPr>
          <p:nvPr>
            <p:ph type="body" sz="half" idx="1"/>
          </p:nvPr>
        </p:nvSpPr>
        <p:spPr>
          <a:xfrm>
            <a:off x="1200151" y="1916114"/>
            <a:ext cx="10013949" cy="4651375"/>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二叉光线跟踪树</a:t>
            </a:r>
          </a:p>
          <a:p>
            <a:pPr lvl="1" eaLnBrk="1" hangingPunct="1">
              <a:buFont typeface="Wingdings" pitchFamily="2" charset="2"/>
              <a:buNone/>
            </a:pPr>
            <a:endParaRPr lang="en-US" altLang="zh-CN" sz="2400" dirty="0" smtClean="0"/>
          </a:p>
        </p:txBody>
      </p:sp>
      <p:sp>
        <p:nvSpPr>
          <p:cNvPr id="419844" name="Line 4"/>
          <p:cNvSpPr>
            <a:spLocks noChangeShapeType="1"/>
          </p:cNvSpPr>
          <p:nvPr/>
        </p:nvSpPr>
        <p:spPr bwMode="auto">
          <a:xfrm flipV="1">
            <a:off x="1968500" y="5300664"/>
            <a:ext cx="1966384" cy="757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5"/>
          <p:cNvGrpSpPr>
            <a:grpSpLocks/>
          </p:cNvGrpSpPr>
          <p:nvPr/>
        </p:nvGrpSpPr>
        <p:grpSpPr bwMode="auto">
          <a:xfrm>
            <a:off x="3744385" y="4941888"/>
            <a:ext cx="1536700" cy="1301750"/>
            <a:chOff x="1769" y="3113"/>
            <a:chExt cx="726" cy="820"/>
          </a:xfrm>
        </p:grpSpPr>
        <p:sp>
          <p:nvSpPr>
            <p:cNvPr id="67653" name="Oval 6"/>
            <p:cNvSpPr>
              <a:spLocks noChangeArrowheads="1"/>
            </p:cNvSpPr>
            <p:nvPr/>
          </p:nvSpPr>
          <p:spPr bwMode="auto">
            <a:xfrm>
              <a:off x="1837" y="3113"/>
              <a:ext cx="658" cy="658"/>
            </a:xfrm>
            <a:prstGeom prst="ellipse">
              <a:avLst/>
            </a:prstGeom>
            <a:noFill/>
            <a:ln w="9525" algn="ctr">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654" name="Text Box 7"/>
            <p:cNvSpPr txBox="1">
              <a:spLocks noChangeArrowheads="1"/>
            </p:cNvSpPr>
            <p:nvPr/>
          </p:nvSpPr>
          <p:spPr bwMode="auto">
            <a:xfrm>
              <a:off x="1769" y="3702"/>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S</a:t>
              </a:r>
              <a:r>
                <a:rPr lang="en-US" altLang="zh-CN" baseline="-25000">
                  <a:latin typeface="Times New Roman" pitchFamily="18" charset="0"/>
                </a:rPr>
                <a:t>1</a:t>
              </a:r>
            </a:p>
          </p:txBody>
        </p:sp>
      </p:grpSp>
      <p:grpSp>
        <p:nvGrpSpPr>
          <p:cNvPr id="3" name="Group 8"/>
          <p:cNvGrpSpPr>
            <a:grpSpLocks/>
          </p:cNvGrpSpPr>
          <p:nvPr/>
        </p:nvGrpSpPr>
        <p:grpSpPr bwMode="auto">
          <a:xfrm>
            <a:off x="6623051" y="4797426"/>
            <a:ext cx="1392767" cy="1374775"/>
            <a:chOff x="3129" y="3022"/>
            <a:chExt cx="658" cy="866"/>
          </a:xfrm>
        </p:grpSpPr>
        <p:sp>
          <p:nvSpPr>
            <p:cNvPr id="67651" name="Oval 9"/>
            <p:cNvSpPr>
              <a:spLocks noChangeArrowheads="1"/>
            </p:cNvSpPr>
            <p:nvPr/>
          </p:nvSpPr>
          <p:spPr bwMode="auto">
            <a:xfrm>
              <a:off x="3129" y="3022"/>
              <a:ext cx="658" cy="658"/>
            </a:xfrm>
            <a:prstGeom prst="ellipse">
              <a:avLst/>
            </a:prstGeom>
            <a:noFill/>
            <a:ln w="9525" algn="ctr">
              <a:solidFill>
                <a:srgbClr val="B63D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652" name="Text Box 10"/>
            <p:cNvSpPr txBox="1">
              <a:spLocks noChangeArrowheads="1"/>
            </p:cNvSpPr>
            <p:nvPr/>
          </p:nvSpPr>
          <p:spPr bwMode="auto">
            <a:xfrm>
              <a:off x="3424" y="365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S</a:t>
              </a:r>
              <a:r>
                <a:rPr lang="en-US" altLang="zh-CN" baseline="-25000">
                  <a:latin typeface="Times New Roman" pitchFamily="18" charset="0"/>
                </a:rPr>
                <a:t>2</a:t>
              </a:r>
            </a:p>
          </p:txBody>
        </p:sp>
      </p:grpSp>
      <p:grpSp>
        <p:nvGrpSpPr>
          <p:cNvPr id="4" name="Group 11"/>
          <p:cNvGrpSpPr>
            <a:grpSpLocks/>
          </p:cNvGrpSpPr>
          <p:nvPr/>
        </p:nvGrpSpPr>
        <p:grpSpPr bwMode="auto">
          <a:xfrm>
            <a:off x="1259417" y="3429000"/>
            <a:ext cx="2065867" cy="1116013"/>
            <a:chOff x="595" y="2160"/>
            <a:chExt cx="976" cy="703"/>
          </a:xfrm>
        </p:grpSpPr>
        <p:sp>
          <p:nvSpPr>
            <p:cNvPr id="67649" name="Oval 12"/>
            <p:cNvSpPr>
              <a:spLocks noChangeArrowheads="1"/>
            </p:cNvSpPr>
            <p:nvPr/>
          </p:nvSpPr>
          <p:spPr bwMode="auto">
            <a:xfrm>
              <a:off x="845" y="2160"/>
              <a:ext cx="726" cy="703"/>
            </a:xfrm>
            <a:prstGeom prst="ellipse">
              <a:avLst/>
            </a:prstGeom>
            <a:noFill/>
            <a:ln w="9525" algn="ctr">
              <a:solidFill>
                <a:srgbClr val="08088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650" name="Text Box 13"/>
            <p:cNvSpPr txBox="1">
              <a:spLocks noChangeArrowheads="1"/>
            </p:cNvSpPr>
            <p:nvPr/>
          </p:nvSpPr>
          <p:spPr bwMode="auto">
            <a:xfrm>
              <a:off x="595" y="2614"/>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S</a:t>
              </a:r>
              <a:r>
                <a:rPr lang="en-US" altLang="zh-CN" baseline="-25000">
                  <a:latin typeface="Times New Roman" pitchFamily="18" charset="0"/>
                </a:rPr>
                <a:t>3</a:t>
              </a:r>
            </a:p>
          </p:txBody>
        </p:sp>
      </p:grpSp>
      <p:grpSp>
        <p:nvGrpSpPr>
          <p:cNvPr id="5" name="Group 14"/>
          <p:cNvGrpSpPr>
            <a:grpSpLocks/>
          </p:cNvGrpSpPr>
          <p:nvPr/>
        </p:nvGrpSpPr>
        <p:grpSpPr bwMode="auto">
          <a:xfrm>
            <a:off x="4415368" y="3141663"/>
            <a:ext cx="1680633" cy="828675"/>
            <a:chOff x="2086" y="1979"/>
            <a:chExt cx="794" cy="522"/>
          </a:xfrm>
        </p:grpSpPr>
        <p:sp>
          <p:nvSpPr>
            <p:cNvPr id="67647" name="Oval 15"/>
            <p:cNvSpPr>
              <a:spLocks noChangeArrowheads="1"/>
            </p:cNvSpPr>
            <p:nvPr/>
          </p:nvSpPr>
          <p:spPr bwMode="auto">
            <a:xfrm>
              <a:off x="2086" y="1979"/>
              <a:ext cx="522" cy="522"/>
            </a:xfrm>
            <a:prstGeom prst="ellipse">
              <a:avLst/>
            </a:prstGeom>
            <a:noFill/>
            <a:ln w="9525" algn="ctr">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648" name="Text Box 16"/>
            <p:cNvSpPr txBox="1">
              <a:spLocks noChangeArrowheads="1"/>
            </p:cNvSpPr>
            <p:nvPr/>
          </p:nvSpPr>
          <p:spPr bwMode="auto">
            <a:xfrm>
              <a:off x="2540" y="2160"/>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S</a:t>
              </a:r>
              <a:r>
                <a:rPr lang="en-US" altLang="zh-CN" baseline="-25000">
                  <a:latin typeface="Times New Roman" pitchFamily="18" charset="0"/>
                </a:rPr>
                <a:t>4</a:t>
              </a:r>
            </a:p>
          </p:txBody>
        </p:sp>
      </p:grpSp>
      <p:grpSp>
        <p:nvGrpSpPr>
          <p:cNvPr id="6" name="Group 17"/>
          <p:cNvGrpSpPr>
            <a:grpSpLocks/>
          </p:cNvGrpSpPr>
          <p:nvPr/>
        </p:nvGrpSpPr>
        <p:grpSpPr bwMode="auto">
          <a:xfrm>
            <a:off x="10176934" y="2925763"/>
            <a:ext cx="768351" cy="576262"/>
            <a:chOff x="4649" y="1366"/>
            <a:chExt cx="363" cy="363"/>
          </a:xfrm>
        </p:grpSpPr>
        <p:sp>
          <p:nvSpPr>
            <p:cNvPr id="67645" name="Oval 18"/>
            <p:cNvSpPr>
              <a:spLocks noChangeArrowheads="1"/>
            </p:cNvSpPr>
            <p:nvPr/>
          </p:nvSpPr>
          <p:spPr bwMode="auto">
            <a:xfrm>
              <a:off x="4649" y="1366"/>
              <a:ext cx="363" cy="36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646" name="Text Box 19"/>
            <p:cNvSpPr txBox="1">
              <a:spLocks noChangeArrowheads="1"/>
            </p:cNvSpPr>
            <p:nvPr/>
          </p:nvSpPr>
          <p:spPr bwMode="auto">
            <a:xfrm>
              <a:off x="4672" y="1412"/>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S</a:t>
              </a:r>
              <a:r>
                <a:rPr lang="en-US" altLang="zh-CN" baseline="-25000">
                  <a:latin typeface="Times New Roman" pitchFamily="18" charset="0"/>
                </a:rPr>
                <a:t>1</a:t>
              </a:r>
            </a:p>
          </p:txBody>
        </p:sp>
      </p:grpSp>
      <p:grpSp>
        <p:nvGrpSpPr>
          <p:cNvPr id="7" name="Group 20"/>
          <p:cNvGrpSpPr>
            <a:grpSpLocks/>
          </p:cNvGrpSpPr>
          <p:nvPr/>
        </p:nvGrpSpPr>
        <p:grpSpPr bwMode="auto">
          <a:xfrm>
            <a:off x="9552518" y="3789363"/>
            <a:ext cx="768349" cy="576262"/>
            <a:chOff x="4354" y="1910"/>
            <a:chExt cx="363" cy="363"/>
          </a:xfrm>
        </p:grpSpPr>
        <p:sp>
          <p:nvSpPr>
            <p:cNvPr id="67643" name="Oval 21"/>
            <p:cNvSpPr>
              <a:spLocks noChangeArrowheads="1"/>
            </p:cNvSpPr>
            <p:nvPr/>
          </p:nvSpPr>
          <p:spPr bwMode="auto">
            <a:xfrm>
              <a:off x="4354" y="1910"/>
              <a:ext cx="363" cy="36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644" name="Text Box 22"/>
            <p:cNvSpPr txBox="1">
              <a:spLocks noChangeArrowheads="1"/>
            </p:cNvSpPr>
            <p:nvPr/>
          </p:nvSpPr>
          <p:spPr bwMode="auto">
            <a:xfrm>
              <a:off x="4377" y="195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S</a:t>
              </a:r>
              <a:r>
                <a:rPr lang="en-US" altLang="zh-CN" baseline="-25000">
                  <a:latin typeface="Times New Roman" pitchFamily="18" charset="0"/>
                </a:rPr>
                <a:t>3</a:t>
              </a:r>
            </a:p>
          </p:txBody>
        </p:sp>
      </p:grpSp>
      <p:grpSp>
        <p:nvGrpSpPr>
          <p:cNvPr id="8" name="Group 23"/>
          <p:cNvGrpSpPr>
            <a:grpSpLocks/>
          </p:cNvGrpSpPr>
          <p:nvPr/>
        </p:nvGrpSpPr>
        <p:grpSpPr bwMode="auto">
          <a:xfrm>
            <a:off x="10926234" y="3752851"/>
            <a:ext cx="768351" cy="576263"/>
            <a:chOff x="5003" y="1887"/>
            <a:chExt cx="363" cy="363"/>
          </a:xfrm>
        </p:grpSpPr>
        <p:sp>
          <p:nvSpPr>
            <p:cNvPr id="67641" name="Oval 24"/>
            <p:cNvSpPr>
              <a:spLocks noChangeArrowheads="1"/>
            </p:cNvSpPr>
            <p:nvPr/>
          </p:nvSpPr>
          <p:spPr bwMode="auto">
            <a:xfrm>
              <a:off x="5003" y="1887"/>
              <a:ext cx="363" cy="36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642" name="Text Box 25"/>
            <p:cNvSpPr txBox="1">
              <a:spLocks noChangeArrowheads="1"/>
            </p:cNvSpPr>
            <p:nvPr/>
          </p:nvSpPr>
          <p:spPr bwMode="auto">
            <a:xfrm>
              <a:off x="5026" y="193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S</a:t>
              </a:r>
              <a:r>
                <a:rPr lang="en-US" altLang="zh-CN" baseline="-25000">
                  <a:latin typeface="Times New Roman" pitchFamily="18" charset="0"/>
                </a:rPr>
                <a:t>2</a:t>
              </a:r>
            </a:p>
          </p:txBody>
        </p:sp>
      </p:grpSp>
      <p:grpSp>
        <p:nvGrpSpPr>
          <p:cNvPr id="9" name="Group 26"/>
          <p:cNvGrpSpPr>
            <a:grpSpLocks/>
          </p:cNvGrpSpPr>
          <p:nvPr/>
        </p:nvGrpSpPr>
        <p:grpSpPr bwMode="auto">
          <a:xfrm>
            <a:off x="9120718" y="4703763"/>
            <a:ext cx="768349" cy="576262"/>
            <a:chOff x="4150" y="2486"/>
            <a:chExt cx="363" cy="363"/>
          </a:xfrm>
        </p:grpSpPr>
        <p:sp>
          <p:nvSpPr>
            <p:cNvPr id="67639" name="Oval 27"/>
            <p:cNvSpPr>
              <a:spLocks noChangeArrowheads="1"/>
            </p:cNvSpPr>
            <p:nvPr/>
          </p:nvSpPr>
          <p:spPr bwMode="auto">
            <a:xfrm>
              <a:off x="4150" y="2486"/>
              <a:ext cx="363" cy="36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640" name="Text Box 28"/>
            <p:cNvSpPr txBox="1">
              <a:spLocks noChangeArrowheads="1"/>
            </p:cNvSpPr>
            <p:nvPr/>
          </p:nvSpPr>
          <p:spPr bwMode="auto">
            <a:xfrm>
              <a:off x="4173" y="2532"/>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S</a:t>
              </a:r>
              <a:r>
                <a:rPr lang="en-US" altLang="zh-CN" baseline="-25000">
                  <a:latin typeface="Times New Roman" pitchFamily="18" charset="0"/>
                </a:rPr>
                <a:t>4</a:t>
              </a:r>
            </a:p>
          </p:txBody>
        </p:sp>
      </p:grpSp>
      <p:sp>
        <p:nvSpPr>
          <p:cNvPr id="67597" name="Line 29"/>
          <p:cNvSpPr>
            <a:spLocks noChangeShapeType="1"/>
          </p:cNvSpPr>
          <p:nvPr/>
        </p:nvSpPr>
        <p:spPr bwMode="auto">
          <a:xfrm flipH="1" flipV="1">
            <a:off x="1200152" y="3176588"/>
            <a:ext cx="2112433" cy="9366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zh-CN" altLang="en-US"/>
          </a:p>
        </p:txBody>
      </p:sp>
      <p:grpSp>
        <p:nvGrpSpPr>
          <p:cNvPr id="10" name="Group 30"/>
          <p:cNvGrpSpPr>
            <a:grpSpLocks/>
          </p:cNvGrpSpPr>
          <p:nvPr/>
        </p:nvGrpSpPr>
        <p:grpSpPr bwMode="auto">
          <a:xfrm>
            <a:off x="3312585" y="4113213"/>
            <a:ext cx="958849" cy="1187450"/>
            <a:chOff x="1565" y="2591"/>
            <a:chExt cx="453" cy="748"/>
          </a:xfrm>
        </p:grpSpPr>
        <p:sp>
          <p:nvSpPr>
            <p:cNvPr id="67637" name="Line 31"/>
            <p:cNvSpPr>
              <a:spLocks noChangeShapeType="1"/>
            </p:cNvSpPr>
            <p:nvPr/>
          </p:nvSpPr>
          <p:spPr bwMode="auto">
            <a:xfrm flipH="1" flipV="1">
              <a:off x="1565" y="2591"/>
              <a:ext cx="294" cy="7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8" name="Text Box 32"/>
            <p:cNvSpPr txBox="1">
              <a:spLocks noChangeArrowheads="1"/>
            </p:cNvSpPr>
            <p:nvPr/>
          </p:nvSpPr>
          <p:spPr bwMode="auto">
            <a:xfrm>
              <a:off x="1587" y="2795"/>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1</a:t>
              </a:r>
            </a:p>
          </p:txBody>
        </p:sp>
      </p:grpSp>
      <p:grpSp>
        <p:nvGrpSpPr>
          <p:cNvPr id="11" name="Group 33"/>
          <p:cNvGrpSpPr>
            <a:grpSpLocks/>
          </p:cNvGrpSpPr>
          <p:nvPr/>
        </p:nvGrpSpPr>
        <p:grpSpPr bwMode="auto">
          <a:xfrm>
            <a:off x="3934884" y="4833939"/>
            <a:ext cx="2726267" cy="466725"/>
            <a:chOff x="1859" y="3045"/>
            <a:chExt cx="1288" cy="294"/>
          </a:xfrm>
        </p:grpSpPr>
        <p:sp>
          <p:nvSpPr>
            <p:cNvPr id="67634" name="Line 34"/>
            <p:cNvSpPr>
              <a:spLocks noChangeShapeType="1"/>
            </p:cNvSpPr>
            <p:nvPr/>
          </p:nvSpPr>
          <p:spPr bwMode="auto">
            <a:xfrm flipV="1">
              <a:off x="1859" y="3249"/>
              <a:ext cx="567" cy="90"/>
            </a:xfrm>
            <a:prstGeom prst="line">
              <a:avLst/>
            </a:prstGeom>
            <a:noFill/>
            <a:ln w="9525">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35" name="Line 35"/>
            <p:cNvSpPr>
              <a:spLocks noChangeShapeType="1"/>
            </p:cNvSpPr>
            <p:nvPr/>
          </p:nvSpPr>
          <p:spPr bwMode="auto">
            <a:xfrm flipV="1">
              <a:off x="2426" y="3235"/>
              <a:ext cx="721" cy="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6" name="Text Box 36"/>
            <p:cNvSpPr txBox="1">
              <a:spLocks noChangeArrowheads="1"/>
            </p:cNvSpPr>
            <p:nvPr/>
          </p:nvSpPr>
          <p:spPr bwMode="auto">
            <a:xfrm>
              <a:off x="2449" y="3045"/>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T</a:t>
              </a:r>
              <a:r>
                <a:rPr lang="en-US" altLang="zh-CN" baseline="-25000">
                  <a:latin typeface="Times New Roman" pitchFamily="18" charset="0"/>
                </a:rPr>
                <a:t>1</a:t>
              </a:r>
            </a:p>
          </p:txBody>
        </p:sp>
      </p:grpSp>
      <p:grpSp>
        <p:nvGrpSpPr>
          <p:cNvPr id="12" name="Group 37"/>
          <p:cNvGrpSpPr>
            <a:grpSpLocks/>
          </p:cNvGrpSpPr>
          <p:nvPr/>
        </p:nvGrpSpPr>
        <p:grpSpPr bwMode="auto">
          <a:xfrm>
            <a:off x="6136217" y="4400551"/>
            <a:ext cx="912283" cy="720725"/>
            <a:chOff x="2899" y="2772"/>
            <a:chExt cx="431" cy="454"/>
          </a:xfrm>
        </p:grpSpPr>
        <p:sp>
          <p:nvSpPr>
            <p:cNvPr id="67632" name="Line 38"/>
            <p:cNvSpPr>
              <a:spLocks noChangeShapeType="1"/>
            </p:cNvSpPr>
            <p:nvPr/>
          </p:nvSpPr>
          <p:spPr bwMode="auto">
            <a:xfrm flipH="1" flipV="1">
              <a:off x="2925" y="2818"/>
              <a:ext cx="227"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3" name="Text Box 39"/>
            <p:cNvSpPr txBox="1">
              <a:spLocks noChangeArrowheads="1"/>
            </p:cNvSpPr>
            <p:nvPr/>
          </p:nvSpPr>
          <p:spPr bwMode="auto">
            <a:xfrm>
              <a:off x="2899" y="2772"/>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2</a:t>
              </a:r>
            </a:p>
          </p:txBody>
        </p:sp>
      </p:grpSp>
      <p:grpSp>
        <p:nvGrpSpPr>
          <p:cNvPr id="13" name="Group 40"/>
          <p:cNvGrpSpPr>
            <a:grpSpLocks/>
          </p:cNvGrpSpPr>
          <p:nvPr/>
        </p:nvGrpSpPr>
        <p:grpSpPr bwMode="auto">
          <a:xfrm>
            <a:off x="1102784" y="3090863"/>
            <a:ext cx="2209800" cy="1022350"/>
            <a:chOff x="521" y="1947"/>
            <a:chExt cx="1044" cy="644"/>
          </a:xfrm>
        </p:grpSpPr>
        <p:sp>
          <p:nvSpPr>
            <p:cNvPr id="67629" name="Line 41"/>
            <p:cNvSpPr>
              <a:spLocks noChangeShapeType="1"/>
            </p:cNvSpPr>
            <p:nvPr/>
          </p:nvSpPr>
          <p:spPr bwMode="auto">
            <a:xfrm flipH="1" flipV="1">
              <a:off x="975" y="2228"/>
              <a:ext cx="59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0" name="Line 42"/>
            <p:cNvSpPr>
              <a:spLocks noChangeShapeType="1"/>
            </p:cNvSpPr>
            <p:nvPr/>
          </p:nvSpPr>
          <p:spPr bwMode="auto">
            <a:xfrm flipH="1" flipV="1">
              <a:off x="521" y="2092"/>
              <a:ext cx="454"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1" name="Text Box 43"/>
            <p:cNvSpPr txBox="1">
              <a:spLocks noChangeArrowheads="1"/>
            </p:cNvSpPr>
            <p:nvPr/>
          </p:nvSpPr>
          <p:spPr bwMode="auto">
            <a:xfrm>
              <a:off x="540" y="1947"/>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T</a:t>
              </a:r>
              <a:r>
                <a:rPr lang="en-US" altLang="zh-CN" baseline="-25000">
                  <a:latin typeface="Times New Roman" pitchFamily="18" charset="0"/>
                </a:rPr>
                <a:t>3</a:t>
              </a:r>
            </a:p>
          </p:txBody>
        </p:sp>
      </p:grpSp>
      <p:grpSp>
        <p:nvGrpSpPr>
          <p:cNvPr id="14" name="Group 44"/>
          <p:cNvGrpSpPr>
            <a:grpSpLocks/>
          </p:cNvGrpSpPr>
          <p:nvPr/>
        </p:nvGrpSpPr>
        <p:grpSpPr bwMode="auto">
          <a:xfrm>
            <a:off x="3312584" y="3392489"/>
            <a:ext cx="1102783" cy="720725"/>
            <a:chOff x="1565" y="2137"/>
            <a:chExt cx="521" cy="454"/>
          </a:xfrm>
        </p:grpSpPr>
        <p:sp>
          <p:nvSpPr>
            <p:cNvPr id="67627" name="Line 45"/>
            <p:cNvSpPr>
              <a:spLocks noChangeShapeType="1"/>
            </p:cNvSpPr>
            <p:nvPr/>
          </p:nvSpPr>
          <p:spPr bwMode="auto">
            <a:xfrm flipV="1">
              <a:off x="1565" y="2183"/>
              <a:ext cx="521"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28" name="Text Box 46"/>
            <p:cNvSpPr txBox="1">
              <a:spLocks noChangeArrowheads="1"/>
            </p:cNvSpPr>
            <p:nvPr/>
          </p:nvSpPr>
          <p:spPr bwMode="auto">
            <a:xfrm>
              <a:off x="1587" y="2137"/>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3</a:t>
              </a:r>
            </a:p>
          </p:txBody>
        </p:sp>
      </p:grpSp>
      <p:grpSp>
        <p:nvGrpSpPr>
          <p:cNvPr id="15" name="Group 47"/>
          <p:cNvGrpSpPr>
            <a:grpSpLocks/>
          </p:cNvGrpSpPr>
          <p:nvPr/>
        </p:nvGrpSpPr>
        <p:grpSpPr bwMode="auto">
          <a:xfrm>
            <a:off x="3456518" y="2816225"/>
            <a:ext cx="958849" cy="649288"/>
            <a:chOff x="1633" y="1774"/>
            <a:chExt cx="453" cy="409"/>
          </a:xfrm>
        </p:grpSpPr>
        <p:sp>
          <p:nvSpPr>
            <p:cNvPr id="67625" name="Line 48"/>
            <p:cNvSpPr>
              <a:spLocks noChangeShapeType="1"/>
            </p:cNvSpPr>
            <p:nvPr/>
          </p:nvSpPr>
          <p:spPr bwMode="auto">
            <a:xfrm flipH="1" flipV="1">
              <a:off x="1905" y="1820"/>
              <a:ext cx="181"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26" name="Text Box 49"/>
            <p:cNvSpPr txBox="1">
              <a:spLocks noChangeArrowheads="1"/>
            </p:cNvSpPr>
            <p:nvPr/>
          </p:nvSpPr>
          <p:spPr bwMode="auto">
            <a:xfrm>
              <a:off x="1633" y="1774"/>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4</a:t>
              </a:r>
            </a:p>
          </p:txBody>
        </p:sp>
      </p:grpSp>
      <p:grpSp>
        <p:nvGrpSpPr>
          <p:cNvPr id="16" name="Group 50"/>
          <p:cNvGrpSpPr>
            <a:grpSpLocks/>
          </p:cNvGrpSpPr>
          <p:nvPr/>
        </p:nvGrpSpPr>
        <p:grpSpPr bwMode="auto">
          <a:xfrm>
            <a:off x="8564034" y="5143501"/>
            <a:ext cx="912284" cy="447675"/>
            <a:chOff x="3887" y="2763"/>
            <a:chExt cx="431" cy="282"/>
          </a:xfrm>
        </p:grpSpPr>
        <p:sp>
          <p:nvSpPr>
            <p:cNvPr id="67623" name="Line 51"/>
            <p:cNvSpPr>
              <a:spLocks noChangeShapeType="1"/>
            </p:cNvSpPr>
            <p:nvPr/>
          </p:nvSpPr>
          <p:spPr bwMode="auto">
            <a:xfrm flipH="1">
              <a:off x="4127" y="2840"/>
              <a:ext cx="114" cy="2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4" name="Text Box 52"/>
            <p:cNvSpPr txBox="1">
              <a:spLocks noChangeArrowheads="1"/>
            </p:cNvSpPr>
            <p:nvPr/>
          </p:nvSpPr>
          <p:spPr bwMode="auto">
            <a:xfrm>
              <a:off x="3887" y="2763"/>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4</a:t>
              </a:r>
            </a:p>
          </p:txBody>
        </p:sp>
      </p:grpSp>
      <p:grpSp>
        <p:nvGrpSpPr>
          <p:cNvPr id="17" name="Group 53"/>
          <p:cNvGrpSpPr>
            <a:grpSpLocks/>
          </p:cNvGrpSpPr>
          <p:nvPr/>
        </p:nvGrpSpPr>
        <p:grpSpPr bwMode="auto">
          <a:xfrm>
            <a:off x="9082617" y="4257675"/>
            <a:ext cx="912283" cy="433388"/>
            <a:chOff x="4132" y="2205"/>
            <a:chExt cx="431" cy="273"/>
          </a:xfrm>
        </p:grpSpPr>
        <p:sp>
          <p:nvSpPr>
            <p:cNvPr id="67621" name="Line 54"/>
            <p:cNvSpPr>
              <a:spLocks noChangeShapeType="1"/>
            </p:cNvSpPr>
            <p:nvPr/>
          </p:nvSpPr>
          <p:spPr bwMode="auto">
            <a:xfrm flipH="1">
              <a:off x="4377" y="2273"/>
              <a:ext cx="114" cy="2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2" name="Text Box 55"/>
            <p:cNvSpPr txBox="1">
              <a:spLocks noChangeArrowheads="1"/>
            </p:cNvSpPr>
            <p:nvPr/>
          </p:nvSpPr>
          <p:spPr bwMode="auto">
            <a:xfrm>
              <a:off x="4132" y="2205"/>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3</a:t>
              </a:r>
            </a:p>
          </p:txBody>
        </p:sp>
      </p:grpSp>
      <p:grpSp>
        <p:nvGrpSpPr>
          <p:cNvPr id="18" name="Group 56"/>
          <p:cNvGrpSpPr>
            <a:grpSpLocks/>
          </p:cNvGrpSpPr>
          <p:nvPr/>
        </p:nvGrpSpPr>
        <p:grpSpPr bwMode="auto">
          <a:xfrm>
            <a:off x="9590617" y="3365500"/>
            <a:ext cx="912283" cy="425450"/>
            <a:chOff x="4372" y="1643"/>
            <a:chExt cx="431" cy="268"/>
          </a:xfrm>
        </p:grpSpPr>
        <p:sp>
          <p:nvSpPr>
            <p:cNvPr id="67619" name="Line 57"/>
            <p:cNvSpPr>
              <a:spLocks noChangeShapeType="1"/>
            </p:cNvSpPr>
            <p:nvPr/>
          </p:nvSpPr>
          <p:spPr bwMode="auto">
            <a:xfrm flipH="1">
              <a:off x="4626" y="1706"/>
              <a:ext cx="114" cy="2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0" name="Text Box 58"/>
            <p:cNvSpPr txBox="1">
              <a:spLocks noChangeArrowheads="1"/>
            </p:cNvSpPr>
            <p:nvPr/>
          </p:nvSpPr>
          <p:spPr bwMode="auto">
            <a:xfrm>
              <a:off x="4372" y="1643"/>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1</a:t>
              </a:r>
            </a:p>
          </p:txBody>
        </p:sp>
      </p:grpSp>
      <p:grpSp>
        <p:nvGrpSpPr>
          <p:cNvPr id="19" name="Group 59"/>
          <p:cNvGrpSpPr>
            <a:grpSpLocks/>
          </p:cNvGrpSpPr>
          <p:nvPr/>
        </p:nvGrpSpPr>
        <p:grpSpPr bwMode="auto">
          <a:xfrm>
            <a:off x="10475384" y="4164014"/>
            <a:ext cx="912283" cy="492125"/>
            <a:chOff x="4790" y="2146"/>
            <a:chExt cx="431" cy="310"/>
          </a:xfrm>
        </p:grpSpPr>
        <p:sp>
          <p:nvSpPr>
            <p:cNvPr id="67617" name="Line 60"/>
            <p:cNvSpPr>
              <a:spLocks noChangeShapeType="1"/>
            </p:cNvSpPr>
            <p:nvPr/>
          </p:nvSpPr>
          <p:spPr bwMode="auto">
            <a:xfrm flipH="1">
              <a:off x="5012" y="2251"/>
              <a:ext cx="114" cy="2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8" name="Text Box 61"/>
            <p:cNvSpPr txBox="1">
              <a:spLocks noChangeArrowheads="1"/>
            </p:cNvSpPr>
            <p:nvPr/>
          </p:nvSpPr>
          <p:spPr bwMode="auto">
            <a:xfrm>
              <a:off x="4790" y="2146"/>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R</a:t>
              </a:r>
              <a:r>
                <a:rPr lang="en-US" altLang="zh-CN" baseline="-25000">
                  <a:latin typeface="Times New Roman" pitchFamily="18" charset="0"/>
                </a:rPr>
                <a:t>2</a:t>
              </a:r>
            </a:p>
          </p:txBody>
        </p:sp>
      </p:grpSp>
      <p:grpSp>
        <p:nvGrpSpPr>
          <p:cNvPr id="20" name="Group 62"/>
          <p:cNvGrpSpPr>
            <a:grpSpLocks/>
          </p:cNvGrpSpPr>
          <p:nvPr/>
        </p:nvGrpSpPr>
        <p:grpSpPr bwMode="auto">
          <a:xfrm>
            <a:off x="10703984" y="3357563"/>
            <a:ext cx="912283" cy="396875"/>
            <a:chOff x="4898" y="1638"/>
            <a:chExt cx="431" cy="250"/>
          </a:xfrm>
        </p:grpSpPr>
        <p:sp>
          <p:nvSpPr>
            <p:cNvPr id="67615" name="Line 63"/>
            <p:cNvSpPr>
              <a:spLocks noChangeShapeType="1"/>
            </p:cNvSpPr>
            <p:nvPr/>
          </p:nvSpPr>
          <p:spPr bwMode="auto">
            <a:xfrm>
              <a:off x="4940" y="1684"/>
              <a:ext cx="163" cy="2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6" name="Text Box 64"/>
            <p:cNvSpPr txBox="1">
              <a:spLocks noChangeArrowheads="1"/>
            </p:cNvSpPr>
            <p:nvPr/>
          </p:nvSpPr>
          <p:spPr bwMode="auto">
            <a:xfrm>
              <a:off x="4898" y="1638"/>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T</a:t>
              </a:r>
              <a:r>
                <a:rPr lang="en-US" altLang="zh-CN" baseline="-25000">
                  <a:latin typeface="Times New Roman" pitchFamily="18" charset="0"/>
                </a:rPr>
                <a:t>1</a:t>
              </a:r>
            </a:p>
          </p:txBody>
        </p:sp>
      </p:grpSp>
      <p:grpSp>
        <p:nvGrpSpPr>
          <p:cNvPr id="21" name="Group 65"/>
          <p:cNvGrpSpPr>
            <a:grpSpLocks/>
          </p:cNvGrpSpPr>
          <p:nvPr/>
        </p:nvGrpSpPr>
        <p:grpSpPr bwMode="auto">
          <a:xfrm>
            <a:off x="10033001" y="4257676"/>
            <a:ext cx="912284" cy="417513"/>
            <a:chOff x="4581" y="2205"/>
            <a:chExt cx="431" cy="263"/>
          </a:xfrm>
        </p:grpSpPr>
        <p:sp>
          <p:nvSpPr>
            <p:cNvPr id="67613" name="Line 66"/>
            <p:cNvSpPr>
              <a:spLocks noChangeShapeType="1"/>
            </p:cNvSpPr>
            <p:nvPr/>
          </p:nvSpPr>
          <p:spPr bwMode="auto">
            <a:xfrm>
              <a:off x="4617" y="2264"/>
              <a:ext cx="163" cy="2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4" name="Text Box 67"/>
            <p:cNvSpPr txBox="1">
              <a:spLocks noChangeArrowheads="1"/>
            </p:cNvSpPr>
            <p:nvPr/>
          </p:nvSpPr>
          <p:spPr bwMode="auto">
            <a:xfrm>
              <a:off x="4581" y="2205"/>
              <a:ext cx="4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b="1" i="1">
                  <a:latin typeface="Times New Roman" pitchFamily="18" charset="0"/>
                </a:rPr>
                <a:t>T</a:t>
              </a:r>
              <a:r>
                <a:rPr lang="en-US" altLang="zh-CN" baseline="-25000">
                  <a:latin typeface="Times New Roman" pitchFamily="18" charset="0"/>
                </a:rPr>
                <a:t>3</a:t>
              </a:r>
            </a:p>
          </p:txBody>
        </p:sp>
      </p:grpSp>
      <p:grpSp>
        <p:nvGrpSpPr>
          <p:cNvPr id="22" name="Group 68"/>
          <p:cNvGrpSpPr>
            <a:grpSpLocks/>
          </p:cNvGrpSpPr>
          <p:nvPr/>
        </p:nvGrpSpPr>
        <p:grpSpPr bwMode="auto">
          <a:xfrm>
            <a:off x="1007534" y="5891213"/>
            <a:ext cx="1824567" cy="641350"/>
            <a:chOff x="476" y="3711"/>
            <a:chExt cx="862" cy="404"/>
          </a:xfrm>
        </p:grpSpPr>
        <p:sp>
          <p:nvSpPr>
            <p:cNvPr id="67611" name="Text Box 69"/>
            <p:cNvSpPr txBox="1">
              <a:spLocks noChangeArrowheads="1"/>
            </p:cNvSpPr>
            <p:nvPr/>
          </p:nvSpPr>
          <p:spPr bwMode="auto">
            <a:xfrm>
              <a:off x="644" y="3711"/>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sym typeface="Symbol" pitchFamily="18" charset="2"/>
                </a:rPr>
                <a:t></a:t>
              </a:r>
            </a:p>
          </p:txBody>
        </p:sp>
        <p:sp>
          <p:nvSpPr>
            <p:cNvPr id="67612" name="Text Box 70"/>
            <p:cNvSpPr txBox="1">
              <a:spLocks noChangeArrowheads="1"/>
            </p:cNvSpPr>
            <p:nvPr/>
          </p:nvSpPr>
          <p:spPr bwMode="auto">
            <a:xfrm>
              <a:off x="476" y="3884"/>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t>投影参考点</a:t>
              </a:r>
            </a:p>
          </p:txBody>
        </p:sp>
      </p:grpSp>
      <p:sp>
        <p:nvSpPr>
          <p:cNvPr id="72"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752640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animEffect transition="in" filter="wipe(up)">
                                      <p:cBhvr>
                                        <p:cTn id="7" dur="500"/>
                                        <p:tgtEl>
                                          <p:spTgt spid="419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19844"/>
                                        </p:tgtEl>
                                        <p:attrNameLst>
                                          <p:attrName>style.visibility</p:attrName>
                                        </p:attrNameLst>
                                      </p:cBhvr>
                                      <p:to>
                                        <p:strVal val="visible"/>
                                      </p:to>
                                    </p:set>
                                    <p:animEffect transition="in" filter="wipe(left)">
                                      <p:cBhvr>
                                        <p:cTn id="26" dur="500"/>
                                        <p:tgtEl>
                                          <p:spTgt spid="41984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par>
                                <p:cTn id="32" presetID="22" presetClass="entr" presetSubtype="8"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par>
                                <p:cTn id="62" presetID="22" presetClass="entr" presetSubtype="1"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up)">
                                      <p:cBhvr>
                                        <p:cTn id="64" dur="500"/>
                                        <p:tgtEl>
                                          <p:spTgt spid="2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up)">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up)">
                                      <p:cBhvr>
                                        <p:cTn id="82" dur="500"/>
                                        <p:tgtEl>
                                          <p:spTgt spid="17"/>
                                        </p:tgtEl>
                                      </p:cBhvr>
                                    </p:animEffect>
                                  </p:childTnLst>
                                </p:cTn>
                              </p:par>
                              <p:par>
                                <p:cTn id="83" presetID="22" presetClass="entr" presetSubtype="1"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up)">
                                      <p:cBhvr>
                                        <p:cTn id="85" dur="500"/>
                                        <p:tgtEl>
                                          <p:spTgt spid="2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1" fill="hold" nodeType="click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up)">
                                      <p:cBhvr>
                                        <p:cTn id="9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build="p"/>
      <p:bldP spid="41984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1" name="Rectangle 3"/>
          <p:cNvSpPr>
            <a:spLocks noGrp="1" noChangeArrowheads="1"/>
          </p:cNvSpPr>
          <p:nvPr>
            <p:ph type="body" sz="half" idx="1"/>
          </p:nvPr>
        </p:nvSpPr>
        <p:spPr>
          <a:xfrm>
            <a:off x="1265767" y="1881188"/>
            <a:ext cx="10013951" cy="4543425"/>
          </a:xfrm>
        </p:spPr>
        <p:txBody>
          <a:bodyPr>
            <a:normAutofit lnSpcReduction="10000"/>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光线与物体表面的求交计算</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一束光线可由初始位置</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0</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和单位方向矢量</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u</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来描述</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沿光线方向距离</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0</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点</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s</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处的一点</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的表达式为</a:t>
            </a:r>
          </a:p>
          <a:p>
            <a:pPr lvl="1" eaLnBrk="1" hangingPunct="1">
              <a:lnSpc>
                <a:spcPct val="110000"/>
              </a:lnSpc>
              <a:spcBef>
                <a:spcPct val="40000"/>
              </a:spcBef>
            </a:pPr>
            <a:endParaRPr lang="zh-CN" altLang="en-US" sz="2000" dirty="0" smtClean="0"/>
          </a:p>
          <a:p>
            <a:pPr lvl="1" eaLnBrk="1" hangingPunct="1">
              <a:lnSpc>
                <a:spcPct val="110000"/>
              </a:lnSpc>
              <a:spcBef>
                <a:spcPct val="40000"/>
              </a:spcBef>
            </a:pPr>
            <a:endParaRPr lang="zh-CN" altLang="en-US" sz="2000" dirty="0" smtClean="0"/>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每次与物体表面相交时</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 P</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0</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和单位方向矢量</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u</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根据交点处的从属光线进行更新；</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联立物体表面方程和光线方程，计算表面交点以及新的从属光线；</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表面求交的计算量很大，需要较多的处理时间。</a:t>
            </a:r>
          </a:p>
          <a:p>
            <a:pPr lvl="1" eaLnBrk="1" hangingPunct="1">
              <a:buFont typeface="Wingdings" pitchFamily="2" charset="2"/>
              <a:buNone/>
            </a:pPr>
            <a:endParaRPr lang="en-US" altLang="zh-CN" sz="2000" dirty="0" smtClean="0"/>
          </a:p>
        </p:txBody>
      </p:sp>
      <p:graphicFrame>
        <p:nvGraphicFramePr>
          <p:cNvPr id="421892" name="Object 4"/>
          <p:cNvGraphicFramePr>
            <a:graphicFrameLocks noGrp="1" noChangeAspect="1"/>
          </p:cNvGraphicFramePr>
          <p:nvPr>
            <p:ph sz="half" idx="2"/>
          </p:nvPr>
        </p:nvGraphicFramePr>
        <p:xfrm>
          <a:off x="4271434" y="3357564"/>
          <a:ext cx="3166533" cy="763587"/>
        </p:xfrm>
        <a:graphic>
          <a:graphicData uri="http://schemas.openxmlformats.org/presentationml/2006/ole">
            <mc:AlternateContent xmlns:mc="http://schemas.openxmlformats.org/markup-compatibility/2006">
              <mc:Choice xmlns:v="urn:schemas-microsoft-com:vml" Requires="v">
                <p:oleObj spid="_x0000_s117794" name="Equation" r:id="rId4" imgW="711200" imgH="228600" progId="Equation.DSMT4">
                  <p:embed/>
                </p:oleObj>
              </mc:Choice>
              <mc:Fallback>
                <p:oleObj name="Equation" r:id="rId4" imgW="7112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1434" y="3357564"/>
                        <a:ext cx="3166533" cy="76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3.2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3773852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1891">
                                            <p:txEl>
                                              <p:pRg st="0" end="0"/>
                                            </p:txEl>
                                          </p:spTgt>
                                        </p:tgtEl>
                                        <p:attrNameLst>
                                          <p:attrName>style.visibility</p:attrName>
                                        </p:attrNameLst>
                                      </p:cBhvr>
                                      <p:to>
                                        <p:strVal val="visible"/>
                                      </p:to>
                                    </p:set>
                                    <p:animEffect transition="in" filter="wipe(up)">
                                      <p:cBhvr>
                                        <p:cTn id="7" dur="500"/>
                                        <p:tgtEl>
                                          <p:spTgt spid="42189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21891">
                                            <p:txEl>
                                              <p:pRg st="1" end="1"/>
                                            </p:txEl>
                                          </p:spTgt>
                                        </p:tgtEl>
                                        <p:attrNameLst>
                                          <p:attrName>style.visibility</p:attrName>
                                        </p:attrNameLst>
                                      </p:cBhvr>
                                      <p:to>
                                        <p:strVal val="visible"/>
                                      </p:to>
                                    </p:set>
                                    <p:animEffect transition="in" filter="wipe(up)">
                                      <p:cBhvr>
                                        <p:cTn id="10" dur="500"/>
                                        <p:tgtEl>
                                          <p:spTgt spid="42189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421892"/>
                                        </p:tgtEl>
                                        <p:attrNameLst>
                                          <p:attrName>style.visibility</p:attrName>
                                        </p:attrNameLst>
                                      </p:cBhvr>
                                      <p:to>
                                        <p:strVal val="visible"/>
                                      </p:to>
                                    </p:set>
                                    <p:animEffect transition="in" filter="wipe(up)">
                                      <p:cBhvr>
                                        <p:cTn id="15" dur="500"/>
                                        <p:tgtEl>
                                          <p:spTgt spid="42189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21891">
                                            <p:txEl>
                                              <p:pRg st="4" end="4"/>
                                            </p:txEl>
                                          </p:spTgt>
                                        </p:tgtEl>
                                        <p:attrNameLst>
                                          <p:attrName>style.visibility</p:attrName>
                                        </p:attrNameLst>
                                      </p:cBhvr>
                                      <p:to>
                                        <p:strVal val="visible"/>
                                      </p:to>
                                    </p:set>
                                    <p:animEffect transition="in" filter="wipe(up)">
                                      <p:cBhvr>
                                        <p:cTn id="18" dur="500"/>
                                        <p:tgtEl>
                                          <p:spTgt spid="421891">
                                            <p:txEl>
                                              <p:pRg st="4" end="4"/>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21891">
                                            <p:txEl>
                                              <p:pRg st="5" end="5"/>
                                            </p:txEl>
                                          </p:spTgt>
                                        </p:tgtEl>
                                        <p:attrNameLst>
                                          <p:attrName>style.visibility</p:attrName>
                                        </p:attrNameLst>
                                      </p:cBhvr>
                                      <p:to>
                                        <p:strVal val="visible"/>
                                      </p:to>
                                    </p:set>
                                    <p:animEffect transition="in" filter="wipe(up)">
                                      <p:cBhvr>
                                        <p:cTn id="21" dur="500"/>
                                        <p:tgtEl>
                                          <p:spTgt spid="421891">
                                            <p:txEl>
                                              <p:pRg st="5" end="5"/>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21891">
                                            <p:txEl>
                                              <p:pRg st="6" end="6"/>
                                            </p:txEl>
                                          </p:spTgt>
                                        </p:tgtEl>
                                        <p:attrNameLst>
                                          <p:attrName>style.visibility</p:attrName>
                                        </p:attrNameLst>
                                      </p:cBhvr>
                                      <p:to>
                                        <p:strVal val="visible"/>
                                      </p:to>
                                    </p:set>
                                    <p:animEffect transition="in" filter="wipe(up)">
                                      <p:cBhvr>
                                        <p:cTn id="24" dur="500"/>
                                        <p:tgtEl>
                                          <p:spTgt spid="4218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type="body" sz="half" idx="1"/>
          </p:nvPr>
        </p:nvSpPr>
        <p:spPr>
          <a:xfrm>
            <a:off x="1265767" y="1981201"/>
            <a:ext cx="10013951" cy="4543425"/>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减少物体表面的求交计算量</a:t>
            </a:r>
          </a:p>
          <a:p>
            <a:pPr marL="1260475" lvl="3" indent="-342900"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包围盒法</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Bounding Box</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795463" lvl="4" indent="-342900"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将临近物体用一个包围盒（或球）包起来，计算光线与包围盒的交点；</a:t>
            </a:r>
          </a:p>
          <a:p>
            <a:pPr marL="1795463" lvl="4" indent="-342900"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如果没有交点，则无须对被包围物体进行求交测试；</a:t>
            </a:r>
          </a:p>
          <a:p>
            <a:pPr marL="1795463" lvl="4" indent="-342900"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如果有交点，再对该范围中更小级别的包围盒进行求交测试。</a:t>
            </a:r>
          </a:p>
        </p:txBody>
      </p:sp>
      <p:sp>
        <p:nvSpPr>
          <p:cNvPr id="5"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快速光线跟踪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2263254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3939">
                                            <p:txEl>
                                              <p:pRg st="0" end="0"/>
                                            </p:txEl>
                                          </p:spTgt>
                                        </p:tgtEl>
                                        <p:attrNameLst>
                                          <p:attrName>style.visibility</p:attrName>
                                        </p:attrNameLst>
                                      </p:cBhvr>
                                      <p:to>
                                        <p:strVal val="visible"/>
                                      </p:to>
                                    </p:set>
                                    <p:animEffect transition="in" filter="wipe(up)">
                                      <p:cBhvr>
                                        <p:cTn id="7" dur="500"/>
                                        <p:tgtEl>
                                          <p:spTgt spid="42393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23939">
                                            <p:txEl>
                                              <p:pRg st="1" end="1"/>
                                            </p:txEl>
                                          </p:spTgt>
                                        </p:tgtEl>
                                        <p:attrNameLst>
                                          <p:attrName>style.visibility</p:attrName>
                                        </p:attrNameLst>
                                      </p:cBhvr>
                                      <p:to>
                                        <p:strVal val="visible"/>
                                      </p:to>
                                    </p:set>
                                    <p:animEffect transition="in" filter="wipe(up)">
                                      <p:cBhvr>
                                        <p:cTn id="10" dur="500"/>
                                        <p:tgtEl>
                                          <p:spTgt spid="42393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3939">
                                            <p:txEl>
                                              <p:pRg st="2" end="2"/>
                                            </p:txEl>
                                          </p:spTgt>
                                        </p:tgtEl>
                                        <p:attrNameLst>
                                          <p:attrName>style.visibility</p:attrName>
                                        </p:attrNameLst>
                                      </p:cBhvr>
                                      <p:to>
                                        <p:strVal val="visible"/>
                                      </p:to>
                                    </p:set>
                                    <p:animEffect transition="in" filter="wipe(up)">
                                      <p:cBhvr>
                                        <p:cTn id="13" dur="500"/>
                                        <p:tgtEl>
                                          <p:spTgt spid="423939">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23939">
                                            <p:txEl>
                                              <p:pRg st="3" end="3"/>
                                            </p:txEl>
                                          </p:spTgt>
                                        </p:tgtEl>
                                        <p:attrNameLst>
                                          <p:attrName>style.visibility</p:attrName>
                                        </p:attrNameLst>
                                      </p:cBhvr>
                                      <p:to>
                                        <p:strVal val="visible"/>
                                      </p:to>
                                    </p:set>
                                    <p:animEffect transition="in" filter="wipe(up)">
                                      <p:cBhvr>
                                        <p:cTn id="16" dur="500"/>
                                        <p:tgtEl>
                                          <p:spTgt spid="423939">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23939">
                                            <p:txEl>
                                              <p:pRg st="4" end="4"/>
                                            </p:txEl>
                                          </p:spTgt>
                                        </p:tgtEl>
                                        <p:attrNameLst>
                                          <p:attrName>style.visibility</p:attrName>
                                        </p:attrNameLst>
                                      </p:cBhvr>
                                      <p:to>
                                        <p:strVal val="visible"/>
                                      </p:to>
                                    </p:set>
                                    <p:animEffect transition="in" filter="wipe(up)">
                                      <p:cBhvr>
                                        <p:cTn id="19" dur="500"/>
                                        <p:tgtEl>
                                          <p:spTgt spid="4239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Oval 2"/>
          <p:cNvSpPr>
            <a:spLocks noChangeArrowheads="1"/>
          </p:cNvSpPr>
          <p:nvPr/>
        </p:nvSpPr>
        <p:spPr bwMode="auto">
          <a:xfrm>
            <a:off x="6845301" y="3573463"/>
            <a:ext cx="4146551" cy="31099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0660" name="Rectangle 4"/>
          <p:cNvSpPr>
            <a:spLocks noGrp="1" noChangeArrowheads="1"/>
          </p:cNvSpPr>
          <p:nvPr>
            <p:ph type="body" sz="half" idx="1"/>
          </p:nvPr>
        </p:nvSpPr>
        <p:spPr>
          <a:xfrm>
            <a:off x="1265767" y="1981201"/>
            <a:ext cx="10013951" cy="4543425"/>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包围盒法</a:t>
            </a:r>
          </a:p>
        </p:txBody>
      </p:sp>
      <p:sp>
        <p:nvSpPr>
          <p:cNvPr id="425989" name="AutoShape 5"/>
          <p:cNvSpPr>
            <a:spLocks noChangeArrowheads="1"/>
          </p:cNvSpPr>
          <p:nvPr/>
        </p:nvSpPr>
        <p:spPr bwMode="auto">
          <a:xfrm>
            <a:off x="8976784" y="5229226"/>
            <a:ext cx="1056216" cy="1152525"/>
          </a:xfrm>
          <a:prstGeom prst="can">
            <a:avLst>
              <a:gd name="adj" fmla="val 36373"/>
            </a:avLst>
          </a:prstGeom>
          <a:solidFill>
            <a:schemeClr val="accent1"/>
          </a:solidFill>
          <a:ln w="9525">
            <a:solidFill>
              <a:schemeClr val="tx1"/>
            </a:solidFill>
            <a:round/>
            <a:headEnd/>
            <a:tailEnd/>
          </a:ln>
        </p:spPr>
        <p:txBody>
          <a:bodyPr wrap="none" anchor="ctr"/>
          <a:lstStyle/>
          <a:p>
            <a:endParaRPr lang="zh-CN" altLang="en-US"/>
          </a:p>
        </p:txBody>
      </p:sp>
      <p:sp>
        <p:nvSpPr>
          <p:cNvPr id="425990" name="AutoShape 6"/>
          <p:cNvSpPr>
            <a:spLocks noChangeArrowheads="1"/>
          </p:cNvSpPr>
          <p:nvPr/>
        </p:nvSpPr>
        <p:spPr bwMode="auto">
          <a:xfrm>
            <a:off x="7247467" y="4437064"/>
            <a:ext cx="1344084" cy="935037"/>
          </a:xfrm>
          <a:prstGeom prst="cube">
            <a:avLst>
              <a:gd name="adj" fmla="val 25000"/>
            </a:avLst>
          </a:prstGeom>
          <a:solidFill>
            <a:srgbClr val="336600"/>
          </a:solidFill>
          <a:ln w="9525">
            <a:solidFill>
              <a:schemeClr val="tx1"/>
            </a:solidFill>
            <a:miter lim="800000"/>
            <a:headEnd/>
            <a:tailEnd/>
          </a:ln>
        </p:spPr>
        <p:txBody>
          <a:bodyPr wrap="none" anchor="ctr"/>
          <a:lstStyle/>
          <a:p>
            <a:endParaRPr lang="zh-CN" altLang="en-US"/>
          </a:p>
        </p:txBody>
      </p:sp>
      <p:grpSp>
        <p:nvGrpSpPr>
          <p:cNvPr id="2" name="Group 7"/>
          <p:cNvGrpSpPr>
            <a:grpSpLocks/>
          </p:cNvGrpSpPr>
          <p:nvPr/>
        </p:nvGrpSpPr>
        <p:grpSpPr bwMode="auto">
          <a:xfrm>
            <a:off x="4464051" y="2852738"/>
            <a:ext cx="1536700" cy="1511300"/>
            <a:chOff x="476" y="2523"/>
            <a:chExt cx="726" cy="952"/>
          </a:xfrm>
        </p:grpSpPr>
        <p:sp>
          <p:nvSpPr>
            <p:cNvPr id="70671" name="Freeform 8"/>
            <p:cNvSpPr>
              <a:spLocks/>
            </p:cNvSpPr>
            <p:nvPr/>
          </p:nvSpPr>
          <p:spPr bwMode="auto">
            <a:xfrm>
              <a:off x="703" y="2523"/>
              <a:ext cx="499" cy="952"/>
            </a:xfrm>
            <a:custGeom>
              <a:avLst/>
              <a:gdLst>
                <a:gd name="T0" fmla="*/ 90 w 499"/>
                <a:gd name="T1" fmla="*/ 0 h 952"/>
                <a:gd name="T2" fmla="*/ 0 w 499"/>
                <a:gd name="T3" fmla="*/ 952 h 952"/>
                <a:gd name="T4" fmla="*/ 499 w 499"/>
                <a:gd name="T5" fmla="*/ 499 h 952"/>
                <a:gd name="T6" fmla="*/ 90 w 499"/>
                <a:gd name="T7" fmla="*/ 0 h 952"/>
                <a:gd name="T8" fmla="*/ 0 60000 65536"/>
                <a:gd name="T9" fmla="*/ 0 60000 65536"/>
                <a:gd name="T10" fmla="*/ 0 60000 65536"/>
                <a:gd name="T11" fmla="*/ 0 60000 65536"/>
                <a:gd name="T12" fmla="*/ 0 w 499"/>
                <a:gd name="T13" fmla="*/ 0 h 952"/>
                <a:gd name="T14" fmla="*/ 499 w 499"/>
                <a:gd name="T15" fmla="*/ 952 h 952"/>
              </a:gdLst>
              <a:ahLst/>
              <a:cxnLst>
                <a:cxn ang="T8">
                  <a:pos x="T0" y="T1"/>
                </a:cxn>
                <a:cxn ang="T9">
                  <a:pos x="T2" y="T3"/>
                </a:cxn>
                <a:cxn ang="T10">
                  <a:pos x="T4" y="T5"/>
                </a:cxn>
                <a:cxn ang="T11">
                  <a:pos x="T6" y="T7"/>
                </a:cxn>
              </a:cxnLst>
              <a:rect l="T12" t="T13" r="T14" b="T15"/>
              <a:pathLst>
                <a:path w="499" h="952">
                  <a:moveTo>
                    <a:pt x="90" y="0"/>
                  </a:moveTo>
                  <a:lnTo>
                    <a:pt x="0" y="952"/>
                  </a:lnTo>
                  <a:lnTo>
                    <a:pt x="499" y="499"/>
                  </a:lnTo>
                  <a:lnTo>
                    <a:pt x="90" y="0"/>
                  </a:lnTo>
                  <a:close/>
                </a:path>
              </a:pathLst>
            </a:custGeom>
            <a:solidFill>
              <a:schemeClr val="accent2"/>
            </a:solidFill>
            <a:ln w="9525">
              <a:solidFill>
                <a:schemeClr val="tx1"/>
              </a:solidFill>
              <a:round/>
              <a:headEnd/>
              <a:tailEnd/>
            </a:ln>
          </p:spPr>
          <p:txBody>
            <a:bodyPr/>
            <a:lstStyle/>
            <a:p>
              <a:endParaRPr lang="zh-CN" altLang="en-US"/>
            </a:p>
          </p:txBody>
        </p:sp>
        <p:sp>
          <p:nvSpPr>
            <p:cNvPr id="70672" name="Freeform 9"/>
            <p:cNvSpPr>
              <a:spLocks/>
            </p:cNvSpPr>
            <p:nvPr/>
          </p:nvSpPr>
          <p:spPr bwMode="auto">
            <a:xfrm>
              <a:off x="476" y="2523"/>
              <a:ext cx="317" cy="952"/>
            </a:xfrm>
            <a:custGeom>
              <a:avLst/>
              <a:gdLst>
                <a:gd name="T0" fmla="*/ 317 w 317"/>
                <a:gd name="T1" fmla="*/ 0 h 952"/>
                <a:gd name="T2" fmla="*/ 0 w 317"/>
                <a:gd name="T3" fmla="*/ 453 h 952"/>
                <a:gd name="T4" fmla="*/ 227 w 317"/>
                <a:gd name="T5" fmla="*/ 952 h 952"/>
                <a:gd name="T6" fmla="*/ 317 w 317"/>
                <a:gd name="T7" fmla="*/ 0 h 952"/>
                <a:gd name="T8" fmla="*/ 0 60000 65536"/>
                <a:gd name="T9" fmla="*/ 0 60000 65536"/>
                <a:gd name="T10" fmla="*/ 0 60000 65536"/>
                <a:gd name="T11" fmla="*/ 0 60000 65536"/>
                <a:gd name="T12" fmla="*/ 0 w 317"/>
                <a:gd name="T13" fmla="*/ 0 h 952"/>
                <a:gd name="T14" fmla="*/ 317 w 317"/>
                <a:gd name="T15" fmla="*/ 952 h 952"/>
              </a:gdLst>
              <a:ahLst/>
              <a:cxnLst>
                <a:cxn ang="T8">
                  <a:pos x="T0" y="T1"/>
                </a:cxn>
                <a:cxn ang="T9">
                  <a:pos x="T2" y="T3"/>
                </a:cxn>
                <a:cxn ang="T10">
                  <a:pos x="T4" y="T5"/>
                </a:cxn>
                <a:cxn ang="T11">
                  <a:pos x="T6" y="T7"/>
                </a:cxn>
              </a:cxnLst>
              <a:rect l="T12" t="T13" r="T14" b="T15"/>
              <a:pathLst>
                <a:path w="317" h="952">
                  <a:moveTo>
                    <a:pt x="317" y="0"/>
                  </a:moveTo>
                  <a:lnTo>
                    <a:pt x="0" y="453"/>
                  </a:lnTo>
                  <a:lnTo>
                    <a:pt x="227" y="952"/>
                  </a:lnTo>
                  <a:lnTo>
                    <a:pt x="317" y="0"/>
                  </a:lnTo>
                  <a:close/>
                </a:path>
              </a:pathLst>
            </a:custGeom>
            <a:solidFill>
              <a:schemeClr val="accent1"/>
            </a:solidFill>
            <a:ln w="9525">
              <a:solidFill>
                <a:schemeClr val="tx1"/>
              </a:solidFill>
              <a:round/>
              <a:headEnd/>
              <a:tailEnd/>
            </a:ln>
          </p:spPr>
          <p:txBody>
            <a:bodyPr/>
            <a:lstStyle/>
            <a:p>
              <a:endParaRPr lang="zh-CN" altLang="en-US"/>
            </a:p>
          </p:txBody>
        </p:sp>
      </p:grpSp>
      <p:sp>
        <p:nvSpPr>
          <p:cNvPr id="425994" name="Oval 10"/>
          <p:cNvSpPr>
            <a:spLocks noChangeArrowheads="1"/>
          </p:cNvSpPr>
          <p:nvPr/>
        </p:nvSpPr>
        <p:spPr bwMode="auto">
          <a:xfrm>
            <a:off x="4047067" y="2840038"/>
            <a:ext cx="2063751" cy="15478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5995" name="Oval 11"/>
          <p:cNvSpPr>
            <a:spLocks noChangeArrowheads="1"/>
          </p:cNvSpPr>
          <p:nvPr/>
        </p:nvSpPr>
        <p:spPr bwMode="auto">
          <a:xfrm>
            <a:off x="6959601" y="4221163"/>
            <a:ext cx="1919817" cy="14398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5996" name="Oval 12"/>
          <p:cNvSpPr>
            <a:spLocks noChangeArrowheads="1"/>
          </p:cNvSpPr>
          <p:nvPr/>
        </p:nvSpPr>
        <p:spPr bwMode="auto">
          <a:xfrm>
            <a:off x="8640234" y="5156200"/>
            <a:ext cx="1729317" cy="12969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5997" name="Oval 13"/>
          <p:cNvSpPr>
            <a:spLocks noChangeArrowheads="1"/>
          </p:cNvSpPr>
          <p:nvPr/>
        </p:nvSpPr>
        <p:spPr bwMode="auto">
          <a:xfrm>
            <a:off x="6864351" y="3573463"/>
            <a:ext cx="4146549" cy="3109912"/>
          </a:xfrm>
          <a:prstGeom prst="ellipse">
            <a:avLst/>
          </a:prstGeom>
          <a:noFill/>
          <a:ln w="38100">
            <a:solidFill>
              <a:srgbClr val="FF5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5998" name="Line 14"/>
          <p:cNvSpPr>
            <a:spLocks noChangeShapeType="1"/>
          </p:cNvSpPr>
          <p:nvPr/>
        </p:nvSpPr>
        <p:spPr bwMode="auto">
          <a:xfrm flipV="1">
            <a:off x="2256367" y="5373689"/>
            <a:ext cx="4607984" cy="935037"/>
          </a:xfrm>
          <a:prstGeom prst="line">
            <a:avLst/>
          </a:prstGeom>
          <a:noFill/>
          <a:ln w="38100">
            <a:solidFill>
              <a:srgbClr val="33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5999" name="Oval 15"/>
          <p:cNvSpPr>
            <a:spLocks noChangeArrowheads="1"/>
          </p:cNvSpPr>
          <p:nvPr/>
        </p:nvSpPr>
        <p:spPr bwMode="auto">
          <a:xfrm>
            <a:off x="6959601" y="4221163"/>
            <a:ext cx="1919817" cy="1439862"/>
          </a:xfrm>
          <a:prstGeom prst="ellipse">
            <a:avLst/>
          </a:prstGeom>
          <a:noFill/>
          <a:ln w="38100">
            <a:solidFill>
              <a:srgbClr val="FF5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6000" name="Line 16"/>
          <p:cNvSpPr>
            <a:spLocks noChangeAspect="1" noChangeShapeType="1"/>
          </p:cNvSpPr>
          <p:nvPr/>
        </p:nvSpPr>
        <p:spPr bwMode="auto">
          <a:xfrm flipV="1">
            <a:off x="6659034" y="5319713"/>
            <a:ext cx="461433" cy="93662"/>
          </a:xfrm>
          <a:prstGeom prst="line">
            <a:avLst/>
          </a:prstGeom>
          <a:noFill/>
          <a:ln w="38100">
            <a:solidFill>
              <a:srgbClr val="33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快速光线跟踪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1361088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59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59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59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598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5998"/>
                                        </p:tgtEl>
                                        <p:attrNameLst>
                                          <p:attrName>style.visibility</p:attrName>
                                        </p:attrNameLst>
                                      </p:cBhvr>
                                      <p:to>
                                        <p:strVal val="visible"/>
                                      </p:to>
                                    </p:set>
                                    <p:animEffect transition="in" filter="wipe(left)">
                                      <p:cBhvr>
                                        <p:cTn id="27" dur="500"/>
                                        <p:tgtEl>
                                          <p:spTgt spid="4259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2599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2599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25996"/>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26000"/>
                                        </p:tgtEl>
                                        <p:attrNameLst>
                                          <p:attrName>style.visibility</p:attrName>
                                        </p:attrNameLst>
                                      </p:cBhvr>
                                      <p:to>
                                        <p:strVal val="visible"/>
                                      </p:to>
                                    </p:set>
                                    <p:animEffect transition="in" filter="wipe(left)">
                                      <p:cBhvr>
                                        <p:cTn id="44" dur="500"/>
                                        <p:tgtEl>
                                          <p:spTgt spid="42600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59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6" grpId="0" animBg="1"/>
      <p:bldP spid="425989" grpId="0" animBg="1"/>
      <p:bldP spid="425990" grpId="0" animBg="1"/>
      <p:bldP spid="425994" grpId="0" animBg="1"/>
      <p:bldP spid="425995" grpId="0" animBg="1"/>
      <p:bldP spid="425996" grpId="0" animBg="1"/>
      <p:bldP spid="425997" grpId="0" animBg="1"/>
      <p:bldP spid="425998" grpId="0" animBg="1"/>
      <p:bldP spid="425999" grpId="0" animBg="1"/>
      <p:bldP spid="42600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5" name="Rectangle 3"/>
          <p:cNvSpPr>
            <a:spLocks noGrp="1" noChangeArrowheads="1"/>
          </p:cNvSpPr>
          <p:nvPr>
            <p:ph type="body" sz="half" idx="1"/>
          </p:nvPr>
        </p:nvSpPr>
        <p:spPr>
          <a:xfrm>
            <a:off x="1055440" y="1556792"/>
            <a:ext cx="10013951" cy="4543425"/>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减少物体表面的求交计算量</a:t>
            </a:r>
          </a:p>
          <a:p>
            <a:pPr marL="1260475" lvl="3" indent="-342900" hangingPunct="0">
              <a:lnSpc>
                <a:spcPct val="120000"/>
              </a:lnSpc>
              <a:spcBef>
                <a:spcPts val="1800"/>
              </a:spcBef>
              <a:buFont typeface="Arial" panose="020B0604020202020204" pitchFamily="34" charset="0"/>
              <a:buChar char="•"/>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空间分割</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法</a:t>
            </a: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第</a:t>
            </a: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1</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步</a:t>
            </a:r>
            <a:r>
              <a:rPr lang="zh-CN" altLang="en-US" b="1" dirty="0">
                <a:solidFill>
                  <a:schemeClr val="bg2">
                    <a:lumMod val="50000"/>
                  </a:schemeClr>
                </a:solidFill>
                <a:latin typeface="微软雅黑" panose="020B0503020204020204" pitchFamily="34" charset="-122"/>
                <a:ea typeface="微软雅黑" panose="020B0503020204020204" pitchFamily="34" charset="-122"/>
              </a:rPr>
              <a:t>：分割</a:t>
            </a:r>
          </a:p>
          <a:p>
            <a:pPr marL="1795463" lvl="4" indent="-342900" eaLnBrk="1"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将场景包含在一个立方体中，然后将立方体逐次分割，直至每个子立方体所包含的物体表面数目小于某个预定的最大值。例如，要求每个子立方体中至多包含一个表面；</a:t>
            </a:r>
          </a:p>
          <a:p>
            <a:pPr marL="1795463" lvl="4" indent="-342900" eaLnBrk="1"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可进行均匀分割，也可采用适应性细分，即仅对包含物体的立方体进行细分；</a:t>
            </a:r>
          </a:p>
          <a:p>
            <a:pPr marL="1795463" lvl="4" indent="-342900" eaLnBrk="1"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用八叉树或二叉树进行存储； </a:t>
            </a:r>
          </a:p>
        </p:txBody>
      </p:sp>
      <p:sp>
        <p:nvSpPr>
          <p:cNvPr id="5"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快速光线跟踪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2760303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animEffect transition="in" filter="wipe(up)">
                                      <p:cBhvr>
                                        <p:cTn id="7" dur="500"/>
                                        <p:tgtEl>
                                          <p:spTgt spid="42803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28035">
                                            <p:txEl>
                                              <p:pRg st="1" end="1"/>
                                            </p:txEl>
                                          </p:spTgt>
                                        </p:tgtEl>
                                        <p:attrNameLst>
                                          <p:attrName>style.visibility</p:attrName>
                                        </p:attrNameLst>
                                      </p:cBhvr>
                                      <p:to>
                                        <p:strVal val="visible"/>
                                      </p:to>
                                    </p:set>
                                    <p:animEffect transition="in" filter="wipe(up)">
                                      <p:cBhvr>
                                        <p:cTn id="10" dur="500"/>
                                        <p:tgtEl>
                                          <p:spTgt spid="42803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8035">
                                            <p:txEl>
                                              <p:pRg st="2" end="2"/>
                                            </p:txEl>
                                          </p:spTgt>
                                        </p:tgtEl>
                                        <p:attrNameLst>
                                          <p:attrName>style.visibility</p:attrName>
                                        </p:attrNameLst>
                                      </p:cBhvr>
                                      <p:to>
                                        <p:strVal val="visible"/>
                                      </p:to>
                                    </p:set>
                                    <p:animEffect transition="in" filter="wipe(up)">
                                      <p:cBhvr>
                                        <p:cTn id="13" dur="500"/>
                                        <p:tgtEl>
                                          <p:spTgt spid="42803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28035">
                                            <p:txEl>
                                              <p:pRg st="3" end="3"/>
                                            </p:txEl>
                                          </p:spTgt>
                                        </p:tgtEl>
                                        <p:attrNameLst>
                                          <p:attrName>style.visibility</p:attrName>
                                        </p:attrNameLst>
                                      </p:cBhvr>
                                      <p:to>
                                        <p:strVal val="visible"/>
                                      </p:to>
                                    </p:set>
                                    <p:animEffect transition="in" filter="wipe(up)">
                                      <p:cBhvr>
                                        <p:cTn id="16" dur="500"/>
                                        <p:tgtEl>
                                          <p:spTgt spid="42803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28035">
                                            <p:txEl>
                                              <p:pRg st="4" end="4"/>
                                            </p:txEl>
                                          </p:spTgt>
                                        </p:tgtEl>
                                        <p:attrNameLst>
                                          <p:attrName>style.visibility</p:attrName>
                                        </p:attrNameLst>
                                      </p:cBhvr>
                                      <p:to>
                                        <p:strVal val="visible"/>
                                      </p:to>
                                    </p:set>
                                    <p:animEffect transition="in" filter="wipe(up)">
                                      <p:cBhvr>
                                        <p:cTn id="19" dur="500"/>
                                        <p:tgtEl>
                                          <p:spTgt spid="428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925484" y="2565400"/>
            <a:ext cx="3361267" cy="2260600"/>
            <a:chOff x="1882" y="1979"/>
            <a:chExt cx="1588" cy="1424"/>
          </a:xfrm>
        </p:grpSpPr>
        <p:sp>
          <p:nvSpPr>
            <p:cNvPr id="72757" name="Line 3"/>
            <p:cNvSpPr>
              <a:spLocks noChangeShapeType="1"/>
            </p:cNvSpPr>
            <p:nvPr/>
          </p:nvSpPr>
          <p:spPr bwMode="auto">
            <a:xfrm>
              <a:off x="2245" y="1979"/>
              <a:ext cx="0" cy="10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8" name="Line 4"/>
            <p:cNvSpPr>
              <a:spLocks noChangeShapeType="1"/>
            </p:cNvSpPr>
            <p:nvPr/>
          </p:nvSpPr>
          <p:spPr bwMode="auto">
            <a:xfrm flipV="1">
              <a:off x="1882" y="3040"/>
              <a:ext cx="362"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9" name="Line 5"/>
            <p:cNvSpPr>
              <a:spLocks noChangeShapeType="1"/>
            </p:cNvSpPr>
            <p:nvPr/>
          </p:nvSpPr>
          <p:spPr bwMode="auto">
            <a:xfrm>
              <a:off x="2245" y="3042"/>
              <a:ext cx="1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30087" name="AutoShape 7"/>
          <p:cNvSpPr>
            <a:spLocks noChangeArrowheads="1"/>
          </p:cNvSpPr>
          <p:nvPr/>
        </p:nvSpPr>
        <p:spPr bwMode="auto">
          <a:xfrm>
            <a:off x="6267451" y="2924175"/>
            <a:ext cx="1344083" cy="935038"/>
          </a:xfrm>
          <a:prstGeom prst="cube">
            <a:avLst>
              <a:gd name="adj" fmla="val 25000"/>
            </a:avLst>
          </a:prstGeom>
          <a:solidFill>
            <a:srgbClr val="336600"/>
          </a:solidFill>
          <a:ln w="9525">
            <a:solidFill>
              <a:schemeClr val="tx1"/>
            </a:solidFill>
            <a:miter lim="800000"/>
            <a:headEnd/>
            <a:tailEnd/>
          </a:ln>
        </p:spPr>
        <p:txBody>
          <a:bodyPr wrap="none" anchor="ctr"/>
          <a:lstStyle/>
          <a:p>
            <a:endParaRPr lang="zh-CN" altLang="en-US"/>
          </a:p>
        </p:txBody>
      </p:sp>
      <p:grpSp>
        <p:nvGrpSpPr>
          <p:cNvPr id="3" name="Group 8"/>
          <p:cNvGrpSpPr>
            <a:grpSpLocks/>
          </p:cNvGrpSpPr>
          <p:nvPr/>
        </p:nvGrpSpPr>
        <p:grpSpPr bwMode="auto">
          <a:xfrm>
            <a:off x="5020734" y="3141663"/>
            <a:ext cx="1536700" cy="1511300"/>
            <a:chOff x="476" y="2523"/>
            <a:chExt cx="726" cy="952"/>
          </a:xfrm>
        </p:grpSpPr>
        <p:sp>
          <p:nvSpPr>
            <p:cNvPr id="72755" name="Freeform 9"/>
            <p:cNvSpPr>
              <a:spLocks/>
            </p:cNvSpPr>
            <p:nvPr/>
          </p:nvSpPr>
          <p:spPr bwMode="auto">
            <a:xfrm>
              <a:off x="703" y="2523"/>
              <a:ext cx="499" cy="952"/>
            </a:xfrm>
            <a:custGeom>
              <a:avLst/>
              <a:gdLst>
                <a:gd name="T0" fmla="*/ 90 w 499"/>
                <a:gd name="T1" fmla="*/ 0 h 952"/>
                <a:gd name="T2" fmla="*/ 0 w 499"/>
                <a:gd name="T3" fmla="*/ 952 h 952"/>
                <a:gd name="T4" fmla="*/ 499 w 499"/>
                <a:gd name="T5" fmla="*/ 499 h 952"/>
                <a:gd name="T6" fmla="*/ 90 w 499"/>
                <a:gd name="T7" fmla="*/ 0 h 952"/>
                <a:gd name="T8" fmla="*/ 0 60000 65536"/>
                <a:gd name="T9" fmla="*/ 0 60000 65536"/>
                <a:gd name="T10" fmla="*/ 0 60000 65536"/>
                <a:gd name="T11" fmla="*/ 0 60000 65536"/>
                <a:gd name="T12" fmla="*/ 0 w 499"/>
                <a:gd name="T13" fmla="*/ 0 h 952"/>
                <a:gd name="T14" fmla="*/ 499 w 499"/>
                <a:gd name="T15" fmla="*/ 952 h 952"/>
              </a:gdLst>
              <a:ahLst/>
              <a:cxnLst>
                <a:cxn ang="T8">
                  <a:pos x="T0" y="T1"/>
                </a:cxn>
                <a:cxn ang="T9">
                  <a:pos x="T2" y="T3"/>
                </a:cxn>
                <a:cxn ang="T10">
                  <a:pos x="T4" y="T5"/>
                </a:cxn>
                <a:cxn ang="T11">
                  <a:pos x="T6" y="T7"/>
                </a:cxn>
              </a:cxnLst>
              <a:rect l="T12" t="T13" r="T14" b="T15"/>
              <a:pathLst>
                <a:path w="499" h="952">
                  <a:moveTo>
                    <a:pt x="90" y="0"/>
                  </a:moveTo>
                  <a:lnTo>
                    <a:pt x="0" y="952"/>
                  </a:lnTo>
                  <a:lnTo>
                    <a:pt x="499" y="499"/>
                  </a:lnTo>
                  <a:lnTo>
                    <a:pt x="90" y="0"/>
                  </a:lnTo>
                  <a:close/>
                </a:path>
              </a:pathLst>
            </a:custGeom>
            <a:solidFill>
              <a:schemeClr val="accent2"/>
            </a:solidFill>
            <a:ln w="9525">
              <a:solidFill>
                <a:schemeClr val="tx1"/>
              </a:solidFill>
              <a:round/>
              <a:headEnd/>
              <a:tailEnd/>
            </a:ln>
          </p:spPr>
          <p:txBody>
            <a:bodyPr/>
            <a:lstStyle/>
            <a:p>
              <a:endParaRPr lang="zh-CN" altLang="en-US"/>
            </a:p>
          </p:txBody>
        </p:sp>
        <p:sp>
          <p:nvSpPr>
            <p:cNvPr id="72756" name="Freeform 10"/>
            <p:cNvSpPr>
              <a:spLocks/>
            </p:cNvSpPr>
            <p:nvPr/>
          </p:nvSpPr>
          <p:spPr bwMode="auto">
            <a:xfrm>
              <a:off x="476" y="2523"/>
              <a:ext cx="317" cy="952"/>
            </a:xfrm>
            <a:custGeom>
              <a:avLst/>
              <a:gdLst>
                <a:gd name="T0" fmla="*/ 317 w 317"/>
                <a:gd name="T1" fmla="*/ 0 h 952"/>
                <a:gd name="T2" fmla="*/ 0 w 317"/>
                <a:gd name="T3" fmla="*/ 453 h 952"/>
                <a:gd name="T4" fmla="*/ 227 w 317"/>
                <a:gd name="T5" fmla="*/ 952 h 952"/>
                <a:gd name="T6" fmla="*/ 317 w 317"/>
                <a:gd name="T7" fmla="*/ 0 h 952"/>
                <a:gd name="T8" fmla="*/ 0 60000 65536"/>
                <a:gd name="T9" fmla="*/ 0 60000 65536"/>
                <a:gd name="T10" fmla="*/ 0 60000 65536"/>
                <a:gd name="T11" fmla="*/ 0 60000 65536"/>
                <a:gd name="T12" fmla="*/ 0 w 317"/>
                <a:gd name="T13" fmla="*/ 0 h 952"/>
                <a:gd name="T14" fmla="*/ 317 w 317"/>
                <a:gd name="T15" fmla="*/ 952 h 952"/>
              </a:gdLst>
              <a:ahLst/>
              <a:cxnLst>
                <a:cxn ang="T8">
                  <a:pos x="T0" y="T1"/>
                </a:cxn>
                <a:cxn ang="T9">
                  <a:pos x="T2" y="T3"/>
                </a:cxn>
                <a:cxn ang="T10">
                  <a:pos x="T4" y="T5"/>
                </a:cxn>
                <a:cxn ang="T11">
                  <a:pos x="T6" y="T7"/>
                </a:cxn>
              </a:cxnLst>
              <a:rect l="T12" t="T13" r="T14" b="T15"/>
              <a:pathLst>
                <a:path w="317" h="952">
                  <a:moveTo>
                    <a:pt x="317" y="0"/>
                  </a:moveTo>
                  <a:lnTo>
                    <a:pt x="0" y="453"/>
                  </a:lnTo>
                  <a:lnTo>
                    <a:pt x="227" y="952"/>
                  </a:lnTo>
                  <a:lnTo>
                    <a:pt x="317" y="0"/>
                  </a:lnTo>
                  <a:close/>
                </a:path>
              </a:pathLst>
            </a:custGeom>
            <a:solidFill>
              <a:schemeClr val="accent1"/>
            </a:solidFill>
            <a:ln w="9525">
              <a:solidFill>
                <a:schemeClr val="tx1"/>
              </a:solidFill>
              <a:round/>
              <a:headEnd/>
              <a:tailEnd/>
            </a:ln>
          </p:spPr>
          <p:txBody>
            <a:bodyPr/>
            <a:lstStyle/>
            <a:p>
              <a:endParaRPr lang="zh-CN" altLang="en-US"/>
            </a:p>
          </p:txBody>
        </p:sp>
      </p:grpSp>
      <p:sp>
        <p:nvSpPr>
          <p:cNvPr id="430091" name="AutoShape 11"/>
          <p:cNvSpPr>
            <a:spLocks noChangeArrowheads="1"/>
          </p:cNvSpPr>
          <p:nvPr/>
        </p:nvSpPr>
        <p:spPr bwMode="auto">
          <a:xfrm>
            <a:off x="6940551" y="3429001"/>
            <a:ext cx="1056216" cy="1152525"/>
          </a:xfrm>
          <a:prstGeom prst="can">
            <a:avLst>
              <a:gd name="adj" fmla="val 36373"/>
            </a:avLst>
          </a:prstGeom>
          <a:solidFill>
            <a:schemeClr val="folHlink"/>
          </a:solidFill>
          <a:ln w="9525">
            <a:solidFill>
              <a:schemeClr val="tx1"/>
            </a:solidFill>
            <a:round/>
            <a:headEnd/>
            <a:tailEnd/>
          </a:ln>
        </p:spPr>
        <p:txBody>
          <a:bodyPr wrap="none" anchor="ctr"/>
          <a:lstStyle/>
          <a:p>
            <a:endParaRPr lang="zh-CN" altLang="en-US"/>
          </a:p>
        </p:txBody>
      </p:sp>
      <p:sp>
        <p:nvSpPr>
          <p:cNvPr id="430092" name="AutoShape 12"/>
          <p:cNvSpPr>
            <a:spLocks noChangeArrowheads="1"/>
          </p:cNvSpPr>
          <p:nvPr/>
        </p:nvSpPr>
        <p:spPr bwMode="auto">
          <a:xfrm>
            <a:off x="4925484" y="2565400"/>
            <a:ext cx="3359149" cy="2260600"/>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093" name="Line 13"/>
          <p:cNvSpPr>
            <a:spLocks noChangeShapeType="1"/>
          </p:cNvSpPr>
          <p:nvPr/>
        </p:nvSpPr>
        <p:spPr bwMode="auto">
          <a:xfrm flipV="1">
            <a:off x="4540251" y="4076701"/>
            <a:ext cx="1536700" cy="1223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094" name="Line 14"/>
          <p:cNvSpPr>
            <a:spLocks noChangeShapeType="1"/>
          </p:cNvSpPr>
          <p:nvPr/>
        </p:nvSpPr>
        <p:spPr bwMode="auto">
          <a:xfrm>
            <a:off x="4914900" y="3363913"/>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095" name="Line 15"/>
          <p:cNvSpPr>
            <a:spLocks noChangeShapeType="1"/>
          </p:cNvSpPr>
          <p:nvPr/>
        </p:nvSpPr>
        <p:spPr bwMode="auto">
          <a:xfrm>
            <a:off x="4914900" y="3573463"/>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096" name="Line 16"/>
          <p:cNvSpPr>
            <a:spLocks noChangeShapeType="1"/>
          </p:cNvSpPr>
          <p:nvPr/>
        </p:nvSpPr>
        <p:spPr bwMode="auto">
          <a:xfrm>
            <a:off x="4914900" y="3781425"/>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097" name="Line 17"/>
          <p:cNvSpPr>
            <a:spLocks noChangeShapeType="1"/>
          </p:cNvSpPr>
          <p:nvPr/>
        </p:nvSpPr>
        <p:spPr bwMode="auto">
          <a:xfrm>
            <a:off x="4925485" y="3990975"/>
            <a:ext cx="2592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098" name="Line 18"/>
          <p:cNvSpPr>
            <a:spLocks noChangeShapeType="1"/>
          </p:cNvSpPr>
          <p:nvPr/>
        </p:nvSpPr>
        <p:spPr bwMode="auto">
          <a:xfrm>
            <a:off x="4914900" y="4198938"/>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099" name="Line 19"/>
          <p:cNvSpPr>
            <a:spLocks noChangeShapeType="1"/>
          </p:cNvSpPr>
          <p:nvPr/>
        </p:nvSpPr>
        <p:spPr bwMode="auto">
          <a:xfrm>
            <a:off x="4914900" y="4408488"/>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0" name="Line 20"/>
          <p:cNvSpPr>
            <a:spLocks noChangeShapeType="1"/>
          </p:cNvSpPr>
          <p:nvPr/>
        </p:nvSpPr>
        <p:spPr bwMode="auto">
          <a:xfrm>
            <a:off x="4914900" y="4616450"/>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1" name="Line 21"/>
          <p:cNvSpPr>
            <a:spLocks noChangeShapeType="1"/>
          </p:cNvSpPr>
          <p:nvPr/>
        </p:nvSpPr>
        <p:spPr bwMode="auto">
          <a:xfrm>
            <a:off x="5240867" y="3141663"/>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2" name="Line 22"/>
          <p:cNvSpPr>
            <a:spLocks noChangeShapeType="1"/>
          </p:cNvSpPr>
          <p:nvPr/>
        </p:nvSpPr>
        <p:spPr bwMode="auto">
          <a:xfrm>
            <a:off x="5566833" y="3141663"/>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3" name="Line 23"/>
          <p:cNvSpPr>
            <a:spLocks noChangeShapeType="1"/>
          </p:cNvSpPr>
          <p:nvPr/>
        </p:nvSpPr>
        <p:spPr bwMode="auto">
          <a:xfrm>
            <a:off x="5892800" y="3141663"/>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4" name="Line 24"/>
          <p:cNvSpPr>
            <a:spLocks noChangeShapeType="1"/>
          </p:cNvSpPr>
          <p:nvPr/>
        </p:nvSpPr>
        <p:spPr bwMode="auto">
          <a:xfrm>
            <a:off x="6231467" y="3141663"/>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5" name="Line 25"/>
          <p:cNvSpPr>
            <a:spLocks noChangeShapeType="1"/>
          </p:cNvSpPr>
          <p:nvPr/>
        </p:nvSpPr>
        <p:spPr bwMode="auto">
          <a:xfrm>
            <a:off x="6546851" y="3141663"/>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6" name="Line 26"/>
          <p:cNvSpPr>
            <a:spLocks noChangeShapeType="1"/>
          </p:cNvSpPr>
          <p:nvPr/>
        </p:nvSpPr>
        <p:spPr bwMode="auto">
          <a:xfrm>
            <a:off x="6872817" y="3141663"/>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7" name="Line 27"/>
          <p:cNvSpPr>
            <a:spLocks noChangeShapeType="1"/>
          </p:cNvSpPr>
          <p:nvPr/>
        </p:nvSpPr>
        <p:spPr bwMode="auto">
          <a:xfrm>
            <a:off x="7198784" y="3141663"/>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8" name="Line 28"/>
          <p:cNvSpPr>
            <a:spLocks noChangeShapeType="1"/>
          </p:cNvSpPr>
          <p:nvPr/>
        </p:nvSpPr>
        <p:spPr bwMode="auto">
          <a:xfrm>
            <a:off x="7628467" y="3062288"/>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9" name="Line 29"/>
          <p:cNvSpPr>
            <a:spLocks noChangeShapeType="1"/>
          </p:cNvSpPr>
          <p:nvPr/>
        </p:nvSpPr>
        <p:spPr bwMode="auto">
          <a:xfrm>
            <a:off x="7721600" y="2979739"/>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0" name="Line 30"/>
          <p:cNvSpPr>
            <a:spLocks noChangeShapeType="1"/>
          </p:cNvSpPr>
          <p:nvPr/>
        </p:nvSpPr>
        <p:spPr bwMode="auto">
          <a:xfrm>
            <a:off x="7814733" y="2908300"/>
            <a:ext cx="0" cy="169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1" name="Line 31"/>
          <p:cNvSpPr>
            <a:spLocks noChangeShapeType="1"/>
          </p:cNvSpPr>
          <p:nvPr/>
        </p:nvSpPr>
        <p:spPr bwMode="auto">
          <a:xfrm>
            <a:off x="7909984" y="2836864"/>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2" name="Line 32"/>
          <p:cNvSpPr>
            <a:spLocks noChangeShapeType="1"/>
          </p:cNvSpPr>
          <p:nvPr/>
        </p:nvSpPr>
        <p:spPr bwMode="auto">
          <a:xfrm>
            <a:off x="8003117" y="2767014"/>
            <a:ext cx="0" cy="1690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3" name="Line 33"/>
          <p:cNvSpPr>
            <a:spLocks noChangeShapeType="1"/>
          </p:cNvSpPr>
          <p:nvPr/>
        </p:nvSpPr>
        <p:spPr bwMode="auto">
          <a:xfrm>
            <a:off x="8096251" y="2717800"/>
            <a:ext cx="0" cy="169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4" name="Line 34"/>
          <p:cNvSpPr>
            <a:spLocks noChangeShapeType="1"/>
          </p:cNvSpPr>
          <p:nvPr/>
        </p:nvSpPr>
        <p:spPr bwMode="auto">
          <a:xfrm>
            <a:off x="8189384" y="2651125"/>
            <a:ext cx="0" cy="169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5" name="Line 35"/>
          <p:cNvSpPr>
            <a:spLocks noChangeShapeType="1"/>
          </p:cNvSpPr>
          <p:nvPr/>
        </p:nvSpPr>
        <p:spPr bwMode="auto">
          <a:xfrm flipV="1">
            <a:off x="7518401" y="278130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6" name="Line 36"/>
          <p:cNvSpPr>
            <a:spLocks noChangeShapeType="1"/>
          </p:cNvSpPr>
          <p:nvPr/>
        </p:nvSpPr>
        <p:spPr bwMode="auto">
          <a:xfrm flipV="1">
            <a:off x="7537452" y="299720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7" name="Line 37"/>
          <p:cNvSpPr>
            <a:spLocks noChangeShapeType="1"/>
          </p:cNvSpPr>
          <p:nvPr/>
        </p:nvSpPr>
        <p:spPr bwMode="auto">
          <a:xfrm flipV="1">
            <a:off x="7535334" y="320675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8" name="Line 38"/>
          <p:cNvSpPr>
            <a:spLocks noChangeShapeType="1"/>
          </p:cNvSpPr>
          <p:nvPr/>
        </p:nvSpPr>
        <p:spPr bwMode="auto">
          <a:xfrm flipV="1">
            <a:off x="7526868" y="341630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19" name="Line 39"/>
          <p:cNvSpPr>
            <a:spLocks noChangeShapeType="1"/>
          </p:cNvSpPr>
          <p:nvPr/>
        </p:nvSpPr>
        <p:spPr bwMode="auto">
          <a:xfrm flipV="1">
            <a:off x="7526868" y="363220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0" name="Line 40"/>
          <p:cNvSpPr>
            <a:spLocks noChangeShapeType="1"/>
          </p:cNvSpPr>
          <p:nvPr/>
        </p:nvSpPr>
        <p:spPr bwMode="auto">
          <a:xfrm flipV="1">
            <a:off x="7526868" y="383540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1" name="Line 41"/>
          <p:cNvSpPr>
            <a:spLocks noChangeShapeType="1"/>
          </p:cNvSpPr>
          <p:nvPr/>
        </p:nvSpPr>
        <p:spPr bwMode="auto">
          <a:xfrm flipV="1">
            <a:off x="7535334" y="404495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2" name="Line 42"/>
          <p:cNvSpPr>
            <a:spLocks noChangeShapeType="1"/>
          </p:cNvSpPr>
          <p:nvPr/>
        </p:nvSpPr>
        <p:spPr bwMode="auto">
          <a:xfrm>
            <a:off x="5020734" y="3055938"/>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3" name="Line 43"/>
          <p:cNvSpPr>
            <a:spLocks noChangeShapeType="1"/>
          </p:cNvSpPr>
          <p:nvPr/>
        </p:nvSpPr>
        <p:spPr bwMode="auto">
          <a:xfrm>
            <a:off x="5213351" y="2919413"/>
            <a:ext cx="2592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4" name="Line 44"/>
          <p:cNvSpPr>
            <a:spLocks noChangeShapeType="1"/>
          </p:cNvSpPr>
          <p:nvPr/>
        </p:nvSpPr>
        <p:spPr bwMode="auto">
          <a:xfrm>
            <a:off x="5118100" y="2984500"/>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5" name="Line 45"/>
          <p:cNvSpPr>
            <a:spLocks noChangeShapeType="1"/>
          </p:cNvSpPr>
          <p:nvPr/>
        </p:nvSpPr>
        <p:spPr bwMode="auto">
          <a:xfrm>
            <a:off x="5304367" y="2840038"/>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6" name="Line 46"/>
          <p:cNvSpPr>
            <a:spLocks noChangeShapeType="1"/>
          </p:cNvSpPr>
          <p:nvPr/>
        </p:nvSpPr>
        <p:spPr bwMode="auto">
          <a:xfrm>
            <a:off x="5401734" y="2768600"/>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7" name="Line 47"/>
          <p:cNvSpPr>
            <a:spLocks noChangeShapeType="1"/>
          </p:cNvSpPr>
          <p:nvPr/>
        </p:nvSpPr>
        <p:spPr bwMode="auto">
          <a:xfrm>
            <a:off x="5501218" y="2708275"/>
            <a:ext cx="2592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8" name="Line 48"/>
          <p:cNvSpPr>
            <a:spLocks noChangeShapeType="1"/>
          </p:cNvSpPr>
          <p:nvPr/>
        </p:nvSpPr>
        <p:spPr bwMode="auto">
          <a:xfrm>
            <a:off x="5596467" y="2636838"/>
            <a:ext cx="25929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9" name="Line 49"/>
          <p:cNvSpPr>
            <a:spLocks noChangeShapeType="1"/>
          </p:cNvSpPr>
          <p:nvPr/>
        </p:nvSpPr>
        <p:spPr bwMode="auto">
          <a:xfrm flipV="1">
            <a:off x="5247218" y="255905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0" name="Line 50"/>
          <p:cNvSpPr>
            <a:spLocks noChangeShapeType="1"/>
          </p:cNvSpPr>
          <p:nvPr/>
        </p:nvSpPr>
        <p:spPr bwMode="auto">
          <a:xfrm flipV="1">
            <a:off x="5571068" y="2555876"/>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1" name="Line 51"/>
          <p:cNvSpPr>
            <a:spLocks noChangeShapeType="1"/>
          </p:cNvSpPr>
          <p:nvPr/>
        </p:nvSpPr>
        <p:spPr bwMode="auto">
          <a:xfrm flipV="1">
            <a:off x="5897034" y="2555876"/>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2" name="Line 52"/>
          <p:cNvSpPr>
            <a:spLocks noChangeShapeType="1"/>
          </p:cNvSpPr>
          <p:nvPr/>
        </p:nvSpPr>
        <p:spPr bwMode="auto">
          <a:xfrm flipV="1">
            <a:off x="6225118" y="255905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3" name="Line 53"/>
          <p:cNvSpPr>
            <a:spLocks noChangeShapeType="1"/>
          </p:cNvSpPr>
          <p:nvPr/>
        </p:nvSpPr>
        <p:spPr bwMode="auto">
          <a:xfrm flipV="1">
            <a:off x="6553201" y="255270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4" name="Line 54"/>
          <p:cNvSpPr>
            <a:spLocks noChangeShapeType="1"/>
          </p:cNvSpPr>
          <p:nvPr/>
        </p:nvSpPr>
        <p:spPr bwMode="auto">
          <a:xfrm flipV="1">
            <a:off x="6879168" y="255905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5" name="Line 55"/>
          <p:cNvSpPr>
            <a:spLocks noChangeShapeType="1"/>
          </p:cNvSpPr>
          <p:nvPr/>
        </p:nvSpPr>
        <p:spPr bwMode="auto">
          <a:xfrm flipV="1">
            <a:off x="7203018" y="2559051"/>
            <a:ext cx="76623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快速光线跟踪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239022370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0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0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30093"/>
                                        </p:tgtEl>
                                        <p:attrNameLst>
                                          <p:attrName>style.visibility</p:attrName>
                                        </p:attrNameLst>
                                      </p:cBhvr>
                                      <p:to>
                                        <p:strVal val="visible"/>
                                      </p:to>
                                    </p:set>
                                    <p:animEffect transition="in" filter="wipe(left)">
                                      <p:cBhvr>
                                        <p:cTn id="19" dur="500"/>
                                        <p:tgtEl>
                                          <p:spTgt spid="43009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009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nodeType="clickEffect">
                                  <p:stCondLst>
                                    <p:cond delay="0"/>
                                  </p:stCondLst>
                                  <p:childTnLst>
                                    <p:set>
                                      <p:cBhvr>
                                        <p:cTn id="29" dur="1" fill="hold">
                                          <p:stCondLst>
                                            <p:cond delay="0"/>
                                          </p:stCondLst>
                                        </p:cTn>
                                        <p:tgtEl>
                                          <p:spTgt spid="3"/>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430087"/>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3009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2"/>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42" fill="hold" grpId="0" nodeType="clickEffect">
                                  <p:stCondLst>
                                    <p:cond delay="0"/>
                                  </p:stCondLst>
                                  <p:childTnLst>
                                    <p:set>
                                      <p:cBhvr>
                                        <p:cTn id="39" dur="1" fill="hold">
                                          <p:stCondLst>
                                            <p:cond delay="0"/>
                                          </p:stCondLst>
                                        </p:cTn>
                                        <p:tgtEl>
                                          <p:spTgt spid="430104"/>
                                        </p:tgtEl>
                                        <p:attrNameLst>
                                          <p:attrName>style.visibility</p:attrName>
                                        </p:attrNameLst>
                                      </p:cBhvr>
                                      <p:to>
                                        <p:strVal val="visible"/>
                                      </p:to>
                                    </p:set>
                                    <p:animEffect transition="in" filter="barn(outHorizontal)">
                                      <p:cBhvr>
                                        <p:cTn id="40" dur="500"/>
                                        <p:tgtEl>
                                          <p:spTgt spid="430104"/>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430097"/>
                                        </p:tgtEl>
                                        <p:attrNameLst>
                                          <p:attrName>style.visibility</p:attrName>
                                        </p:attrNameLst>
                                      </p:cBhvr>
                                      <p:to>
                                        <p:strVal val="visible"/>
                                      </p:to>
                                    </p:set>
                                    <p:animEffect transition="in" filter="barn(outVertical)">
                                      <p:cBhvr>
                                        <p:cTn id="43" dur="500"/>
                                        <p:tgtEl>
                                          <p:spTgt spid="430097"/>
                                        </p:tgtEl>
                                      </p:cBhvr>
                                    </p:animEffect>
                                  </p:childTnLst>
                                </p:cTn>
                              </p:par>
                              <p:par>
                                <p:cTn id="44" presetID="16" presetClass="entr" presetSubtype="42" fill="hold" grpId="0" nodeType="withEffect">
                                  <p:stCondLst>
                                    <p:cond delay="0"/>
                                  </p:stCondLst>
                                  <p:childTnLst>
                                    <p:set>
                                      <p:cBhvr>
                                        <p:cTn id="45" dur="1" fill="hold">
                                          <p:stCondLst>
                                            <p:cond delay="0"/>
                                          </p:stCondLst>
                                        </p:cTn>
                                        <p:tgtEl>
                                          <p:spTgt spid="430132"/>
                                        </p:tgtEl>
                                        <p:attrNameLst>
                                          <p:attrName>style.visibility</p:attrName>
                                        </p:attrNameLst>
                                      </p:cBhvr>
                                      <p:to>
                                        <p:strVal val="visible"/>
                                      </p:to>
                                    </p:set>
                                    <p:animEffect transition="in" filter="barn(outHorizontal)">
                                      <p:cBhvr>
                                        <p:cTn id="46" dur="500"/>
                                        <p:tgtEl>
                                          <p:spTgt spid="430132"/>
                                        </p:tgtEl>
                                      </p:cBhvr>
                                    </p:animEffect>
                                  </p:childTnLst>
                                </p:cTn>
                              </p:par>
                              <p:par>
                                <p:cTn id="47" presetID="16" presetClass="entr" presetSubtype="37" fill="hold" grpId="0" nodeType="withEffect">
                                  <p:stCondLst>
                                    <p:cond delay="0"/>
                                  </p:stCondLst>
                                  <p:childTnLst>
                                    <p:set>
                                      <p:cBhvr>
                                        <p:cTn id="48" dur="1" fill="hold">
                                          <p:stCondLst>
                                            <p:cond delay="0"/>
                                          </p:stCondLst>
                                        </p:cTn>
                                        <p:tgtEl>
                                          <p:spTgt spid="430125"/>
                                        </p:tgtEl>
                                        <p:attrNameLst>
                                          <p:attrName>style.visibility</p:attrName>
                                        </p:attrNameLst>
                                      </p:cBhvr>
                                      <p:to>
                                        <p:strVal val="visible"/>
                                      </p:to>
                                    </p:set>
                                    <p:animEffect transition="in" filter="barn(outVertical)">
                                      <p:cBhvr>
                                        <p:cTn id="49" dur="500"/>
                                        <p:tgtEl>
                                          <p:spTgt spid="430125"/>
                                        </p:tgtEl>
                                      </p:cBhvr>
                                    </p:animEffect>
                                  </p:childTnLst>
                                </p:cTn>
                              </p:par>
                              <p:par>
                                <p:cTn id="50" presetID="16" presetClass="entr" presetSubtype="42" fill="hold" grpId="0" nodeType="withEffect">
                                  <p:stCondLst>
                                    <p:cond delay="0"/>
                                  </p:stCondLst>
                                  <p:childTnLst>
                                    <p:set>
                                      <p:cBhvr>
                                        <p:cTn id="51" dur="1" fill="hold">
                                          <p:stCondLst>
                                            <p:cond delay="0"/>
                                          </p:stCondLst>
                                        </p:cTn>
                                        <p:tgtEl>
                                          <p:spTgt spid="430118"/>
                                        </p:tgtEl>
                                        <p:attrNameLst>
                                          <p:attrName>style.visibility</p:attrName>
                                        </p:attrNameLst>
                                      </p:cBhvr>
                                      <p:to>
                                        <p:strVal val="visible"/>
                                      </p:to>
                                    </p:set>
                                    <p:animEffect transition="in" filter="barn(outHorizontal)">
                                      <p:cBhvr>
                                        <p:cTn id="52" dur="500"/>
                                        <p:tgtEl>
                                          <p:spTgt spid="430118"/>
                                        </p:tgtEl>
                                      </p:cBhvr>
                                    </p:animEffect>
                                  </p:childTnLst>
                                </p:cTn>
                              </p:par>
                              <p:par>
                                <p:cTn id="53" presetID="16" presetClass="entr" presetSubtype="42" fill="hold" grpId="0" nodeType="withEffect">
                                  <p:stCondLst>
                                    <p:cond delay="0"/>
                                  </p:stCondLst>
                                  <p:childTnLst>
                                    <p:set>
                                      <p:cBhvr>
                                        <p:cTn id="54" dur="1" fill="hold">
                                          <p:stCondLst>
                                            <p:cond delay="0"/>
                                          </p:stCondLst>
                                        </p:cTn>
                                        <p:tgtEl>
                                          <p:spTgt spid="430111"/>
                                        </p:tgtEl>
                                        <p:attrNameLst>
                                          <p:attrName>style.visibility</p:attrName>
                                        </p:attrNameLst>
                                      </p:cBhvr>
                                      <p:to>
                                        <p:strVal val="visible"/>
                                      </p:to>
                                    </p:set>
                                    <p:animEffect transition="in" filter="barn(outHorizontal)">
                                      <p:cBhvr>
                                        <p:cTn id="55" dur="500"/>
                                        <p:tgtEl>
                                          <p:spTgt spid="43011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3010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3010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3010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3010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3010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010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3009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3009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3009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30098"/>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3009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3010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3011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3011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30117"/>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3011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30120"/>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0121"/>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3010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3010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30110"/>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3011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3011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3011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30122"/>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430124"/>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43012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30126"/>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430127"/>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430128"/>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430129"/>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430130"/>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430131"/>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430133"/>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43013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430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7" grpId="0" animBg="1"/>
      <p:bldP spid="430087" grpId="1" animBg="1"/>
      <p:bldP spid="430091" grpId="0" animBg="1"/>
      <p:bldP spid="430091" grpId="1" animBg="1"/>
      <p:bldP spid="430092" grpId="0" animBg="1"/>
      <p:bldP spid="430093" grpId="0" animBg="1"/>
      <p:bldP spid="430094" grpId="0" animBg="1"/>
      <p:bldP spid="430095" grpId="0" animBg="1"/>
      <p:bldP spid="430096" grpId="0" animBg="1"/>
      <p:bldP spid="430097" grpId="0" animBg="1"/>
      <p:bldP spid="430098" grpId="0" animBg="1"/>
      <p:bldP spid="430099" grpId="0" animBg="1"/>
      <p:bldP spid="430100" grpId="0" animBg="1"/>
      <p:bldP spid="430101" grpId="0" animBg="1"/>
      <p:bldP spid="430102" grpId="0" animBg="1"/>
      <p:bldP spid="430103" grpId="0" animBg="1"/>
      <p:bldP spid="430104" grpId="0" animBg="1"/>
      <p:bldP spid="430105" grpId="0" animBg="1"/>
      <p:bldP spid="430106" grpId="0" animBg="1"/>
      <p:bldP spid="430107" grpId="0" animBg="1"/>
      <p:bldP spid="430108" grpId="0" animBg="1"/>
      <p:bldP spid="430109" grpId="0" animBg="1"/>
      <p:bldP spid="430110" grpId="0" animBg="1"/>
      <p:bldP spid="430111" grpId="0" animBg="1"/>
      <p:bldP spid="430112" grpId="0" animBg="1"/>
      <p:bldP spid="430113" grpId="0" animBg="1"/>
      <p:bldP spid="430114" grpId="0" animBg="1"/>
      <p:bldP spid="430115" grpId="0" animBg="1"/>
      <p:bldP spid="430116" grpId="0" animBg="1"/>
      <p:bldP spid="430117" grpId="0" animBg="1"/>
      <p:bldP spid="430118" grpId="0" animBg="1"/>
      <p:bldP spid="430119" grpId="0" animBg="1"/>
      <p:bldP spid="430120" grpId="0" animBg="1"/>
      <p:bldP spid="430121" grpId="0" animBg="1"/>
      <p:bldP spid="430122" grpId="0" animBg="1"/>
      <p:bldP spid="430123" grpId="0" animBg="1"/>
      <p:bldP spid="430124" grpId="0" animBg="1"/>
      <p:bldP spid="430125" grpId="0" animBg="1"/>
      <p:bldP spid="430126" grpId="0" animBg="1"/>
      <p:bldP spid="430127" grpId="0" animBg="1"/>
      <p:bldP spid="430128" grpId="0" animBg="1"/>
      <p:bldP spid="430129" grpId="0" animBg="1"/>
      <p:bldP spid="430130" grpId="0" animBg="1"/>
      <p:bldP spid="430131" grpId="0" animBg="1"/>
      <p:bldP spid="430132" grpId="0" animBg="1"/>
      <p:bldP spid="430133" grpId="0" animBg="1"/>
      <p:bldP spid="430134" grpId="0" animBg="1"/>
      <p:bldP spid="4301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normAutofit/>
          </a:bodyPr>
          <a:lstStyle/>
          <a:p>
            <a:pPr lvl="1">
              <a:defRPr/>
            </a:pP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光照</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的</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意义</a:t>
            </a:r>
          </a:p>
        </p:txBody>
      </p:sp>
      <p:pic>
        <p:nvPicPr>
          <p:cNvPr id="9219"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265767" y="2206625"/>
            <a:ext cx="5005917" cy="3663950"/>
          </a:xfrm>
        </p:spPr>
      </p:pic>
      <p:pic>
        <p:nvPicPr>
          <p:cNvPr id="9220" name="内容占位符 5"/>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474885" y="2865439"/>
            <a:ext cx="5005916" cy="2346325"/>
          </a:xfrm>
        </p:spPr>
      </p:pic>
      <p:pic>
        <p:nvPicPr>
          <p:cNvPr id="922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67" y="1196752"/>
            <a:ext cx="12259733" cy="566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1851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1" name="Rectangle 3"/>
          <p:cNvSpPr>
            <a:spLocks noGrp="1" noChangeArrowheads="1"/>
          </p:cNvSpPr>
          <p:nvPr>
            <p:ph type="body" sz="half" idx="1"/>
          </p:nvPr>
        </p:nvSpPr>
        <p:spPr>
          <a:xfrm>
            <a:off x="767408" y="1772816"/>
            <a:ext cx="10013951" cy="4543425"/>
          </a:xfrm>
        </p:spPr>
        <p:txBody>
          <a:bodyPr/>
          <a:lstStyle/>
          <a:p>
            <a:pPr marL="1260475" lvl="3" indent="-342900" eaLnBrk="1" hangingPunct="0">
              <a:lnSpc>
                <a:spcPct val="120000"/>
              </a:lnSpc>
              <a:spcBef>
                <a:spcPts val="1800"/>
              </a:spcBef>
              <a:buFont typeface="Arial" panose="020B0604020202020204" pitchFamily="34" charset="0"/>
              <a:buChar char="•"/>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空间分割</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法</a:t>
            </a: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第二步：求交</a:t>
            </a:r>
          </a:p>
          <a:p>
            <a:pPr marL="1795463" lvl="4" indent="-342900" eaLnBrk="1"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只需要对包含表面的单元执行求交测试；</a:t>
            </a:r>
          </a:p>
          <a:p>
            <a:pPr marL="1795463" lvl="4" indent="-342900" eaLnBrk="1"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通过计算单元边界处的交点坐标来确定初始单元的交点；</a:t>
            </a:r>
          </a:p>
          <a:p>
            <a:pPr marL="1795463" lvl="4" indent="-342900" eaLnBrk="1"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然后沿光线方向确定其贯穿立方体体元时的在每个体元的入口和出口点，直到找到一个相交的物体表面，或光线射出包围场景的立方体。</a:t>
            </a:r>
          </a:p>
        </p:txBody>
      </p:sp>
      <p:sp>
        <p:nvSpPr>
          <p:cNvPr id="5"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快速光线跟踪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2319641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Effect transition="in" filter="wipe(up)">
                                      <p:cBhvr>
                                        <p:cTn id="7" dur="500"/>
                                        <p:tgtEl>
                                          <p:spTgt spid="43213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32131">
                                            <p:txEl>
                                              <p:pRg st="1" end="1"/>
                                            </p:txEl>
                                          </p:spTgt>
                                        </p:tgtEl>
                                        <p:attrNameLst>
                                          <p:attrName>style.visibility</p:attrName>
                                        </p:attrNameLst>
                                      </p:cBhvr>
                                      <p:to>
                                        <p:strVal val="visible"/>
                                      </p:to>
                                    </p:set>
                                    <p:animEffect transition="in" filter="wipe(up)">
                                      <p:cBhvr>
                                        <p:cTn id="10" dur="500"/>
                                        <p:tgtEl>
                                          <p:spTgt spid="43213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32131">
                                            <p:txEl>
                                              <p:pRg st="2" end="2"/>
                                            </p:txEl>
                                          </p:spTgt>
                                        </p:tgtEl>
                                        <p:attrNameLst>
                                          <p:attrName>style.visibility</p:attrName>
                                        </p:attrNameLst>
                                      </p:cBhvr>
                                      <p:to>
                                        <p:strVal val="visible"/>
                                      </p:to>
                                    </p:set>
                                    <p:animEffect transition="in" filter="wipe(up)">
                                      <p:cBhvr>
                                        <p:cTn id="13" dur="500"/>
                                        <p:tgtEl>
                                          <p:spTgt spid="43213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32131">
                                            <p:txEl>
                                              <p:pRg st="3" end="3"/>
                                            </p:txEl>
                                          </p:spTgt>
                                        </p:tgtEl>
                                        <p:attrNameLst>
                                          <p:attrName>style.visibility</p:attrName>
                                        </p:attrNameLst>
                                      </p:cBhvr>
                                      <p:to>
                                        <p:strVal val="visible"/>
                                      </p:to>
                                    </p:set>
                                    <p:animEffect transition="in" filter="wipe(up)">
                                      <p:cBhvr>
                                        <p:cTn id="16" dur="500"/>
                                        <p:tgtEl>
                                          <p:spTgt spid="432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9" name="AutoShape 3"/>
          <p:cNvSpPr>
            <a:spLocks noChangeArrowheads="1"/>
          </p:cNvSpPr>
          <p:nvPr/>
        </p:nvSpPr>
        <p:spPr bwMode="auto">
          <a:xfrm>
            <a:off x="7247468" y="2924176"/>
            <a:ext cx="2783417" cy="1871663"/>
          </a:xfrm>
          <a:prstGeom prst="cube">
            <a:avLst>
              <a:gd name="adj" fmla="val 25000"/>
            </a:avLst>
          </a:prstGeom>
          <a:gradFill rotWithShape="1">
            <a:gsLst>
              <a:gs pos="0">
                <a:srgbClr val="3399FF">
                  <a:alpha val="29999"/>
                </a:srgbClr>
              </a:gs>
              <a:gs pos="100000">
                <a:srgbClr val="184776">
                  <a:alpha val="46999"/>
                </a:srgbClr>
              </a:gs>
            </a:gsLst>
            <a:lin ang="5400000" scaled="1"/>
          </a:gradFill>
          <a:ln w="9525">
            <a:solidFill>
              <a:schemeClr val="tx1"/>
            </a:solidFill>
            <a:miter lim="800000"/>
            <a:headEnd/>
            <a:tailEnd/>
          </a:ln>
        </p:spPr>
        <p:txBody>
          <a:bodyPr wrap="none" anchor="ctr"/>
          <a:lstStyle/>
          <a:p>
            <a:endParaRPr lang="zh-CN" altLang="en-US"/>
          </a:p>
        </p:txBody>
      </p:sp>
      <p:grpSp>
        <p:nvGrpSpPr>
          <p:cNvPr id="2" name="Group 4"/>
          <p:cNvGrpSpPr>
            <a:grpSpLocks/>
          </p:cNvGrpSpPr>
          <p:nvPr/>
        </p:nvGrpSpPr>
        <p:grpSpPr bwMode="auto">
          <a:xfrm>
            <a:off x="5727700" y="2205039"/>
            <a:ext cx="5361517" cy="1620837"/>
            <a:chOff x="2389" y="1344"/>
            <a:chExt cx="2533" cy="1021"/>
          </a:xfrm>
        </p:grpSpPr>
        <p:sp>
          <p:nvSpPr>
            <p:cNvPr id="74758" name="Line 5"/>
            <p:cNvSpPr>
              <a:spLocks noChangeAspect="1" noChangeShapeType="1"/>
            </p:cNvSpPr>
            <p:nvPr/>
          </p:nvSpPr>
          <p:spPr bwMode="auto">
            <a:xfrm>
              <a:off x="2389" y="1493"/>
              <a:ext cx="590" cy="2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59" name="Line 6"/>
            <p:cNvSpPr>
              <a:spLocks noChangeAspect="1" noChangeShapeType="1"/>
            </p:cNvSpPr>
            <p:nvPr/>
          </p:nvSpPr>
          <p:spPr bwMode="auto">
            <a:xfrm>
              <a:off x="4332" y="2160"/>
              <a:ext cx="590" cy="2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60" name="Line 7"/>
            <p:cNvSpPr>
              <a:spLocks noChangeShapeType="1"/>
            </p:cNvSpPr>
            <p:nvPr/>
          </p:nvSpPr>
          <p:spPr bwMode="auto">
            <a:xfrm>
              <a:off x="2607" y="1570"/>
              <a:ext cx="1180" cy="4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61" name="Text Box 8"/>
            <p:cNvSpPr txBox="1">
              <a:spLocks noChangeArrowheads="1"/>
            </p:cNvSpPr>
            <p:nvPr/>
          </p:nvSpPr>
          <p:spPr bwMode="auto">
            <a:xfrm>
              <a:off x="3696" y="1851"/>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sym typeface="Symbol" pitchFamily="18" charset="2"/>
                </a:rPr>
                <a:t></a:t>
              </a:r>
            </a:p>
          </p:txBody>
        </p:sp>
        <p:sp>
          <p:nvSpPr>
            <p:cNvPr id="74762" name="Text Box 9"/>
            <p:cNvSpPr txBox="1">
              <a:spLocks noChangeArrowheads="1"/>
            </p:cNvSpPr>
            <p:nvPr/>
          </p:nvSpPr>
          <p:spPr bwMode="auto">
            <a:xfrm>
              <a:off x="4268" y="2051"/>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sym typeface="Symbol" pitchFamily="18" charset="2"/>
                </a:rPr>
                <a:t></a:t>
              </a:r>
            </a:p>
          </p:txBody>
        </p:sp>
        <p:sp>
          <p:nvSpPr>
            <p:cNvPr id="74763" name="Text Box 10"/>
            <p:cNvSpPr txBox="1">
              <a:spLocks noChangeArrowheads="1"/>
            </p:cNvSpPr>
            <p:nvPr/>
          </p:nvSpPr>
          <p:spPr bwMode="auto">
            <a:xfrm>
              <a:off x="2653" y="1344"/>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a:latin typeface="Times New Roman" pitchFamily="18" charset="0"/>
                </a:rPr>
                <a:t>u</a:t>
              </a:r>
            </a:p>
          </p:txBody>
        </p:sp>
        <p:sp>
          <p:nvSpPr>
            <p:cNvPr id="74764" name="Text Box 11"/>
            <p:cNvSpPr txBox="1">
              <a:spLocks noChangeArrowheads="1"/>
            </p:cNvSpPr>
            <p:nvPr/>
          </p:nvSpPr>
          <p:spPr bwMode="auto">
            <a:xfrm>
              <a:off x="3696" y="1706"/>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a:latin typeface="Times New Roman" pitchFamily="18" charset="0"/>
                </a:rPr>
                <a:t>P</a:t>
              </a:r>
              <a:r>
                <a:rPr lang="en-US" altLang="zh-CN" sz="2000" i="1" baseline="-25000">
                  <a:latin typeface="Times New Roman" pitchFamily="18" charset="0"/>
                </a:rPr>
                <a:t>in</a:t>
              </a:r>
            </a:p>
          </p:txBody>
        </p:sp>
        <p:sp>
          <p:nvSpPr>
            <p:cNvPr id="74765" name="Text Box 12"/>
            <p:cNvSpPr txBox="1">
              <a:spLocks noChangeArrowheads="1"/>
            </p:cNvSpPr>
            <p:nvPr/>
          </p:nvSpPr>
          <p:spPr bwMode="auto">
            <a:xfrm>
              <a:off x="4105" y="211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a:latin typeface="Times New Roman" pitchFamily="18" charset="0"/>
                </a:rPr>
                <a:t>P</a:t>
              </a:r>
              <a:r>
                <a:rPr lang="en-US" altLang="zh-CN" sz="2000" i="1" baseline="-25000">
                  <a:latin typeface="Times New Roman" pitchFamily="18" charset="0"/>
                </a:rPr>
                <a:t>out</a:t>
              </a:r>
            </a:p>
          </p:txBody>
        </p:sp>
      </p:grpSp>
      <p:sp>
        <p:nvSpPr>
          <p:cNvPr id="434189" name="Text Box 13"/>
          <p:cNvSpPr txBox="1">
            <a:spLocks noChangeArrowheads="1"/>
          </p:cNvSpPr>
          <p:nvPr/>
        </p:nvSpPr>
        <p:spPr bwMode="auto">
          <a:xfrm>
            <a:off x="1007534" y="2636839"/>
            <a:ext cx="6239933"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marL="717550" lvl="1" indent="-342900" defTabSz="914216" eaLnBrk="1">
              <a:lnSpc>
                <a:spcPct val="110000"/>
              </a:lnSpc>
              <a:spcBef>
                <a:spcPts val="1800"/>
              </a:spcBef>
              <a:buClr>
                <a:schemeClr val="bg2">
                  <a:lumMod val="50000"/>
                </a:schemeClr>
              </a:buClr>
              <a:buFont typeface="Wingdings" panose="05000000000000000000" pitchFamily="2" charset="2"/>
              <a:buChar char="Ø"/>
              <a:defRPr/>
            </a:pP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光线</a:t>
            </a:r>
            <a:r>
              <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贯穿体元的</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处理</a:t>
            </a:r>
            <a:endParaRPr lang="zh-CN" altLang="en-US" sz="24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endParaRPr>
          </a:p>
          <a:p>
            <a:pPr marL="1260475" lvl="3" indent="-342900" defTabSz="914216" eaLnBrk="1">
              <a:lnSpc>
                <a:spcPct val="120000"/>
              </a:lnSpc>
              <a:spcBef>
                <a:spcPts val="1800"/>
              </a:spcBef>
              <a:buFont typeface="Arial" panose="020B0604020202020204" pitchFamily="34" charset="0"/>
              <a:buChar char="•"/>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确定</a:t>
            </a:r>
            <a:r>
              <a:rPr lang="zh-CN" altLang="en-US" sz="22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出口</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表面</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endParaRPr>
          </a:p>
          <a:p>
            <a:pPr marL="1260475" lvl="3" indent="-342900" defTabSz="914216" eaLnBrk="1">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 </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计算</a:t>
            </a:r>
            <a:r>
              <a:rPr lang="zh-CN" altLang="en-US" sz="22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出口点</a:t>
            </a:r>
            <a:r>
              <a:rPr lang="en-US" altLang="zh-CN" sz="22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P</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out</a:t>
            </a:r>
          </a:p>
        </p:txBody>
      </p:sp>
      <p:sp>
        <p:nvSpPr>
          <p:cNvPr id="14" name="Rectangle 2"/>
          <p:cNvSpPr>
            <a:spLocks noGrp="1" noChangeArrowheads="1"/>
          </p:cNvSpPr>
          <p:nvPr>
            <p:ph type="title"/>
          </p:nvPr>
        </p:nvSpPr>
        <p:spPr>
          <a:xfrm>
            <a:off x="839416" y="332656"/>
            <a:ext cx="10390716" cy="1462087"/>
          </a:xfrm>
        </p:spPr>
        <p:txBody>
          <a:bodyPr>
            <a:normAutofit/>
          </a:bodyPr>
          <a:lstStyle/>
          <a:p>
            <a:pPr lvl="1" eaLnBrk="1" hangingPunct="1">
              <a:defRPr/>
            </a:pPr>
            <a:r>
              <a:rPr lang="en-US" altLang="zh-CN" sz="32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快速光线跟踪</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419317265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4189"/>
                                        </p:tgtEl>
                                        <p:attrNameLst>
                                          <p:attrName>style.visibility</p:attrName>
                                        </p:attrNameLst>
                                      </p:cBhvr>
                                      <p:to>
                                        <p:strVal val="visible"/>
                                      </p:to>
                                    </p:set>
                                    <p:animEffect transition="in" filter="wipe(up)">
                                      <p:cBhvr>
                                        <p:cTn id="7" dur="500"/>
                                        <p:tgtEl>
                                          <p:spTgt spid="4341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3417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animBg="1"/>
      <p:bldP spid="43418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pPr lvl="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3.4</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 光线跟踪算法分类</a:t>
            </a:r>
          </a:p>
        </p:txBody>
      </p:sp>
      <p:sp>
        <p:nvSpPr>
          <p:cNvPr id="75779" name="Rectangle 3"/>
          <p:cNvSpPr>
            <a:spLocks noGrp="1" noChangeArrowheads="1"/>
          </p:cNvSpPr>
          <p:nvPr>
            <p:ph type="body" idx="1"/>
          </p:nvPr>
        </p:nvSpPr>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前向跟踪</a:t>
            </a:r>
            <a:r>
              <a:rPr lang="en-US" altLang="zh-CN" b="1" dirty="0">
                <a:solidFill>
                  <a:schemeClr val="bg2">
                    <a:lumMod val="50000"/>
                  </a:schemeClr>
                </a:solidFill>
                <a:latin typeface="微软雅黑" panose="020B0503020204020204" pitchFamily="34" charset="-122"/>
                <a:ea typeface="微软雅黑" panose="020B0503020204020204" pitchFamily="34" charset="-122"/>
              </a:rPr>
              <a:t>Forward Ray Tracing</a:t>
            </a:r>
          </a:p>
          <a:p>
            <a:pPr marL="1260475" lvl="3" indent="-342900"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从视点出发跟踪到光源</a:t>
            </a:r>
          </a:p>
          <a:p>
            <a:pPr marL="1260475" lvl="3" indent="-342900"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也称为</a:t>
            </a:r>
            <a:r>
              <a:rPr lang="en-US" altLang="zh-CN" sz="2200" b="1" dirty="0">
                <a:solidFill>
                  <a:schemeClr val="bg2">
                    <a:lumMod val="50000"/>
                  </a:schemeClr>
                </a:solidFill>
                <a:latin typeface="微软雅黑" panose="020B0503020204020204" pitchFamily="34" charset="-122"/>
                <a:ea typeface="微软雅黑" panose="020B0503020204020204" pitchFamily="34" charset="-122"/>
                <a:sym typeface="Lato Light"/>
              </a:rPr>
              <a:t>eye ray tracing </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后向跟踪</a:t>
            </a:r>
            <a:r>
              <a:rPr lang="en-US" altLang="zh-CN" b="1" dirty="0">
                <a:solidFill>
                  <a:schemeClr val="bg2">
                    <a:lumMod val="50000"/>
                  </a:schemeClr>
                </a:solidFill>
                <a:latin typeface="微软雅黑" panose="020B0503020204020204" pitchFamily="34" charset="-122"/>
                <a:ea typeface="微软雅黑" panose="020B0503020204020204" pitchFamily="34" charset="-122"/>
              </a:rPr>
              <a:t>Backward Ray Tracing</a:t>
            </a:r>
          </a:p>
          <a:p>
            <a:pPr marL="1260475" lvl="3" indent="-342900"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从光源出发跟踪到视点</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光路可逆，两种算法的效果是一致的</a:t>
            </a:r>
          </a:p>
          <a:p>
            <a:pPr eaLnBrk="1" hangingPunct="1"/>
            <a:endParaRPr lang="en-US" altLang="zh-CN" dirty="0" smtClean="0"/>
          </a:p>
        </p:txBody>
      </p:sp>
    </p:spTree>
    <p:extLst>
      <p:ext uri="{BB962C8B-B14F-4D97-AF65-F5344CB8AC3E}">
        <p14:creationId xmlns:p14="http://schemas.microsoft.com/office/powerpoint/2010/main" val="3589578037"/>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407955" y="3789040"/>
            <a:ext cx="3388105"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r>
              <a:rPr lang="en-US" altLang="zh-CN" sz="3200"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中的</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光照</a:t>
            </a:r>
            <a:endParaRPr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4</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3699751147"/>
      </p:ext>
    </p:extLst>
  </p:cSld>
  <p:clrMapOvr>
    <a:masterClrMapping/>
  </p:clrMapOvr>
  <p:transition spd="slow" advClick="0" advTm="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Freeform 2"/>
          <p:cNvSpPr>
            <a:spLocks/>
          </p:cNvSpPr>
          <p:nvPr/>
        </p:nvSpPr>
        <p:spPr bwMode="auto">
          <a:xfrm>
            <a:off x="6286501" y="2141538"/>
            <a:ext cx="5905500" cy="4716462"/>
          </a:xfrm>
          <a:custGeom>
            <a:avLst/>
            <a:gdLst>
              <a:gd name="T0" fmla="*/ 2147483647 w 2790"/>
              <a:gd name="T1" fmla="*/ 2147483647 h 2971"/>
              <a:gd name="T2" fmla="*/ 2147483647 w 2790"/>
              <a:gd name="T3" fmla="*/ 0 h 2971"/>
              <a:gd name="T4" fmla="*/ 2147483647 w 2790"/>
              <a:gd name="T5" fmla="*/ 2147483647 h 2971"/>
              <a:gd name="T6" fmla="*/ 2147483647 w 2790"/>
              <a:gd name="T7" fmla="*/ 2147483647 h 2971"/>
              <a:gd name="T8" fmla="*/ 2147483647 w 2790"/>
              <a:gd name="T9" fmla="*/ 2147483647 h 2971"/>
              <a:gd name="T10" fmla="*/ 2147483647 w 2790"/>
              <a:gd name="T11" fmla="*/ 2147483647 h 2971"/>
              <a:gd name="T12" fmla="*/ 2147483647 w 2790"/>
              <a:gd name="T13" fmla="*/ 2147483647 h 2971"/>
              <a:gd name="T14" fmla="*/ 2147483647 w 2790"/>
              <a:gd name="T15" fmla="*/ 2147483647 h 2971"/>
              <a:gd name="T16" fmla="*/ 2147483647 w 2790"/>
              <a:gd name="T17" fmla="*/ 2147483647 h 2971"/>
              <a:gd name="T18" fmla="*/ 2147483647 w 2790"/>
              <a:gd name="T19" fmla="*/ 2147483647 h 2971"/>
              <a:gd name="T20" fmla="*/ 2147483647 w 2790"/>
              <a:gd name="T21" fmla="*/ 2147483647 h 2971"/>
              <a:gd name="T22" fmla="*/ 0 w 2790"/>
              <a:gd name="T23" fmla="*/ 2147483647 h 2971"/>
              <a:gd name="T24" fmla="*/ 2147483647 w 2790"/>
              <a:gd name="T25" fmla="*/ 2147483647 h 29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90"/>
              <a:gd name="T40" fmla="*/ 0 h 2971"/>
              <a:gd name="T41" fmla="*/ 2790 w 2790"/>
              <a:gd name="T42" fmla="*/ 2971 h 29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90" h="2971">
                <a:moveTo>
                  <a:pt x="204" y="181"/>
                </a:moveTo>
                <a:lnTo>
                  <a:pt x="363" y="0"/>
                </a:lnTo>
                <a:lnTo>
                  <a:pt x="2790" y="771"/>
                </a:lnTo>
                <a:lnTo>
                  <a:pt x="2790" y="1179"/>
                </a:lnTo>
                <a:lnTo>
                  <a:pt x="2722" y="1701"/>
                </a:lnTo>
                <a:lnTo>
                  <a:pt x="2631" y="2018"/>
                </a:lnTo>
                <a:lnTo>
                  <a:pt x="2450" y="2268"/>
                </a:lnTo>
                <a:lnTo>
                  <a:pt x="2132" y="2585"/>
                </a:lnTo>
                <a:lnTo>
                  <a:pt x="1610" y="2880"/>
                </a:lnTo>
                <a:lnTo>
                  <a:pt x="862" y="2971"/>
                </a:lnTo>
                <a:lnTo>
                  <a:pt x="227" y="2812"/>
                </a:lnTo>
                <a:lnTo>
                  <a:pt x="0" y="2676"/>
                </a:lnTo>
                <a:lnTo>
                  <a:pt x="204" y="181"/>
                </a:lnTo>
                <a:close/>
              </a:path>
            </a:pathLst>
          </a:custGeom>
          <a:gradFill rotWithShape="1">
            <a:gsLst>
              <a:gs pos="0">
                <a:srgbClr val="FFFF00">
                  <a:alpha val="53000"/>
                </a:srgbClr>
              </a:gs>
              <a:gs pos="100000">
                <a:srgbClr val="767600">
                  <a:alpha val="54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27" name="Rectangle 3"/>
          <p:cNvSpPr>
            <a:spLocks noGrp="1" noChangeArrowheads="1"/>
          </p:cNvSpPr>
          <p:nvPr>
            <p:ph type="title"/>
          </p:nvPr>
        </p:nvSpPr>
        <p:spPr>
          <a:xfrm>
            <a:off x="983432"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4.1  OpenGL</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中的光照设置</a:t>
            </a:r>
          </a:p>
        </p:txBody>
      </p:sp>
      <p:sp>
        <p:nvSpPr>
          <p:cNvPr id="209924" name="Rectangle 4"/>
          <p:cNvSpPr>
            <a:spLocks noGrp="1" noChangeArrowheads="1"/>
          </p:cNvSpPr>
          <p:nvPr>
            <p:ph type="body" sz="half" idx="1"/>
          </p:nvPr>
        </p:nvSpPr>
        <p:spPr>
          <a:xfrm>
            <a:off x="1200152" y="1981200"/>
            <a:ext cx="10560049" cy="48768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定义法矢量</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设置光源</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设置光照模型属性</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定义材质属性</a:t>
            </a:r>
          </a:p>
          <a:p>
            <a:pPr eaLnBrk="1" hangingPunct="1"/>
            <a:endParaRPr lang="zh-CN" altLang="en-US" i="1" baseline="-25000" dirty="0" smtClean="0">
              <a:latin typeface="Times New Roman" pitchFamily="18" charset="0"/>
            </a:endParaRPr>
          </a:p>
          <a:p>
            <a:pPr lvl="1" eaLnBrk="1" hangingPunct="1"/>
            <a:endParaRPr lang="zh-CN" altLang="en-US" i="1" baseline="-25000" dirty="0" smtClean="0">
              <a:latin typeface="Times New Roman" pitchFamily="18" charset="0"/>
            </a:endParaRPr>
          </a:p>
          <a:p>
            <a:pPr lvl="1" eaLnBrk="1" hangingPunct="1"/>
            <a:endParaRPr lang="zh-CN" altLang="en-US" i="1" baseline="-25000" dirty="0" smtClean="0">
              <a:latin typeface="Times New Roman" pitchFamily="18" charset="0"/>
            </a:endParaRPr>
          </a:p>
          <a:p>
            <a:pPr lvl="1" eaLnBrk="1" hangingPunct="1"/>
            <a:endParaRPr lang="zh-CN" altLang="en-US" i="1" baseline="-25000" dirty="0" smtClean="0">
              <a:latin typeface="Times New Roman" pitchFamily="18" charset="0"/>
            </a:endParaRPr>
          </a:p>
          <a:p>
            <a:pPr lvl="1" eaLnBrk="1" hangingPunct="1"/>
            <a:endParaRPr lang="zh-CN" altLang="en-US" i="1" baseline="-25000" dirty="0" smtClean="0">
              <a:latin typeface="Times New Roman" pitchFamily="18" charset="0"/>
            </a:endParaRPr>
          </a:p>
          <a:p>
            <a:pPr lvl="1" eaLnBrk="1" hangingPunct="1"/>
            <a:endParaRPr lang="zh-CN" altLang="en-US" dirty="0" smtClean="0">
              <a:latin typeface="Times New Roman" pitchFamily="18" charset="0"/>
              <a:sym typeface="Symbol" pitchFamily="18" charset="2"/>
            </a:endParaRPr>
          </a:p>
          <a:p>
            <a:pPr lvl="1" eaLnBrk="1" hangingPunct="1">
              <a:buFont typeface="Wingdings" pitchFamily="2" charset="2"/>
              <a:buNone/>
            </a:pPr>
            <a:endParaRPr lang="zh-CN" altLang="en-US" dirty="0" smtClean="0"/>
          </a:p>
        </p:txBody>
      </p:sp>
      <p:sp>
        <p:nvSpPr>
          <p:cNvPr id="209925" name="Freeform 5"/>
          <p:cNvSpPr>
            <a:spLocks/>
          </p:cNvSpPr>
          <p:nvPr/>
        </p:nvSpPr>
        <p:spPr bwMode="auto">
          <a:xfrm>
            <a:off x="8735485" y="3725863"/>
            <a:ext cx="2976033" cy="2519362"/>
          </a:xfrm>
          <a:custGeom>
            <a:avLst/>
            <a:gdLst>
              <a:gd name="T0" fmla="*/ 0 w 1406"/>
              <a:gd name="T1" fmla="*/ 2147483647 h 1587"/>
              <a:gd name="T2" fmla="*/ 2147483647 w 1406"/>
              <a:gd name="T3" fmla="*/ 2147483647 h 1587"/>
              <a:gd name="T4" fmla="*/ 2147483647 w 1406"/>
              <a:gd name="T5" fmla="*/ 0 h 1587"/>
              <a:gd name="T6" fmla="*/ 2147483647 w 1406"/>
              <a:gd name="T7" fmla="*/ 2147483647 h 1587"/>
              <a:gd name="T8" fmla="*/ 2147483647 w 1406"/>
              <a:gd name="T9" fmla="*/ 2147483647 h 1587"/>
              <a:gd name="T10" fmla="*/ 0 w 1406"/>
              <a:gd name="T11" fmla="*/ 2147483647 h 1587"/>
              <a:gd name="T12" fmla="*/ 0 60000 65536"/>
              <a:gd name="T13" fmla="*/ 0 60000 65536"/>
              <a:gd name="T14" fmla="*/ 0 60000 65536"/>
              <a:gd name="T15" fmla="*/ 0 60000 65536"/>
              <a:gd name="T16" fmla="*/ 0 60000 65536"/>
              <a:gd name="T17" fmla="*/ 0 60000 65536"/>
              <a:gd name="T18" fmla="*/ 0 w 1406"/>
              <a:gd name="T19" fmla="*/ 0 h 1587"/>
              <a:gd name="T20" fmla="*/ 1406 w 1406"/>
              <a:gd name="T21" fmla="*/ 1587 h 1587"/>
            </a:gdLst>
            <a:ahLst/>
            <a:cxnLst>
              <a:cxn ang="T12">
                <a:pos x="T0" y="T1"/>
              </a:cxn>
              <a:cxn ang="T13">
                <a:pos x="T2" y="T3"/>
              </a:cxn>
              <a:cxn ang="T14">
                <a:pos x="T4" y="T5"/>
              </a:cxn>
              <a:cxn ang="T15">
                <a:pos x="T6" y="T7"/>
              </a:cxn>
              <a:cxn ang="T16">
                <a:pos x="T8" y="T9"/>
              </a:cxn>
              <a:cxn ang="T17">
                <a:pos x="T10" y="T11"/>
              </a:cxn>
            </a:cxnLst>
            <a:rect l="T18" t="T19" r="T20" b="T21"/>
            <a:pathLst>
              <a:path w="1406" h="1587">
                <a:moveTo>
                  <a:pt x="0" y="1202"/>
                </a:moveTo>
                <a:lnTo>
                  <a:pt x="91" y="476"/>
                </a:lnTo>
                <a:lnTo>
                  <a:pt x="816" y="0"/>
                </a:lnTo>
                <a:lnTo>
                  <a:pt x="1406" y="1043"/>
                </a:lnTo>
                <a:lnTo>
                  <a:pt x="703" y="1587"/>
                </a:lnTo>
                <a:lnTo>
                  <a:pt x="0" y="1202"/>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926" name="Line 6"/>
          <p:cNvSpPr>
            <a:spLocks noChangeShapeType="1"/>
          </p:cNvSpPr>
          <p:nvPr/>
        </p:nvSpPr>
        <p:spPr bwMode="auto">
          <a:xfrm flipH="1" flipV="1">
            <a:off x="7725833" y="5526088"/>
            <a:ext cx="1009651" cy="107950"/>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9927" name="Line 7"/>
          <p:cNvSpPr>
            <a:spLocks noChangeShapeType="1"/>
          </p:cNvSpPr>
          <p:nvPr/>
        </p:nvSpPr>
        <p:spPr bwMode="auto">
          <a:xfrm flipH="1" flipV="1">
            <a:off x="8157634" y="3941763"/>
            <a:ext cx="768351" cy="539750"/>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9928" name="Line 8"/>
          <p:cNvSpPr>
            <a:spLocks noChangeShapeType="1"/>
          </p:cNvSpPr>
          <p:nvPr/>
        </p:nvSpPr>
        <p:spPr bwMode="auto">
          <a:xfrm flipH="1" flipV="1">
            <a:off x="9819217" y="3186113"/>
            <a:ext cx="624416" cy="539750"/>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9929" name="Line 9"/>
          <p:cNvSpPr>
            <a:spLocks noChangeShapeType="1"/>
          </p:cNvSpPr>
          <p:nvPr/>
        </p:nvSpPr>
        <p:spPr bwMode="auto">
          <a:xfrm flipH="1" flipV="1">
            <a:off x="11567584" y="4618038"/>
            <a:ext cx="143933" cy="755650"/>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2" name="组合 1"/>
          <p:cNvGrpSpPr/>
          <p:nvPr/>
        </p:nvGrpSpPr>
        <p:grpSpPr>
          <a:xfrm>
            <a:off x="5896540" y="983321"/>
            <a:ext cx="1968500" cy="2097436"/>
            <a:chOff x="5949951" y="1528764"/>
            <a:chExt cx="1968500" cy="1549400"/>
          </a:xfrm>
        </p:grpSpPr>
        <p:sp>
          <p:nvSpPr>
            <p:cNvPr id="209930" name="Oval 10"/>
            <p:cNvSpPr>
              <a:spLocks noChangeArrowheads="1"/>
            </p:cNvSpPr>
            <p:nvPr/>
          </p:nvSpPr>
          <p:spPr bwMode="auto">
            <a:xfrm>
              <a:off x="6669618" y="2068514"/>
              <a:ext cx="577849" cy="433387"/>
            </a:xfrm>
            <a:prstGeom prst="ellipse">
              <a:avLst/>
            </a:prstGeom>
            <a:solidFill>
              <a:srgbClr val="FF9900"/>
            </a:solidFill>
            <a:ln w="9525">
              <a:solidFill>
                <a:srgbClr val="FF9900"/>
              </a:solidFill>
              <a:round/>
              <a:headEnd/>
              <a:tailEnd/>
            </a:ln>
          </p:spPr>
          <p:txBody>
            <a:bodyPr wrap="none" anchor="ctr"/>
            <a:lstStyle/>
            <a:p>
              <a:endParaRPr lang="zh-CN" altLang="en-US">
                <a:solidFill>
                  <a:srgbClr val="FFFF00"/>
                </a:solidFill>
              </a:endParaRPr>
            </a:p>
          </p:txBody>
        </p:sp>
        <p:sp>
          <p:nvSpPr>
            <p:cNvPr id="209931" name="Line 11"/>
            <p:cNvSpPr>
              <a:spLocks noChangeShapeType="1"/>
            </p:cNvSpPr>
            <p:nvPr/>
          </p:nvSpPr>
          <p:spPr bwMode="auto">
            <a:xfrm flipV="1">
              <a:off x="7294034" y="1960563"/>
              <a:ext cx="624417" cy="21590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9932" name="Line 12"/>
            <p:cNvSpPr>
              <a:spLocks noChangeShapeType="1"/>
            </p:cNvSpPr>
            <p:nvPr/>
          </p:nvSpPr>
          <p:spPr bwMode="auto">
            <a:xfrm rot="3600000" flipV="1">
              <a:off x="7347744" y="2447661"/>
              <a:ext cx="468312" cy="287867"/>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9933" name="Line 13"/>
            <p:cNvSpPr>
              <a:spLocks noChangeShapeType="1"/>
            </p:cNvSpPr>
            <p:nvPr/>
          </p:nvSpPr>
          <p:spPr bwMode="auto">
            <a:xfrm rot="7200000" flipV="1">
              <a:off x="6676761" y="2700074"/>
              <a:ext cx="468313" cy="287867"/>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9934" name="Line 14"/>
            <p:cNvSpPr>
              <a:spLocks noChangeShapeType="1"/>
            </p:cNvSpPr>
            <p:nvPr/>
          </p:nvSpPr>
          <p:spPr bwMode="auto">
            <a:xfrm rot="10800000" flipV="1">
              <a:off x="5949951" y="2357438"/>
              <a:ext cx="624416" cy="21590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9935" name="Line 15"/>
            <p:cNvSpPr>
              <a:spLocks noChangeShapeType="1"/>
            </p:cNvSpPr>
            <p:nvPr/>
          </p:nvSpPr>
          <p:spPr bwMode="auto">
            <a:xfrm rot="14400000" flipV="1">
              <a:off x="6098911" y="1834886"/>
              <a:ext cx="468312" cy="287867"/>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9936" name="Line 16"/>
            <p:cNvSpPr>
              <a:spLocks noChangeShapeType="1"/>
            </p:cNvSpPr>
            <p:nvPr/>
          </p:nvSpPr>
          <p:spPr bwMode="auto">
            <a:xfrm rot="18000000" flipV="1">
              <a:off x="6772011" y="1618986"/>
              <a:ext cx="468312" cy="287867"/>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9937" name="Freeform 17"/>
          <p:cNvSpPr>
            <a:spLocks/>
          </p:cNvSpPr>
          <p:nvPr/>
        </p:nvSpPr>
        <p:spPr bwMode="auto">
          <a:xfrm>
            <a:off x="8735485" y="3716338"/>
            <a:ext cx="2976033" cy="2519362"/>
          </a:xfrm>
          <a:custGeom>
            <a:avLst/>
            <a:gdLst>
              <a:gd name="T0" fmla="*/ 0 w 1406"/>
              <a:gd name="T1" fmla="*/ 2147483647 h 1587"/>
              <a:gd name="T2" fmla="*/ 2147483647 w 1406"/>
              <a:gd name="T3" fmla="*/ 2147483647 h 1587"/>
              <a:gd name="T4" fmla="*/ 2147483647 w 1406"/>
              <a:gd name="T5" fmla="*/ 0 h 1587"/>
              <a:gd name="T6" fmla="*/ 2147483647 w 1406"/>
              <a:gd name="T7" fmla="*/ 2147483647 h 1587"/>
              <a:gd name="T8" fmla="*/ 2147483647 w 1406"/>
              <a:gd name="T9" fmla="*/ 2147483647 h 1587"/>
              <a:gd name="T10" fmla="*/ 0 w 1406"/>
              <a:gd name="T11" fmla="*/ 2147483647 h 1587"/>
              <a:gd name="T12" fmla="*/ 0 60000 65536"/>
              <a:gd name="T13" fmla="*/ 0 60000 65536"/>
              <a:gd name="T14" fmla="*/ 0 60000 65536"/>
              <a:gd name="T15" fmla="*/ 0 60000 65536"/>
              <a:gd name="T16" fmla="*/ 0 60000 65536"/>
              <a:gd name="T17" fmla="*/ 0 60000 65536"/>
              <a:gd name="T18" fmla="*/ 0 w 1406"/>
              <a:gd name="T19" fmla="*/ 0 h 1587"/>
              <a:gd name="T20" fmla="*/ 1406 w 1406"/>
              <a:gd name="T21" fmla="*/ 1587 h 1587"/>
            </a:gdLst>
            <a:ahLst/>
            <a:cxnLst>
              <a:cxn ang="T12">
                <a:pos x="T0" y="T1"/>
              </a:cxn>
              <a:cxn ang="T13">
                <a:pos x="T2" y="T3"/>
              </a:cxn>
              <a:cxn ang="T14">
                <a:pos x="T4" y="T5"/>
              </a:cxn>
              <a:cxn ang="T15">
                <a:pos x="T6" y="T7"/>
              </a:cxn>
              <a:cxn ang="T16">
                <a:pos x="T8" y="T9"/>
              </a:cxn>
              <a:cxn ang="T17">
                <a:pos x="T10" y="T11"/>
              </a:cxn>
            </a:cxnLst>
            <a:rect l="T18" t="T19" r="T20" b="T21"/>
            <a:pathLst>
              <a:path w="1406" h="1587">
                <a:moveTo>
                  <a:pt x="0" y="1202"/>
                </a:moveTo>
                <a:lnTo>
                  <a:pt x="91" y="476"/>
                </a:lnTo>
                <a:lnTo>
                  <a:pt x="816" y="0"/>
                </a:lnTo>
                <a:lnTo>
                  <a:pt x="1406" y="1043"/>
                </a:lnTo>
                <a:lnTo>
                  <a:pt x="703" y="1587"/>
                </a:lnTo>
                <a:lnTo>
                  <a:pt x="0" y="1202"/>
                </a:lnTo>
                <a:close/>
              </a:path>
            </a:pathLst>
          </a:custGeom>
          <a:gradFill rotWithShape="1">
            <a:gsLst>
              <a:gs pos="0">
                <a:srgbClr val="FF9900">
                  <a:alpha val="82999"/>
                </a:srgbClr>
              </a:gs>
              <a:gs pos="100000">
                <a:srgbClr val="CC3399">
                  <a:alpha val="70000"/>
                </a:srgbClr>
              </a:gs>
            </a:gsLst>
            <a:lin ang="2700000" scaled="1"/>
          </a:gradFill>
          <a:ln w="9525">
            <a:solidFill>
              <a:schemeClr val="tx1"/>
            </a:solidFill>
            <a:round/>
            <a:headEnd/>
            <a:tailEnd/>
          </a:ln>
        </p:spPr>
        <p:txBody>
          <a:bodyPr/>
          <a:lstStyle/>
          <a:p>
            <a:endParaRPr lang="zh-CN" altLang="en-US"/>
          </a:p>
        </p:txBody>
      </p:sp>
      <p:sp>
        <p:nvSpPr>
          <p:cNvPr id="209938" name="Line 18"/>
          <p:cNvSpPr>
            <a:spLocks noChangeShapeType="1"/>
          </p:cNvSpPr>
          <p:nvPr/>
        </p:nvSpPr>
        <p:spPr bwMode="auto">
          <a:xfrm flipH="1" flipV="1">
            <a:off x="9694334" y="5634039"/>
            <a:ext cx="529167" cy="611187"/>
          </a:xfrm>
          <a:prstGeom prst="line">
            <a:avLst/>
          </a:prstGeom>
          <a:noFill/>
          <a:ln w="38100">
            <a:solidFill>
              <a:srgbClr val="33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751592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9924">
                                            <p:txEl>
                                              <p:pRg st="0" end="0"/>
                                            </p:txEl>
                                          </p:spTgt>
                                        </p:tgtEl>
                                        <p:attrNameLst>
                                          <p:attrName>style.visibility</p:attrName>
                                        </p:attrNameLst>
                                      </p:cBhvr>
                                      <p:to>
                                        <p:strVal val="visible"/>
                                      </p:to>
                                    </p:set>
                                    <p:animEffect transition="in" filter="wipe(up)">
                                      <p:cBhvr>
                                        <p:cTn id="7" dur="500"/>
                                        <p:tgtEl>
                                          <p:spTgt spid="2099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992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09927"/>
                                        </p:tgtEl>
                                        <p:attrNameLst>
                                          <p:attrName>style.visibility</p:attrName>
                                        </p:attrNameLst>
                                      </p:cBhvr>
                                      <p:to>
                                        <p:strVal val="visible"/>
                                      </p:to>
                                    </p:set>
                                    <p:animEffect transition="in" filter="wipe(down)">
                                      <p:cBhvr>
                                        <p:cTn id="16" dur="500"/>
                                        <p:tgtEl>
                                          <p:spTgt spid="20992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09926"/>
                                        </p:tgtEl>
                                        <p:attrNameLst>
                                          <p:attrName>style.visibility</p:attrName>
                                        </p:attrNameLst>
                                      </p:cBhvr>
                                      <p:to>
                                        <p:strVal val="visible"/>
                                      </p:to>
                                    </p:set>
                                    <p:animEffect transition="in" filter="wipe(right)">
                                      <p:cBhvr>
                                        <p:cTn id="19" dur="500"/>
                                        <p:tgtEl>
                                          <p:spTgt spid="2099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9938"/>
                                        </p:tgtEl>
                                        <p:attrNameLst>
                                          <p:attrName>style.visibility</p:attrName>
                                        </p:attrNameLst>
                                      </p:cBhvr>
                                      <p:to>
                                        <p:strVal val="visible"/>
                                      </p:to>
                                    </p:set>
                                    <p:animEffect transition="in" filter="wipe(down)">
                                      <p:cBhvr>
                                        <p:cTn id="22" dur="500"/>
                                        <p:tgtEl>
                                          <p:spTgt spid="2099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09929"/>
                                        </p:tgtEl>
                                        <p:attrNameLst>
                                          <p:attrName>style.visibility</p:attrName>
                                        </p:attrNameLst>
                                      </p:cBhvr>
                                      <p:to>
                                        <p:strVal val="visible"/>
                                      </p:to>
                                    </p:set>
                                    <p:animEffect transition="in" filter="wipe(down)">
                                      <p:cBhvr>
                                        <p:cTn id="25" dur="500"/>
                                        <p:tgtEl>
                                          <p:spTgt spid="20992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09928"/>
                                        </p:tgtEl>
                                        <p:attrNameLst>
                                          <p:attrName>style.visibility</p:attrName>
                                        </p:attrNameLst>
                                      </p:cBhvr>
                                      <p:to>
                                        <p:strVal val="visible"/>
                                      </p:to>
                                    </p:set>
                                    <p:animEffect transition="in" filter="wipe(down)">
                                      <p:cBhvr>
                                        <p:cTn id="28" dur="500"/>
                                        <p:tgtEl>
                                          <p:spTgt spid="209928"/>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09924">
                                            <p:txEl>
                                              <p:pRg st="1" end="1"/>
                                            </p:txEl>
                                          </p:spTgt>
                                        </p:tgtEl>
                                        <p:attrNameLst>
                                          <p:attrName>style.visibility</p:attrName>
                                        </p:attrNameLst>
                                      </p:cBhvr>
                                      <p:to>
                                        <p:strVal val="visible"/>
                                      </p:to>
                                    </p:set>
                                    <p:animEffect transition="in" filter="wipe(up)">
                                      <p:cBhvr>
                                        <p:cTn id="31" dur="500"/>
                                        <p:tgtEl>
                                          <p:spTgt spid="209924">
                                            <p:txEl>
                                              <p:pRg st="1" end="1"/>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9924">
                                            <p:txEl>
                                              <p:pRg st="2" end="2"/>
                                            </p:txEl>
                                          </p:spTgt>
                                        </p:tgtEl>
                                        <p:attrNameLst>
                                          <p:attrName>style.visibility</p:attrName>
                                        </p:attrNameLst>
                                      </p:cBhvr>
                                      <p:to>
                                        <p:strVal val="visible"/>
                                      </p:to>
                                    </p:set>
                                    <p:animEffect transition="in" filter="wipe(up)">
                                      <p:cBhvr>
                                        <p:cTn id="34" dur="500"/>
                                        <p:tgtEl>
                                          <p:spTgt spid="209924">
                                            <p:txEl>
                                              <p:pRg st="2" end="2"/>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09922"/>
                                        </p:tgtEl>
                                        <p:attrNameLst>
                                          <p:attrName>style.visibility</p:attrName>
                                        </p:attrNameLst>
                                      </p:cBhvr>
                                      <p:to>
                                        <p:strVal val="visible"/>
                                      </p:to>
                                    </p:set>
                                    <p:animEffect transition="in" filter="wipe(up)">
                                      <p:cBhvr>
                                        <p:cTn id="39" dur="500"/>
                                        <p:tgtEl>
                                          <p:spTgt spid="209922"/>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09924">
                                            <p:txEl>
                                              <p:pRg st="3" end="3"/>
                                            </p:txEl>
                                          </p:spTgt>
                                        </p:tgtEl>
                                        <p:attrNameLst>
                                          <p:attrName>style.visibility</p:attrName>
                                        </p:attrNameLst>
                                      </p:cBhvr>
                                      <p:to>
                                        <p:strVal val="visible"/>
                                      </p:to>
                                    </p:set>
                                    <p:animEffect transition="in" filter="wipe(up)">
                                      <p:cBhvr>
                                        <p:cTn id="42" dur="500"/>
                                        <p:tgtEl>
                                          <p:spTgt spid="209924">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0992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0992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0992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0993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09929"/>
                                        </p:tgtEl>
                                        <p:attrNameLst>
                                          <p:attrName>style.visibility</p:attrName>
                                        </p:attrNameLst>
                                      </p:cBhvr>
                                      <p:to>
                                        <p:strVal val="hidden"/>
                                      </p:to>
                                    </p:set>
                                  </p:childTnLst>
                                </p:cTn>
                              </p:par>
                              <p:par>
                                <p:cTn id="55" presetID="22" presetClass="entr" presetSubtype="1" fill="hold" grpId="0" nodeType="withEffect">
                                  <p:stCondLst>
                                    <p:cond delay="0"/>
                                  </p:stCondLst>
                                  <p:childTnLst>
                                    <p:set>
                                      <p:cBhvr>
                                        <p:cTn id="56" dur="1" fill="hold">
                                          <p:stCondLst>
                                            <p:cond delay="0"/>
                                          </p:stCondLst>
                                        </p:cTn>
                                        <p:tgtEl>
                                          <p:spTgt spid="209937"/>
                                        </p:tgtEl>
                                        <p:attrNameLst>
                                          <p:attrName>style.visibility</p:attrName>
                                        </p:attrNameLst>
                                      </p:cBhvr>
                                      <p:to>
                                        <p:strVal val="visible"/>
                                      </p:to>
                                    </p:set>
                                    <p:animEffect transition="in" filter="wipe(up)">
                                      <p:cBhvr>
                                        <p:cTn id="57" dur="500"/>
                                        <p:tgtEl>
                                          <p:spTgt spid="209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animBg="1"/>
      <p:bldP spid="209924" grpId="0" build="p"/>
      <p:bldP spid="209925" grpId="0" animBg="1"/>
      <p:bldP spid="209926" grpId="0" animBg="1"/>
      <p:bldP spid="209926" grpId="1" animBg="1"/>
      <p:bldP spid="209927" grpId="0" animBg="1"/>
      <p:bldP spid="209927" grpId="1" animBg="1"/>
      <p:bldP spid="209928" grpId="0" animBg="1"/>
      <p:bldP spid="209928" grpId="1" animBg="1"/>
      <p:bldP spid="209929" grpId="0" animBg="1"/>
      <p:bldP spid="209929" grpId="1" animBg="1"/>
      <p:bldP spid="209937" grpId="0" animBg="1"/>
      <p:bldP spid="209938" grpId="0" animBg="1"/>
      <p:bldP spid="209938"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983432"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定义法矢量</a:t>
            </a:r>
          </a:p>
        </p:txBody>
      </p:sp>
      <p:sp>
        <p:nvSpPr>
          <p:cNvPr id="211971" name="Rectangle 3"/>
          <p:cNvSpPr>
            <a:spLocks noGrp="1" noChangeArrowheads="1"/>
          </p:cNvSpPr>
          <p:nvPr>
            <p:ph type="body" sz="half" idx="1"/>
          </p:nvPr>
        </p:nvSpPr>
        <p:spPr>
          <a:xfrm>
            <a:off x="1200152" y="1981200"/>
            <a:ext cx="10560049" cy="4876800"/>
          </a:xfrm>
        </p:spPr>
        <p:txBody>
          <a:bodyPr>
            <a:normAutofit fontScale="92500" lnSpcReduction="10000"/>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在使用光照模型之前，必须为顶点定义法矢；</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在</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glVertex</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前调用</a:t>
            </a:r>
            <a:r>
              <a:rPr lang="en-US" altLang="zh-CN" b="1" dirty="0">
                <a:solidFill>
                  <a:schemeClr val="bg2">
                    <a:lumMod val="50000"/>
                  </a:schemeClr>
                </a:solidFill>
                <a:latin typeface="微软雅黑" panose="020B0503020204020204" pitchFamily="34" charset="-122"/>
                <a:ea typeface="微软雅黑" panose="020B0503020204020204" pitchFamily="34" charset="-122"/>
              </a:rPr>
              <a:t>glNormal3*()</a:t>
            </a:r>
            <a:r>
              <a:rPr lang="zh-CN" altLang="en-US" b="1" dirty="0">
                <a:solidFill>
                  <a:schemeClr val="bg2">
                    <a:lumMod val="50000"/>
                  </a:schemeClr>
                </a:solidFill>
                <a:latin typeface="微软雅黑" panose="020B0503020204020204" pitchFamily="34" charset="-122"/>
                <a:ea typeface="微软雅黑" panose="020B0503020204020204" pitchFamily="34" charset="-122"/>
              </a:rPr>
              <a:t>函数定义法矢</a:t>
            </a:r>
          </a:p>
          <a:p>
            <a:pPr marL="1260475" lvl="3" indent="-342900"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函数原型</a:t>
            </a:r>
          </a:p>
          <a:p>
            <a:pPr marL="1160463" lvl="1" indent="93663" eaLnBrk="1" hangingPunct="1">
              <a:buFont typeface="Wingdings" pitchFamily="2" charset="2"/>
              <a:buNone/>
            </a:pPr>
            <a:r>
              <a:rPr lang="en-US" altLang="zh-CN" sz="2000" b="1" dirty="0" smtClean="0">
                <a:solidFill>
                  <a:schemeClr val="bg2">
                    <a:lumMod val="50000"/>
                  </a:schemeClr>
                </a:solidFill>
                <a:latin typeface="Times New Roman" pitchFamily="18" charset="0"/>
              </a:rPr>
              <a:t>void </a:t>
            </a:r>
            <a:r>
              <a:rPr lang="en-US" altLang="zh-CN" sz="2000" b="1" dirty="0" smtClean="0">
                <a:solidFill>
                  <a:srgbClr val="19B804"/>
                </a:solidFill>
                <a:latin typeface="Times New Roman" pitchFamily="18" charset="0"/>
              </a:rPr>
              <a:t>glNormal3</a:t>
            </a:r>
            <a:r>
              <a:rPr lang="en-US" altLang="zh-CN"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bsidf</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TYPE</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x</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TYPE</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y</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TYPE</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z</a:t>
            </a:r>
            <a:r>
              <a:rPr lang="en-US" altLang="zh-CN" sz="2000" b="1" dirty="0" smtClean="0">
                <a:solidFill>
                  <a:schemeClr val="bg2">
                    <a:lumMod val="50000"/>
                  </a:schemeClr>
                </a:solidFill>
                <a:latin typeface="Times New Roman" pitchFamily="18" charset="0"/>
              </a:rPr>
              <a:t>);</a:t>
            </a:r>
          </a:p>
          <a:p>
            <a:pPr marL="1160463" lvl="1" indent="93663" eaLnBrk="1" hangingPunct="1">
              <a:buFont typeface="Wingdings" pitchFamily="2" charset="2"/>
              <a:buNone/>
            </a:pPr>
            <a:r>
              <a:rPr lang="en-US" altLang="zh-CN" sz="2000" b="1" dirty="0" smtClean="0">
                <a:solidFill>
                  <a:schemeClr val="bg2">
                    <a:lumMod val="50000"/>
                  </a:schemeClr>
                </a:solidFill>
                <a:latin typeface="Times New Roman" pitchFamily="18" charset="0"/>
              </a:rPr>
              <a:t>void </a:t>
            </a:r>
            <a:r>
              <a:rPr lang="en-US" altLang="zh-CN" sz="2000" b="1" dirty="0" smtClean="0">
                <a:solidFill>
                  <a:srgbClr val="19B804"/>
                </a:solidFill>
                <a:latin typeface="Times New Roman" pitchFamily="18" charset="0"/>
              </a:rPr>
              <a:t>glNormal3</a:t>
            </a:r>
            <a:r>
              <a:rPr lang="en-US" altLang="zh-CN"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bsidf</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v </a:t>
            </a:r>
            <a:r>
              <a:rPr lang="en-US" altLang="zh-CN" sz="2000" b="1" dirty="0" smtClean="0">
                <a:solidFill>
                  <a:schemeClr val="bg2">
                    <a:lumMod val="50000"/>
                  </a:schemeClr>
                </a:solidFill>
                <a:latin typeface="Times New Roman" pitchFamily="18" charset="0"/>
              </a:rPr>
              <a:t>(</a:t>
            </a:r>
            <a:r>
              <a:rPr lang="en-US" altLang="zh-CN" sz="2000" b="1" dirty="0" err="1" smtClean="0">
                <a:solidFill>
                  <a:schemeClr val="bg2">
                    <a:lumMod val="50000"/>
                  </a:schemeClr>
                </a:solidFill>
                <a:latin typeface="Times New Roman" pitchFamily="18" charset="0"/>
              </a:rPr>
              <a:t>const</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TYPE</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v</a:t>
            </a:r>
            <a:r>
              <a:rPr lang="en-US" altLang="zh-CN" sz="2000" b="1" dirty="0" smtClean="0">
                <a:solidFill>
                  <a:schemeClr val="bg2">
                    <a:lumMod val="50000"/>
                  </a:schemeClr>
                </a:solidFill>
                <a:latin typeface="Times New Roman" pitchFamily="18" charset="0"/>
              </a:rPr>
              <a:t>);</a:t>
            </a:r>
          </a:p>
          <a:p>
            <a:pPr marL="1260475" lvl="3" indent="-342900"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调用方法</a:t>
            </a:r>
          </a:p>
          <a:p>
            <a:pPr marL="893763" lvl="1" indent="360363" eaLnBrk="1" hangingPunct="1">
              <a:spcBef>
                <a:spcPct val="65000"/>
              </a:spcBef>
              <a:buFont typeface="Wingdings" pitchFamily="2" charset="2"/>
              <a:buNone/>
            </a:pPr>
            <a:r>
              <a:rPr lang="en-US" altLang="zh-CN" sz="2000" dirty="0" err="1" smtClean="0">
                <a:solidFill>
                  <a:schemeClr val="bg2">
                    <a:lumMod val="50000"/>
                  </a:schemeClr>
                </a:solidFill>
                <a:latin typeface="Times New Roman" pitchFamily="18" charset="0"/>
              </a:rPr>
              <a:t>glBegin</a:t>
            </a:r>
            <a:r>
              <a:rPr lang="en-US" altLang="zh-CN" sz="2000" dirty="0" smtClean="0">
                <a:solidFill>
                  <a:schemeClr val="bg2">
                    <a:lumMod val="50000"/>
                  </a:schemeClr>
                </a:solidFill>
                <a:latin typeface="Times New Roman" pitchFamily="18" charset="0"/>
              </a:rPr>
              <a:t>(GL_POLYGON);</a:t>
            </a:r>
          </a:p>
          <a:p>
            <a:pPr marL="893763" lvl="1" indent="360363" eaLnBrk="1" hangingPunct="1">
              <a:buFont typeface="Wingdings" pitchFamily="2" charset="2"/>
              <a:buNone/>
            </a:pPr>
            <a:r>
              <a:rPr lang="en-US" altLang="zh-CN" sz="2000" dirty="0" smtClean="0">
                <a:solidFill>
                  <a:schemeClr val="bg2">
                    <a:lumMod val="50000"/>
                  </a:schemeClr>
                </a:solidFill>
                <a:latin typeface="Times New Roman" pitchFamily="18" charset="0"/>
              </a:rPr>
              <a:t>     </a:t>
            </a:r>
            <a:r>
              <a:rPr lang="en-US" altLang="zh-CN" sz="2000" b="1" dirty="0" smtClean="0">
                <a:solidFill>
                  <a:srgbClr val="19B804"/>
                </a:solidFill>
                <a:latin typeface="Times New Roman" pitchFamily="18" charset="0"/>
              </a:rPr>
              <a:t>glNormal3f((</a:t>
            </a:r>
            <a:r>
              <a:rPr lang="en-US" altLang="zh-CN" sz="2000" b="1" dirty="0" err="1" smtClean="0">
                <a:solidFill>
                  <a:srgbClr val="19B804"/>
                </a:solidFill>
                <a:latin typeface="Times New Roman" pitchFamily="18" charset="0"/>
              </a:rPr>
              <a:t>GLfloat</a:t>
            </a:r>
            <a:r>
              <a:rPr lang="en-US" altLang="zh-CN" sz="2000" b="1" dirty="0" smtClean="0">
                <a:solidFill>
                  <a:srgbClr val="19B804"/>
                </a:solidFill>
                <a:latin typeface="Times New Roman" pitchFamily="18" charset="0"/>
              </a:rPr>
              <a:t>) </a:t>
            </a:r>
            <a:r>
              <a:rPr lang="en-US" altLang="zh-CN" sz="2000" b="1" i="1" dirty="0" smtClean="0">
                <a:solidFill>
                  <a:srgbClr val="19B804"/>
                </a:solidFill>
                <a:latin typeface="Times New Roman" pitchFamily="18" charset="0"/>
              </a:rPr>
              <a:t>x</a:t>
            </a:r>
            <a:r>
              <a:rPr lang="en-US" altLang="zh-CN" sz="2000" b="1" dirty="0" smtClean="0">
                <a:solidFill>
                  <a:srgbClr val="19B804"/>
                </a:solidFill>
                <a:latin typeface="Times New Roman" pitchFamily="18" charset="0"/>
              </a:rPr>
              <a:t>, (</a:t>
            </a:r>
            <a:r>
              <a:rPr lang="en-US" altLang="zh-CN" sz="2000" b="1" dirty="0" err="1" smtClean="0">
                <a:solidFill>
                  <a:srgbClr val="19B804"/>
                </a:solidFill>
                <a:latin typeface="Times New Roman" pitchFamily="18" charset="0"/>
              </a:rPr>
              <a:t>GLfloat</a:t>
            </a:r>
            <a:r>
              <a:rPr lang="en-US" altLang="zh-CN" sz="2000" b="1" dirty="0" smtClean="0">
                <a:solidFill>
                  <a:srgbClr val="19B804"/>
                </a:solidFill>
                <a:latin typeface="Times New Roman" pitchFamily="18" charset="0"/>
              </a:rPr>
              <a:t>) </a:t>
            </a:r>
            <a:r>
              <a:rPr lang="en-US" altLang="zh-CN" sz="2000" b="1" i="1" dirty="0" smtClean="0">
                <a:solidFill>
                  <a:srgbClr val="19B804"/>
                </a:solidFill>
                <a:latin typeface="Times New Roman" pitchFamily="18" charset="0"/>
              </a:rPr>
              <a:t>y</a:t>
            </a:r>
            <a:r>
              <a:rPr lang="en-US" altLang="zh-CN" sz="2000" b="1" dirty="0" smtClean="0">
                <a:solidFill>
                  <a:srgbClr val="19B804"/>
                </a:solidFill>
                <a:latin typeface="Times New Roman" pitchFamily="18" charset="0"/>
              </a:rPr>
              <a:t>, (</a:t>
            </a:r>
            <a:r>
              <a:rPr lang="en-US" altLang="zh-CN" sz="2000" b="1" dirty="0" err="1" smtClean="0">
                <a:solidFill>
                  <a:srgbClr val="19B804"/>
                </a:solidFill>
                <a:latin typeface="Times New Roman" pitchFamily="18" charset="0"/>
              </a:rPr>
              <a:t>GLfloat</a:t>
            </a:r>
            <a:r>
              <a:rPr lang="en-US" altLang="zh-CN" sz="2000" b="1" dirty="0" smtClean="0">
                <a:solidFill>
                  <a:srgbClr val="19B804"/>
                </a:solidFill>
                <a:latin typeface="Times New Roman" pitchFamily="18" charset="0"/>
              </a:rPr>
              <a:t>) </a:t>
            </a:r>
            <a:r>
              <a:rPr lang="en-US" altLang="zh-CN" sz="2000" b="1" i="1" dirty="0" smtClean="0">
                <a:solidFill>
                  <a:srgbClr val="19B804"/>
                </a:solidFill>
                <a:latin typeface="Times New Roman" pitchFamily="18" charset="0"/>
              </a:rPr>
              <a:t>z</a:t>
            </a:r>
            <a:r>
              <a:rPr lang="en-US" altLang="zh-CN" sz="2000" b="1" dirty="0" smtClean="0">
                <a:solidFill>
                  <a:srgbClr val="19B804"/>
                </a:solidFill>
                <a:latin typeface="Times New Roman" pitchFamily="18" charset="0"/>
              </a:rPr>
              <a:t>);</a:t>
            </a:r>
          </a:p>
          <a:p>
            <a:pPr marL="893763" lvl="1" indent="360363" eaLnBrk="1" hangingPunct="1">
              <a:buFont typeface="Wingdings" pitchFamily="2" charset="2"/>
              <a:buNone/>
            </a:pPr>
            <a:r>
              <a:rPr lang="en-US" altLang="zh-CN" sz="2000" dirty="0" smtClean="0">
                <a:solidFill>
                  <a:schemeClr val="bg2">
                    <a:lumMod val="50000"/>
                  </a:schemeClr>
                </a:solidFill>
                <a:latin typeface="Times New Roman" pitchFamily="18" charset="0"/>
              </a:rPr>
              <a:t>     glVertex3f(-0.5f, 0.0f, -0.5f);</a:t>
            </a:r>
          </a:p>
          <a:p>
            <a:pPr marL="893763" lvl="1" indent="360363" eaLnBrk="1" hangingPunct="1">
              <a:buFont typeface="Wingdings" pitchFamily="2" charset="2"/>
              <a:buNone/>
            </a:pPr>
            <a:r>
              <a:rPr lang="en-US" altLang="zh-CN" sz="2000" dirty="0" smtClean="0">
                <a:solidFill>
                  <a:schemeClr val="bg2">
                    <a:lumMod val="50000"/>
                  </a:schemeClr>
                </a:solidFill>
                <a:latin typeface="Times New Roman" pitchFamily="18" charset="0"/>
              </a:rPr>
              <a:t>     ……</a:t>
            </a:r>
          </a:p>
          <a:p>
            <a:pPr marL="893763" lvl="1" indent="360363" eaLnBrk="1" hangingPunct="1">
              <a:buFont typeface="Wingdings" pitchFamily="2" charset="2"/>
              <a:buNone/>
            </a:pPr>
            <a:r>
              <a:rPr lang="en-US" altLang="zh-CN" sz="2000" dirty="0" err="1" smtClean="0">
                <a:solidFill>
                  <a:schemeClr val="bg2">
                    <a:lumMod val="50000"/>
                  </a:schemeClr>
                </a:solidFill>
                <a:latin typeface="Times New Roman" pitchFamily="18" charset="0"/>
              </a:rPr>
              <a:t>glEnd</a:t>
            </a:r>
            <a:r>
              <a:rPr lang="en-US" altLang="zh-CN" sz="2000" dirty="0" smtClean="0">
                <a:solidFill>
                  <a:schemeClr val="bg2">
                    <a:lumMod val="50000"/>
                  </a:schemeClr>
                </a:solidFill>
                <a:latin typeface="Times New Roman" pitchFamily="18" charset="0"/>
              </a:rPr>
              <a:t>();</a:t>
            </a:r>
          </a:p>
          <a:p>
            <a:pPr lvl="1" eaLnBrk="1" hangingPunct="1"/>
            <a:endParaRPr lang="en-US" altLang="zh-CN" sz="2000" i="1" baseline="-25000" dirty="0" smtClean="0">
              <a:latin typeface="Times New Roman" pitchFamily="18" charset="0"/>
            </a:endParaRPr>
          </a:p>
          <a:p>
            <a:pPr lvl="1" eaLnBrk="1" hangingPunct="1"/>
            <a:endParaRPr lang="en-US" altLang="zh-CN" sz="2400" i="1" baseline="-25000" dirty="0" smtClean="0">
              <a:latin typeface="Times New Roman" pitchFamily="18" charset="0"/>
            </a:endParaRPr>
          </a:p>
          <a:p>
            <a:pPr lvl="1" eaLnBrk="1" hangingPunct="1"/>
            <a:endParaRPr lang="en-US" altLang="zh-CN" sz="2400" i="1" baseline="-25000" dirty="0" smtClean="0">
              <a:latin typeface="Times New Roman" pitchFamily="18" charset="0"/>
            </a:endParaRPr>
          </a:p>
          <a:p>
            <a:pPr lvl="1" eaLnBrk="1" hangingPunct="1"/>
            <a:endParaRPr lang="en-US" altLang="zh-CN" sz="2400" i="1" baseline="-25000" dirty="0" smtClean="0">
              <a:latin typeface="Times New Roman" pitchFamily="18" charset="0"/>
            </a:endParaRPr>
          </a:p>
          <a:p>
            <a:pPr lvl="1" eaLnBrk="1" hangingPunct="1"/>
            <a:endParaRPr lang="en-US" altLang="zh-CN" sz="2400" i="1" baseline="-25000" dirty="0" smtClean="0">
              <a:latin typeface="Times New Roman" pitchFamily="18" charset="0"/>
            </a:endParaRPr>
          </a:p>
          <a:p>
            <a:pPr lvl="1" eaLnBrk="1" hangingPunct="1"/>
            <a:endParaRPr lang="en-US" altLang="zh-CN" sz="2400" i="1" baseline="-25000" dirty="0" smtClean="0">
              <a:latin typeface="Times New Roman" pitchFamily="18" charset="0"/>
            </a:endParaRPr>
          </a:p>
          <a:p>
            <a:pPr lvl="1" eaLnBrk="1" hangingPunct="1"/>
            <a:endParaRPr lang="en-US" altLang="zh-CN" sz="2400" dirty="0" smtClean="0">
              <a:latin typeface="Times New Roman" pitchFamily="18" charset="0"/>
              <a:sym typeface="Symbol" pitchFamily="18" charset="2"/>
            </a:endParaRPr>
          </a:p>
          <a:p>
            <a:pPr lvl="1" eaLnBrk="1" hangingPunct="1">
              <a:buFont typeface="Wingdings" pitchFamily="2" charset="2"/>
              <a:buNone/>
            </a:pPr>
            <a:endParaRPr lang="zh-CN" altLang="en-US" sz="2400" dirty="0" smtClean="0"/>
          </a:p>
        </p:txBody>
      </p:sp>
    </p:spTree>
    <p:extLst>
      <p:ext uri="{BB962C8B-B14F-4D97-AF65-F5344CB8AC3E}">
        <p14:creationId xmlns:p14="http://schemas.microsoft.com/office/powerpoint/2010/main" val="1067685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1971">
                                            <p:bg/>
                                          </p:spTgt>
                                        </p:tgtEl>
                                        <p:attrNameLst>
                                          <p:attrName>style.visibility</p:attrName>
                                        </p:attrNameLst>
                                      </p:cBhvr>
                                      <p:to>
                                        <p:strVal val="visible"/>
                                      </p:to>
                                    </p:set>
                                    <p:animEffect transition="in" filter="wipe(up)">
                                      <p:cBhvr>
                                        <p:cTn id="7" dur="500"/>
                                        <p:tgtEl>
                                          <p:spTgt spid="211971">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1971">
                                            <p:txEl>
                                              <p:pRg st="0" end="0"/>
                                            </p:txEl>
                                          </p:spTgt>
                                        </p:tgtEl>
                                        <p:attrNameLst>
                                          <p:attrName>style.visibility</p:attrName>
                                        </p:attrNameLst>
                                      </p:cBhvr>
                                      <p:to>
                                        <p:strVal val="visible"/>
                                      </p:to>
                                    </p:set>
                                    <p:animEffect transition="in" filter="wipe(up)">
                                      <p:cBhvr>
                                        <p:cTn id="10" dur="500"/>
                                        <p:tgtEl>
                                          <p:spTgt spid="211971">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11971">
                                            <p:txEl>
                                              <p:pRg st="1" end="1"/>
                                            </p:txEl>
                                          </p:spTgt>
                                        </p:tgtEl>
                                        <p:attrNameLst>
                                          <p:attrName>style.visibility</p:attrName>
                                        </p:attrNameLst>
                                      </p:cBhvr>
                                      <p:to>
                                        <p:strVal val="visible"/>
                                      </p:to>
                                    </p:set>
                                    <p:animEffect transition="in" filter="wipe(up)">
                                      <p:cBhvr>
                                        <p:cTn id="13" dur="500"/>
                                        <p:tgtEl>
                                          <p:spTgt spid="211971">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11971">
                                            <p:txEl>
                                              <p:pRg st="2" end="2"/>
                                            </p:txEl>
                                          </p:spTgt>
                                        </p:tgtEl>
                                        <p:attrNameLst>
                                          <p:attrName>style.visibility</p:attrName>
                                        </p:attrNameLst>
                                      </p:cBhvr>
                                      <p:to>
                                        <p:strVal val="visible"/>
                                      </p:to>
                                    </p:set>
                                    <p:animEffect transition="in" filter="wipe(up)">
                                      <p:cBhvr>
                                        <p:cTn id="16" dur="500"/>
                                        <p:tgtEl>
                                          <p:spTgt spid="211971">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11971">
                                            <p:txEl>
                                              <p:pRg st="3" end="3"/>
                                            </p:txEl>
                                          </p:spTgt>
                                        </p:tgtEl>
                                        <p:attrNameLst>
                                          <p:attrName>style.visibility</p:attrName>
                                        </p:attrNameLst>
                                      </p:cBhvr>
                                      <p:to>
                                        <p:strVal val="visible"/>
                                      </p:to>
                                    </p:set>
                                    <p:animEffect transition="in" filter="wipe(up)">
                                      <p:cBhvr>
                                        <p:cTn id="19" dur="500"/>
                                        <p:tgtEl>
                                          <p:spTgt spid="211971">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11971">
                                            <p:txEl>
                                              <p:pRg st="4" end="4"/>
                                            </p:txEl>
                                          </p:spTgt>
                                        </p:tgtEl>
                                        <p:attrNameLst>
                                          <p:attrName>style.visibility</p:attrName>
                                        </p:attrNameLst>
                                      </p:cBhvr>
                                      <p:to>
                                        <p:strVal val="visible"/>
                                      </p:to>
                                    </p:set>
                                    <p:animEffect transition="in" filter="wipe(up)">
                                      <p:cBhvr>
                                        <p:cTn id="22" dur="500"/>
                                        <p:tgtEl>
                                          <p:spTgt spid="211971">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11971">
                                            <p:txEl>
                                              <p:pRg st="5" end="5"/>
                                            </p:txEl>
                                          </p:spTgt>
                                        </p:tgtEl>
                                        <p:attrNameLst>
                                          <p:attrName>style.visibility</p:attrName>
                                        </p:attrNameLst>
                                      </p:cBhvr>
                                      <p:to>
                                        <p:strVal val="visible"/>
                                      </p:to>
                                    </p:set>
                                    <p:animEffect transition="in" filter="wipe(up)">
                                      <p:cBhvr>
                                        <p:cTn id="25" dur="500"/>
                                        <p:tgtEl>
                                          <p:spTgt spid="211971">
                                            <p:txEl>
                                              <p:pRg st="5" end="5"/>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11971">
                                            <p:txEl>
                                              <p:pRg st="6" end="6"/>
                                            </p:txEl>
                                          </p:spTgt>
                                        </p:tgtEl>
                                        <p:attrNameLst>
                                          <p:attrName>style.visibility</p:attrName>
                                        </p:attrNameLst>
                                      </p:cBhvr>
                                      <p:to>
                                        <p:strVal val="visible"/>
                                      </p:to>
                                    </p:set>
                                    <p:animEffect transition="in" filter="wipe(up)">
                                      <p:cBhvr>
                                        <p:cTn id="28" dur="500"/>
                                        <p:tgtEl>
                                          <p:spTgt spid="211971">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11971">
                                            <p:txEl>
                                              <p:pRg st="7" end="7"/>
                                            </p:txEl>
                                          </p:spTgt>
                                        </p:tgtEl>
                                        <p:attrNameLst>
                                          <p:attrName>style.visibility</p:attrName>
                                        </p:attrNameLst>
                                      </p:cBhvr>
                                      <p:to>
                                        <p:strVal val="visible"/>
                                      </p:to>
                                    </p:set>
                                    <p:animEffect transition="in" filter="wipe(up)">
                                      <p:cBhvr>
                                        <p:cTn id="31" dur="500"/>
                                        <p:tgtEl>
                                          <p:spTgt spid="211971">
                                            <p:txEl>
                                              <p:pRg st="7" end="7"/>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11971">
                                            <p:txEl>
                                              <p:pRg st="8" end="8"/>
                                            </p:txEl>
                                          </p:spTgt>
                                        </p:tgtEl>
                                        <p:attrNameLst>
                                          <p:attrName>style.visibility</p:attrName>
                                        </p:attrNameLst>
                                      </p:cBhvr>
                                      <p:to>
                                        <p:strVal val="visible"/>
                                      </p:to>
                                    </p:set>
                                    <p:animEffect transition="in" filter="wipe(up)">
                                      <p:cBhvr>
                                        <p:cTn id="34" dur="500"/>
                                        <p:tgtEl>
                                          <p:spTgt spid="211971">
                                            <p:txEl>
                                              <p:pRg st="8" end="8"/>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11971">
                                            <p:txEl>
                                              <p:pRg st="9" end="9"/>
                                            </p:txEl>
                                          </p:spTgt>
                                        </p:tgtEl>
                                        <p:attrNameLst>
                                          <p:attrName>style.visibility</p:attrName>
                                        </p:attrNameLst>
                                      </p:cBhvr>
                                      <p:to>
                                        <p:strVal val="visible"/>
                                      </p:to>
                                    </p:set>
                                    <p:animEffect transition="in" filter="wipe(up)">
                                      <p:cBhvr>
                                        <p:cTn id="37" dur="500"/>
                                        <p:tgtEl>
                                          <p:spTgt spid="211971">
                                            <p:txEl>
                                              <p:pRg st="9" end="9"/>
                                            </p:tx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11971">
                                            <p:txEl>
                                              <p:pRg st="10" end="10"/>
                                            </p:txEl>
                                          </p:spTgt>
                                        </p:tgtEl>
                                        <p:attrNameLst>
                                          <p:attrName>style.visibility</p:attrName>
                                        </p:attrNameLst>
                                      </p:cBhvr>
                                      <p:to>
                                        <p:strVal val="visible"/>
                                      </p:to>
                                    </p:set>
                                    <p:animEffect transition="in" filter="wipe(up)">
                                      <p:cBhvr>
                                        <p:cTn id="40" dur="500"/>
                                        <p:tgtEl>
                                          <p:spTgt spid="2119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983432"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4.2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定义法矢量</a:t>
            </a:r>
          </a:p>
        </p:txBody>
      </p:sp>
      <p:sp>
        <p:nvSpPr>
          <p:cNvPr id="214019" name="Rectangle 3"/>
          <p:cNvSpPr>
            <a:spLocks noGrp="1" noChangeArrowheads="1"/>
          </p:cNvSpPr>
          <p:nvPr>
            <p:ph type="body" sz="half" idx="1"/>
          </p:nvPr>
        </p:nvSpPr>
        <p:spPr>
          <a:xfrm>
            <a:off x="831047" y="1740117"/>
            <a:ext cx="8574616" cy="4114800"/>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计算多边形面法矢</a:t>
            </a:r>
          </a:p>
          <a:p>
            <a:pPr marL="1260475" lvl="3" indent="-342900"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根据多边形上任意相邻不共线的三</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sym typeface="Lato Light"/>
              </a:rPr>
              <a:t>个顶点</a:t>
            </a: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坐标，计算法矢量并进行单位化</a:t>
            </a:r>
          </a:p>
          <a:p>
            <a:pPr marL="1260475" lvl="3" indent="-342900"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编写计算法矢量的函数</a:t>
            </a:r>
          </a:p>
          <a:p>
            <a:pPr lvl="1" eaLnBrk="1" hangingPunct="1"/>
            <a:endParaRPr lang="zh-CN" altLang="en-US" sz="2400" i="1" baseline="-25000" dirty="0" smtClean="0">
              <a:latin typeface="Times New Roman" pitchFamily="18" charset="0"/>
            </a:endParaRPr>
          </a:p>
          <a:p>
            <a:pPr lvl="1" eaLnBrk="1" hangingPunct="1"/>
            <a:endParaRPr lang="zh-CN" altLang="en-US" sz="2400" i="1" baseline="-25000" dirty="0" smtClean="0">
              <a:latin typeface="Times New Roman" pitchFamily="18" charset="0"/>
            </a:endParaRPr>
          </a:p>
          <a:p>
            <a:pPr lvl="1" eaLnBrk="1" hangingPunct="1"/>
            <a:endParaRPr lang="zh-CN" altLang="en-US" sz="2400" i="1" baseline="-25000" dirty="0" smtClean="0">
              <a:latin typeface="Times New Roman" pitchFamily="18" charset="0"/>
            </a:endParaRPr>
          </a:p>
          <a:p>
            <a:pPr lvl="1" eaLnBrk="1" hangingPunct="1"/>
            <a:endParaRPr lang="zh-CN" altLang="en-US" sz="2400" i="1" baseline="-25000" dirty="0" smtClean="0">
              <a:latin typeface="Times New Roman" pitchFamily="18" charset="0"/>
            </a:endParaRPr>
          </a:p>
          <a:p>
            <a:pPr lvl="1" eaLnBrk="1" hangingPunct="1"/>
            <a:endParaRPr lang="zh-CN" altLang="en-US" sz="2400" i="1" baseline="-25000" dirty="0" smtClean="0">
              <a:latin typeface="Times New Roman" pitchFamily="18" charset="0"/>
            </a:endParaRPr>
          </a:p>
          <a:p>
            <a:pPr lvl="1" eaLnBrk="1" hangingPunct="1"/>
            <a:endParaRPr lang="zh-CN" altLang="en-US" sz="2400" dirty="0" smtClean="0">
              <a:latin typeface="Times New Roman" pitchFamily="18" charset="0"/>
              <a:sym typeface="Symbol" pitchFamily="18" charset="2"/>
            </a:endParaRPr>
          </a:p>
          <a:p>
            <a:pPr lvl="1" eaLnBrk="1" hangingPunct="1">
              <a:buFont typeface="Wingdings" pitchFamily="2" charset="2"/>
              <a:buNone/>
            </a:pPr>
            <a:endParaRPr lang="zh-CN" altLang="en-US" sz="2400" dirty="0" smtClean="0"/>
          </a:p>
        </p:txBody>
      </p:sp>
      <p:sp>
        <p:nvSpPr>
          <p:cNvPr id="214020" name="Freeform 4"/>
          <p:cNvSpPr>
            <a:spLocks/>
          </p:cNvSpPr>
          <p:nvPr/>
        </p:nvSpPr>
        <p:spPr bwMode="auto">
          <a:xfrm>
            <a:off x="8054977" y="1233489"/>
            <a:ext cx="3168649" cy="1152525"/>
          </a:xfrm>
          <a:custGeom>
            <a:avLst/>
            <a:gdLst>
              <a:gd name="T0" fmla="*/ 0 w 1497"/>
              <a:gd name="T1" fmla="*/ 2147483647 h 726"/>
              <a:gd name="T2" fmla="*/ 2147483647 w 1497"/>
              <a:gd name="T3" fmla="*/ 2147483647 h 726"/>
              <a:gd name="T4" fmla="*/ 2147483647 w 1497"/>
              <a:gd name="T5" fmla="*/ 0 h 726"/>
              <a:gd name="T6" fmla="*/ 2147483647 w 1497"/>
              <a:gd name="T7" fmla="*/ 2147483647 h 726"/>
              <a:gd name="T8" fmla="*/ 2147483647 w 1497"/>
              <a:gd name="T9" fmla="*/ 2147483647 h 726"/>
              <a:gd name="T10" fmla="*/ 2147483647 w 1497"/>
              <a:gd name="T11" fmla="*/ 2147483647 h 726"/>
              <a:gd name="T12" fmla="*/ 0 w 1497"/>
              <a:gd name="T13" fmla="*/ 2147483647 h 726"/>
              <a:gd name="T14" fmla="*/ 0 60000 65536"/>
              <a:gd name="T15" fmla="*/ 0 60000 65536"/>
              <a:gd name="T16" fmla="*/ 0 60000 65536"/>
              <a:gd name="T17" fmla="*/ 0 60000 65536"/>
              <a:gd name="T18" fmla="*/ 0 60000 65536"/>
              <a:gd name="T19" fmla="*/ 0 60000 65536"/>
              <a:gd name="T20" fmla="*/ 0 60000 65536"/>
              <a:gd name="T21" fmla="*/ 0 w 1497"/>
              <a:gd name="T22" fmla="*/ 0 h 726"/>
              <a:gd name="T23" fmla="*/ 1497 w 1497"/>
              <a:gd name="T24" fmla="*/ 726 h 7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97" h="726">
                <a:moveTo>
                  <a:pt x="0" y="635"/>
                </a:moveTo>
                <a:lnTo>
                  <a:pt x="227" y="182"/>
                </a:lnTo>
                <a:lnTo>
                  <a:pt x="726" y="0"/>
                </a:lnTo>
                <a:lnTo>
                  <a:pt x="1497" y="318"/>
                </a:lnTo>
                <a:lnTo>
                  <a:pt x="1270" y="681"/>
                </a:lnTo>
                <a:lnTo>
                  <a:pt x="590" y="726"/>
                </a:lnTo>
                <a:lnTo>
                  <a:pt x="0" y="635"/>
                </a:lnTo>
                <a:close/>
              </a:path>
            </a:pathLst>
          </a:custGeom>
          <a:gradFill rotWithShape="1">
            <a:gsLst>
              <a:gs pos="0">
                <a:schemeClr val="accent1"/>
              </a:gs>
              <a:gs pos="100000">
                <a:schemeClr val="bg1"/>
              </a:gs>
            </a:gsLst>
            <a:lin ang="2700000" scaled="1"/>
          </a:gradFill>
          <a:ln w="9525">
            <a:solidFill>
              <a:schemeClr val="tx1"/>
            </a:solidFill>
            <a:round/>
            <a:headEnd/>
            <a:tailEnd/>
          </a:ln>
        </p:spPr>
        <p:txBody>
          <a:bodyPr/>
          <a:lstStyle/>
          <a:p>
            <a:endParaRPr lang="zh-CN" altLang="en-US">
              <a:solidFill>
                <a:schemeClr val="bg2">
                  <a:lumMod val="50000"/>
                </a:schemeClr>
              </a:solidFill>
            </a:endParaRPr>
          </a:p>
        </p:txBody>
      </p:sp>
      <p:grpSp>
        <p:nvGrpSpPr>
          <p:cNvPr id="2" name="Group 5"/>
          <p:cNvGrpSpPr>
            <a:grpSpLocks/>
          </p:cNvGrpSpPr>
          <p:nvPr/>
        </p:nvGrpSpPr>
        <p:grpSpPr bwMode="auto">
          <a:xfrm>
            <a:off x="11031010" y="1520827"/>
            <a:ext cx="1037167" cy="395287"/>
            <a:chOff x="1746" y="2931"/>
            <a:chExt cx="490" cy="249"/>
          </a:xfrm>
        </p:grpSpPr>
        <p:sp>
          <p:nvSpPr>
            <p:cNvPr id="79895" name="Text Box 6"/>
            <p:cNvSpPr txBox="1">
              <a:spLocks noChangeArrowheads="1"/>
            </p:cNvSpPr>
            <p:nvPr/>
          </p:nvSpPr>
          <p:spPr bwMode="auto">
            <a:xfrm>
              <a:off x="1746" y="2949"/>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a:solidFill>
                    <a:schemeClr val="bg2">
                      <a:lumMod val="50000"/>
                    </a:schemeClr>
                  </a:solidFill>
                  <a:sym typeface="Symbol" pitchFamily="18" charset="2"/>
                </a:rPr>
                <a:t></a:t>
              </a:r>
            </a:p>
          </p:txBody>
        </p:sp>
        <p:sp>
          <p:nvSpPr>
            <p:cNvPr id="79896" name="Text Box 7"/>
            <p:cNvSpPr txBox="1">
              <a:spLocks noChangeArrowheads="1"/>
            </p:cNvSpPr>
            <p:nvPr/>
          </p:nvSpPr>
          <p:spPr bwMode="auto">
            <a:xfrm>
              <a:off x="1882" y="2931"/>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b="1" i="1">
                  <a:solidFill>
                    <a:schemeClr val="bg2">
                      <a:lumMod val="50000"/>
                    </a:schemeClr>
                  </a:solidFill>
                  <a:latin typeface="Times New Roman" pitchFamily="18" charset="0"/>
                </a:rPr>
                <a:t>P</a:t>
              </a:r>
              <a:r>
                <a:rPr lang="en-US" altLang="zh-CN" baseline="-25000">
                  <a:solidFill>
                    <a:schemeClr val="bg2">
                      <a:lumMod val="50000"/>
                    </a:schemeClr>
                  </a:solidFill>
                  <a:latin typeface="Times New Roman" pitchFamily="18" charset="0"/>
                </a:rPr>
                <a:t>1</a:t>
              </a:r>
            </a:p>
          </p:txBody>
        </p:sp>
      </p:grpSp>
      <p:grpSp>
        <p:nvGrpSpPr>
          <p:cNvPr id="3" name="Group 8"/>
          <p:cNvGrpSpPr>
            <a:grpSpLocks/>
          </p:cNvGrpSpPr>
          <p:nvPr/>
        </p:nvGrpSpPr>
        <p:grpSpPr bwMode="auto">
          <a:xfrm>
            <a:off x="9399059" y="944564"/>
            <a:ext cx="941917" cy="468313"/>
            <a:chOff x="975" y="2568"/>
            <a:chExt cx="445" cy="295"/>
          </a:xfrm>
        </p:grpSpPr>
        <p:sp>
          <p:nvSpPr>
            <p:cNvPr id="79893" name="Text Box 9"/>
            <p:cNvSpPr txBox="1">
              <a:spLocks noChangeArrowheads="1"/>
            </p:cNvSpPr>
            <p:nvPr/>
          </p:nvSpPr>
          <p:spPr bwMode="auto">
            <a:xfrm>
              <a:off x="975" y="2632"/>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a:solidFill>
                    <a:schemeClr val="bg2">
                      <a:lumMod val="50000"/>
                    </a:schemeClr>
                  </a:solidFill>
                  <a:sym typeface="Symbol" pitchFamily="18" charset="2"/>
                </a:rPr>
                <a:t></a:t>
              </a:r>
            </a:p>
          </p:txBody>
        </p:sp>
        <p:sp>
          <p:nvSpPr>
            <p:cNvPr id="79894" name="Text Box 10"/>
            <p:cNvSpPr txBox="1">
              <a:spLocks noChangeArrowheads="1"/>
            </p:cNvSpPr>
            <p:nvPr/>
          </p:nvSpPr>
          <p:spPr bwMode="auto">
            <a:xfrm>
              <a:off x="1066" y="2568"/>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b="1" i="1">
                  <a:solidFill>
                    <a:schemeClr val="bg2">
                      <a:lumMod val="50000"/>
                    </a:schemeClr>
                  </a:solidFill>
                  <a:latin typeface="Times New Roman" pitchFamily="18" charset="0"/>
                </a:rPr>
                <a:t>P</a:t>
              </a:r>
              <a:r>
                <a:rPr lang="en-US" altLang="zh-CN" baseline="-25000">
                  <a:solidFill>
                    <a:schemeClr val="bg2">
                      <a:lumMod val="50000"/>
                    </a:schemeClr>
                  </a:solidFill>
                  <a:latin typeface="Times New Roman" pitchFamily="18" charset="0"/>
                </a:rPr>
                <a:t>2</a:t>
              </a:r>
            </a:p>
          </p:txBody>
        </p:sp>
      </p:grpSp>
      <p:grpSp>
        <p:nvGrpSpPr>
          <p:cNvPr id="4" name="Group 11"/>
          <p:cNvGrpSpPr>
            <a:grpSpLocks/>
          </p:cNvGrpSpPr>
          <p:nvPr/>
        </p:nvGrpSpPr>
        <p:grpSpPr bwMode="auto">
          <a:xfrm>
            <a:off x="7862358" y="1304927"/>
            <a:ext cx="1229784" cy="409575"/>
            <a:chOff x="249" y="2795"/>
            <a:chExt cx="581" cy="258"/>
          </a:xfrm>
        </p:grpSpPr>
        <p:sp>
          <p:nvSpPr>
            <p:cNvPr id="79891" name="Text Box 12"/>
            <p:cNvSpPr txBox="1">
              <a:spLocks noChangeArrowheads="1"/>
            </p:cNvSpPr>
            <p:nvPr/>
          </p:nvSpPr>
          <p:spPr bwMode="auto">
            <a:xfrm>
              <a:off x="467" y="2822"/>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a:solidFill>
                    <a:schemeClr val="bg2">
                      <a:lumMod val="50000"/>
                    </a:schemeClr>
                  </a:solidFill>
                  <a:sym typeface="Symbol" pitchFamily="18" charset="2"/>
                </a:rPr>
                <a:t></a:t>
              </a:r>
            </a:p>
          </p:txBody>
        </p:sp>
        <p:sp>
          <p:nvSpPr>
            <p:cNvPr id="79892" name="Text Box 13"/>
            <p:cNvSpPr txBox="1">
              <a:spLocks noChangeArrowheads="1"/>
            </p:cNvSpPr>
            <p:nvPr/>
          </p:nvSpPr>
          <p:spPr bwMode="auto">
            <a:xfrm>
              <a:off x="249" y="2795"/>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b="1" i="1">
                  <a:solidFill>
                    <a:schemeClr val="bg2">
                      <a:lumMod val="50000"/>
                    </a:schemeClr>
                  </a:solidFill>
                  <a:latin typeface="Times New Roman" pitchFamily="18" charset="0"/>
                </a:rPr>
                <a:t>P</a:t>
              </a:r>
              <a:r>
                <a:rPr lang="en-US" altLang="zh-CN" baseline="-25000">
                  <a:solidFill>
                    <a:schemeClr val="bg2">
                      <a:lumMod val="50000"/>
                    </a:schemeClr>
                  </a:solidFill>
                  <a:latin typeface="Times New Roman" pitchFamily="18" charset="0"/>
                </a:rPr>
                <a:t>3</a:t>
              </a:r>
            </a:p>
          </p:txBody>
        </p:sp>
      </p:grpSp>
      <p:grpSp>
        <p:nvGrpSpPr>
          <p:cNvPr id="5" name="Group 14"/>
          <p:cNvGrpSpPr>
            <a:grpSpLocks/>
          </p:cNvGrpSpPr>
          <p:nvPr/>
        </p:nvGrpSpPr>
        <p:grpSpPr bwMode="auto">
          <a:xfrm>
            <a:off x="8535458" y="-92074"/>
            <a:ext cx="1151467" cy="1325562"/>
            <a:chOff x="567" y="1915"/>
            <a:chExt cx="544" cy="835"/>
          </a:xfrm>
        </p:grpSpPr>
        <p:sp>
          <p:nvSpPr>
            <p:cNvPr id="79889" name="Line 15"/>
            <p:cNvSpPr>
              <a:spLocks noChangeShapeType="1"/>
            </p:cNvSpPr>
            <p:nvPr/>
          </p:nvSpPr>
          <p:spPr bwMode="auto">
            <a:xfrm flipH="1" flipV="1">
              <a:off x="703" y="2160"/>
              <a:ext cx="363" cy="590"/>
            </a:xfrm>
            <a:prstGeom prst="line">
              <a:avLst/>
            </a:prstGeom>
            <a:noFill/>
            <a:ln w="5715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79890" name="Text Box 16"/>
            <p:cNvSpPr txBox="1">
              <a:spLocks noChangeArrowheads="1"/>
            </p:cNvSpPr>
            <p:nvPr/>
          </p:nvSpPr>
          <p:spPr bwMode="auto">
            <a:xfrm>
              <a:off x="567" y="1915"/>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000" b="1" i="1">
                  <a:solidFill>
                    <a:schemeClr val="bg2">
                      <a:lumMod val="50000"/>
                    </a:schemeClr>
                  </a:solidFill>
                  <a:latin typeface="Times New Roman" pitchFamily="18" charset="0"/>
                </a:rPr>
                <a:t>N</a:t>
              </a:r>
            </a:p>
          </p:txBody>
        </p:sp>
      </p:grpSp>
      <p:grpSp>
        <p:nvGrpSpPr>
          <p:cNvPr id="6" name="Group 17"/>
          <p:cNvGrpSpPr>
            <a:grpSpLocks/>
          </p:cNvGrpSpPr>
          <p:nvPr/>
        </p:nvGrpSpPr>
        <p:grpSpPr bwMode="auto">
          <a:xfrm>
            <a:off x="7959726" y="541339"/>
            <a:ext cx="1629833" cy="703263"/>
            <a:chOff x="295" y="2314"/>
            <a:chExt cx="770" cy="443"/>
          </a:xfrm>
        </p:grpSpPr>
        <p:sp>
          <p:nvSpPr>
            <p:cNvPr id="79887" name="Line 18"/>
            <p:cNvSpPr>
              <a:spLocks noChangeShapeType="1"/>
            </p:cNvSpPr>
            <p:nvPr/>
          </p:nvSpPr>
          <p:spPr bwMode="auto">
            <a:xfrm flipH="1" flipV="1">
              <a:off x="295" y="2432"/>
              <a:ext cx="770" cy="325"/>
            </a:xfrm>
            <a:prstGeom prst="line">
              <a:avLst/>
            </a:prstGeom>
            <a:noFill/>
            <a:ln w="38100">
              <a:solidFill>
                <a:srgbClr val="990033"/>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79888" name="Text Box 19"/>
            <p:cNvSpPr txBox="1">
              <a:spLocks noChangeArrowheads="1"/>
            </p:cNvSpPr>
            <p:nvPr/>
          </p:nvSpPr>
          <p:spPr bwMode="auto">
            <a:xfrm>
              <a:off x="485" y="231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000" b="1">
                  <a:solidFill>
                    <a:schemeClr val="bg2">
                      <a:lumMod val="50000"/>
                    </a:schemeClr>
                  </a:solidFill>
                  <a:latin typeface="Times New Roman" pitchFamily="18" charset="0"/>
                </a:rPr>
                <a:t>u</a:t>
              </a:r>
              <a:r>
                <a:rPr lang="en-US" altLang="zh-CN" sz="2000" baseline="-25000">
                  <a:solidFill>
                    <a:schemeClr val="bg2">
                      <a:lumMod val="50000"/>
                    </a:schemeClr>
                  </a:solidFill>
                  <a:latin typeface="Times New Roman" pitchFamily="18" charset="0"/>
                </a:rPr>
                <a:t>1</a:t>
              </a:r>
            </a:p>
          </p:txBody>
        </p:sp>
      </p:grpSp>
      <p:grpSp>
        <p:nvGrpSpPr>
          <p:cNvPr id="7" name="Group 20"/>
          <p:cNvGrpSpPr>
            <a:grpSpLocks/>
          </p:cNvGrpSpPr>
          <p:nvPr/>
        </p:nvGrpSpPr>
        <p:grpSpPr bwMode="auto">
          <a:xfrm>
            <a:off x="8535459" y="1233488"/>
            <a:ext cx="1056217" cy="503238"/>
            <a:chOff x="567" y="2750"/>
            <a:chExt cx="499" cy="317"/>
          </a:xfrm>
        </p:grpSpPr>
        <p:sp>
          <p:nvSpPr>
            <p:cNvPr id="79885" name="Line 21"/>
            <p:cNvSpPr>
              <a:spLocks noChangeShapeType="1"/>
            </p:cNvSpPr>
            <p:nvPr/>
          </p:nvSpPr>
          <p:spPr bwMode="auto">
            <a:xfrm flipH="1">
              <a:off x="567" y="2750"/>
              <a:ext cx="499" cy="181"/>
            </a:xfrm>
            <a:prstGeom prst="line">
              <a:avLst/>
            </a:prstGeom>
            <a:noFill/>
            <a:ln w="38100">
              <a:solidFill>
                <a:srgbClr val="990033"/>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79886" name="Text Box 22"/>
            <p:cNvSpPr txBox="1">
              <a:spLocks noChangeArrowheads="1"/>
            </p:cNvSpPr>
            <p:nvPr/>
          </p:nvSpPr>
          <p:spPr bwMode="auto">
            <a:xfrm>
              <a:off x="680" y="2817"/>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2000" b="1">
                  <a:solidFill>
                    <a:schemeClr val="bg2">
                      <a:lumMod val="50000"/>
                    </a:schemeClr>
                  </a:solidFill>
                  <a:latin typeface="Times New Roman" pitchFamily="18" charset="0"/>
                </a:rPr>
                <a:t>u</a:t>
              </a:r>
              <a:r>
                <a:rPr lang="en-US" altLang="zh-CN" sz="2000" baseline="-25000">
                  <a:solidFill>
                    <a:schemeClr val="bg2">
                      <a:lumMod val="50000"/>
                    </a:schemeClr>
                  </a:solidFill>
                  <a:latin typeface="Times New Roman" pitchFamily="18" charset="0"/>
                </a:rPr>
                <a:t>2</a:t>
              </a:r>
            </a:p>
          </p:txBody>
        </p:sp>
      </p:grpSp>
      <p:sp>
        <p:nvSpPr>
          <p:cNvPr id="214039" name="Text Box 23"/>
          <p:cNvSpPr txBox="1">
            <a:spLocks noChangeArrowheads="1"/>
          </p:cNvSpPr>
          <p:nvPr/>
        </p:nvSpPr>
        <p:spPr bwMode="auto">
          <a:xfrm>
            <a:off x="1727200" y="3357564"/>
            <a:ext cx="9025467" cy="7693025"/>
          </a:xfrm>
          <a:prstGeom prst="rect">
            <a:avLst/>
          </a:prstGeom>
          <a:solidFill>
            <a:srgbClr val="339933"/>
          </a:solidFill>
          <a:ln w="76200">
            <a:solidFill>
              <a:srgbClr val="FF99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a:solidFill>
                  <a:srgbClr val="FFFF66"/>
                </a:solidFill>
                <a:latin typeface="Times New Roman" pitchFamily="18" charset="0"/>
              </a:rPr>
              <a:t>Void </a:t>
            </a:r>
            <a:r>
              <a:rPr lang="en-US" altLang="zh-CN" b="1">
                <a:solidFill>
                  <a:srgbClr val="FFFF66"/>
                </a:solidFill>
                <a:latin typeface="Times New Roman" pitchFamily="18" charset="0"/>
              </a:rPr>
              <a:t>CalNormal </a:t>
            </a:r>
            <a:r>
              <a:rPr lang="en-US" altLang="zh-CN">
                <a:solidFill>
                  <a:srgbClr val="FFFF66"/>
                </a:solidFill>
                <a:latin typeface="Times New Roman" pitchFamily="18" charset="0"/>
              </a:rPr>
              <a:t>(</a:t>
            </a:r>
            <a:r>
              <a:rPr lang="en-US" altLang="zh-CN">
                <a:solidFill>
                  <a:schemeClr val="bg1"/>
                </a:solidFill>
                <a:latin typeface="Times New Roman" pitchFamily="18" charset="0"/>
              </a:rPr>
              <a:t>double </a:t>
            </a:r>
            <a:r>
              <a:rPr lang="en-US" altLang="zh-CN" b="1">
                <a:solidFill>
                  <a:srgbClr val="FFFF66"/>
                </a:solidFill>
                <a:latin typeface="Times New Roman" pitchFamily="18" charset="0"/>
              </a:rPr>
              <a:t>*p1</a:t>
            </a:r>
            <a:r>
              <a:rPr lang="en-US" altLang="zh-CN">
                <a:solidFill>
                  <a:schemeClr val="bg1"/>
                </a:solidFill>
                <a:latin typeface="Times New Roman" pitchFamily="18" charset="0"/>
              </a:rPr>
              <a:t>, double </a:t>
            </a:r>
            <a:r>
              <a:rPr lang="en-US" altLang="zh-CN" b="1">
                <a:solidFill>
                  <a:srgbClr val="FFFF66"/>
                </a:solidFill>
                <a:latin typeface="Times New Roman" pitchFamily="18" charset="0"/>
              </a:rPr>
              <a:t>*p2</a:t>
            </a:r>
            <a:r>
              <a:rPr lang="en-US" altLang="zh-CN">
                <a:solidFill>
                  <a:schemeClr val="bg1"/>
                </a:solidFill>
                <a:latin typeface="Times New Roman" pitchFamily="18" charset="0"/>
              </a:rPr>
              <a:t>, double </a:t>
            </a:r>
            <a:r>
              <a:rPr lang="en-US" altLang="zh-CN" b="1">
                <a:solidFill>
                  <a:srgbClr val="FFFF66"/>
                </a:solidFill>
                <a:latin typeface="Times New Roman" pitchFamily="18" charset="0"/>
              </a:rPr>
              <a:t>*p3</a:t>
            </a:r>
            <a:r>
              <a:rPr lang="en-US" altLang="zh-CN">
                <a:solidFill>
                  <a:schemeClr val="bg1"/>
                </a:solidFill>
                <a:latin typeface="Times New Roman" pitchFamily="18" charset="0"/>
              </a:rPr>
              <a:t> ,  double </a:t>
            </a:r>
            <a:r>
              <a:rPr lang="en-US" altLang="zh-CN" b="1">
                <a:solidFill>
                  <a:srgbClr val="FFFF66"/>
                </a:solidFill>
                <a:latin typeface="Times New Roman" pitchFamily="18" charset="0"/>
              </a:rPr>
              <a:t>*n</a:t>
            </a:r>
            <a:r>
              <a:rPr lang="en-US" altLang="zh-CN">
                <a:solidFill>
                  <a:srgbClr val="FFFF66"/>
                </a:solidFill>
                <a:latin typeface="Times New Roman" pitchFamily="18" charset="0"/>
              </a:rPr>
              <a:t>)</a:t>
            </a:r>
          </a:p>
          <a:p>
            <a:pPr algn="l" eaLnBrk="1" hangingPunct="1">
              <a:spcBef>
                <a:spcPct val="50000"/>
              </a:spcBef>
            </a:pPr>
            <a:r>
              <a:rPr lang="en-US" altLang="zh-CN">
                <a:solidFill>
                  <a:srgbClr val="FFFF66"/>
                </a:solidFill>
                <a:latin typeface="Times New Roman" pitchFamily="18" charset="0"/>
              </a:rPr>
              <a:t>{</a:t>
            </a:r>
          </a:p>
          <a:p>
            <a:pPr algn="l" eaLnBrk="1" hangingPunct="1">
              <a:spcBef>
                <a:spcPct val="25000"/>
              </a:spcBef>
            </a:pPr>
            <a:r>
              <a:rPr lang="en-US" altLang="zh-CN">
                <a:solidFill>
                  <a:srgbClr val="FFFF66"/>
                </a:solidFill>
                <a:latin typeface="Times New Roman" pitchFamily="18" charset="0"/>
              </a:rPr>
              <a:t>            </a:t>
            </a:r>
            <a:r>
              <a:rPr lang="en-US" altLang="zh-CN" sz="2000">
                <a:solidFill>
                  <a:srgbClr val="CCECFF"/>
                </a:solidFill>
                <a:latin typeface="Times New Roman" pitchFamily="18" charset="0"/>
              </a:rPr>
              <a:t>double a[3],b[3];</a:t>
            </a:r>
          </a:p>
          <a:p>
            <a:pPr algn="l" eaLnBrk="1" hangingPunct="1">
              <a:spcBef>
                <a:spcPct val="25000"/>
              </a:spcBef>
            </a:pPr>
            <a:r>
              <a:rPr lang="en-US" altLang="zh-CN" sz="2000">
                <a:solidFill>
                  <a:srgbClr val="FFFF66"/>
                </a:solidFill>
                <a:latin typeface="Times New Roman" pitchFamily="18" charset="0"/>
              </a:rPr>
              <a:t>           </a:t>
            </a:r>
            <a:r>
              <a:rPr lang="en-US" altLang="zh-CN" sz="2000">
                <a:solidFill>
                  <a:schemeClr val="bg1"/>
                </a:solidFill>
                <a:latin typeface="Times New Roman" pitchFamily="18" charset="0"/>
              </a:rPr>
              <a:t>a[0]=p2[0]-p1[0];</a:t>
            </a:r>
          </a:p>
          <a:p>
            <a:pPr algn="l" eaLnBrk="1" hangingPunct="1">
              <a:spcBef>
                <a:spcPct val="25000"/>
              </a:spcBef>
            </a:pPr>
            <a:r>
              <a:rPr lang="en-US" altLang="zh-CN" sz="2000">
                <a:solidFill>
                  <a:schemeClr val="bg1"/>
                </a:solidFill>
                <a:latin typeface="Times New Roman" pitchFamily="18" charset="0"/>
              </a:rPr>
              <a:t>           a[1]=p2[1]-p1[1];</a:t>
            </a:r>
          </a:p>
          <a:p>
            <a:pPr algn="l" eaLnBrk="1" hangingPunct="1">
              <a:spcBef>
                <a:spcPct val="25000"/>
              </a:spcBef>
            </a:pPr>
            <a:r>
              <a:rPr lang="en-US" altLang="zh-CN" sz="2000">
                <a:solidFill>
                  <a:schemeClr val="bg1"/>
                </a:solidFill>
                <a:latin typeface="Times New Roman" pitchFamily="18" charset="0"/>
              </a:rPr>
              <a:t>           a[2]=p2[2]-p1[2];</a:t>
            </a:r>
            <a:r>
              <a:rPr lang="en-US" altLang="zh-CN" sz="2000">
                <a:solidFill>
                  <a:srgbClr val="FFFF66"/>
                </a:solidFill>
                <a:latin typeface="Times New Roman" pitchFamily="18" charset="0"/>
              </a:rPr>
              <a:t>       //</a:t>
            </a:r>
            <a:r>
              <a:rPr lang="zh-CN" altLang="en-US" sz="2000">
                <a:solidFill>
                  <a:srgbClr val="FFFF66"/>
                </a:solidFill>
                <a:latin typeface="Times New Roman" pitchFamily="18" charset="0"/>
              </a:rPr>
              <a:t>矢量</a:t>
            </a:r>
            <a:r>
              <a:rPr lang="en-US" altLang="zh-CN" sz="2000">
                <a:solidFill>
                  <a:srgbClr val="FFFF66"/>
                </a:solidFill>
                <a:latin typeface="Times New Roman" pitchFamily="18" charset="0"/>
              </a:rPr>
              <a:t>a</a:t>
            </a:r>
            <a:r>
              <a:rPr lang="zh-CN" altLang="en-US" sz="2000">
                <a:solidFill>
                  <a:srgbClr val="FFFF66"/>
                </a:solidFill>
                <a:latin typeface="Times New Roman" pitchFamily="18" charset="0"/>
              </a:rPr>
              <a:t>为</a:t>
            </a:r>
            <a:r>
              <a:rPr lang="en-US" altLang="zh-CN" sz="2000">
                <a:solidFill>
                  <a:srgbClr val="FFFF66"/>
                </a:solidFill>
                <a:latin typeface="Times New Roman" pitchFamily="18" charset="0"/>
              </a:rPr>
              <a:t>p1p2</a:t>
            </a:r>
          </a:p>
          <a:p>
            <a:pPr algn="l" eaLnBrk="1" hangingPunct="1">
              <a:lnSpc>
                <a:spcPct val="75000"/>
              </a:lnSpc>
              <a:spcBef>
                <a:spcPct val="10000"/>
              </a:spcBef>
            </a:pPr>
            <a:endParaRPr lang="en-US" altLang="zh-CN" sz="2000">
              <a:solidFill>
                <a:srgbClr val="FFFF66"/>
              </a:solidFill>
              <a:latin typeface="Times New Roman" pitchFamily="18" charset="0"/>
            </a:endParaRPr>
          </a:p>
          <a:p>
            <a:pPr algn="l" eaLnBrk="1" hangingPunct="1"/>
            <a:r>
              <a:rPr lang="en-US" altLang="zh-CN">
                <a:solidFill>
                  <a:srgbClr val="FFFF66"/>
                </a:solidFill>
                <a:latin typeface="Times New Roman" pitchFamily="18" charset="0"/>
              </a:rPr>
              <a:t>            </a:t>
            </a:r>
            <a:r>
              <a:rPr lang="en-US" altLang="zh-CN" sz="2000">
                <a:solidFill>
                  <a:schemeClr val="bg1"/>
                </a:solidFill>
                <a:latin typeface="Times New Roman" pitchFamily="18" charset="0"/>
              </a:rPr>
              <a:t>b[0]=p3[0]-p2[0];</a:t>
            </a:r>
          </a:p>
          <a:p>
            <a:pPr algn="l" eaLnBrk="1" hangingPunct="1"/>
            <a:r>
              <a:rPr lang="en-US" altLang="zh-CN" sz="2000">
                <a:solidFill>
                  <a:schemeClr val="bg1"/>
                </a:solidFill>
                <a:latin typeface="Times New Roman" pitchFamily="18" charset="0"/>
              </a:rPr>
              <a:t>           b[1]=p3[1]-p2[1];</a:t>
            </a:r>
          </a:p>
          <a:p>
            <a:pPr algn="l" eaLnBrk="1" hangingPunct="1"/>
            <a:r>
              <a:rPr lang="en-US" altLang="zh-CN" sz="2000">
                <a:solidFill>
                  <a:schemeClr val="bg1"/>
                </a:solidFill>
                <a:latin typeface="Times New Roman" pitchFamily="18" charset="0"/>
              </a:rPr>
              <a:t>           b[2]=p3[2]-p2[2];</a:t>
            </a:r>
            <a:r>
              <a:rPr lang="en-US" altLang="zh-CN" sz="2000">
                <a:solidFill>
                  <a:srgbClr val="FFFF66"/>
                </a:solidFill>
                <a:latin typeface="Times New Roman" pitchFamily="18" charset="0"/>
              </a:rPr>
              <a:t>     //</a:t>
            </a:r>
            <a:r>
              <a:rPr lang="zh-CN" altLang="en-US" sz="2000">
                <a:solidFill>
                  <a:srgbClr val="FFFF66"/>
                </a:solidFill>
                <a:latin typeface="Times New Roman" pitchFamily="18" charset="0"/>
              </a:rPr>
              <a:t>矢量</a:t>
            </a:r>
            <a:r>
              <a:rPr lang="en-US" altLang="zh-CN" sz="2000">
                <a:solidFill>
                  <a:srgbClr val="FFFF66"/>
                </a:solidFill>
                <a:latin typeface="Times New Roman" pitchFamily="18" charset="0"/>
              </a:rPr>
              <a:t>b</a:t>
            </a:r>
            <a:r>
              <a:rPr lang="zh-CN" altLang="en-US" sz="2000">
                <a:solidFill>
                  <a:srgbClr val="FFFF66"/>
                </a:solidFill>
                <a:latin typeface="Times New Roman" pitchFamily="18" charset="0"/>
              </a:rPr>
              <a:t>为</a:t>
            </a:r>
            <a:r>
              <a:rPr lang="en-US" altLang="zh-CN" sz="2000">
                <a:solidFill>
                  <a:srgbClr val="FFFF66"/>
                </a:solidFill>
                <a:latin typeface="Times New Roman" pitchFamily="18" charset="0"/>
              </a:rPr>
              <a:t>p2p3</a:t>
            </a:r>
          </a:p>
          <a:p>
            <a:pPr algn="l" eaLnBrk="1" hangingPunct="1">
              <a:spcBef>
                <a:spcPct val="25000"/>
              </a:spcBef>
            </a:pPr>
            <a:endParaRPr lang="en-US" altLang="zh-CN" sz="2000">
              <a:solidFill>
                <a:srgbClr val="FFFF66"/>
              </a:solidFill>
              <a:latin typeface="Times New Roman" pitchFamily="18" charset="0"/>
            </a:endParaRPr>
          </a:p>
          <a:p>
            <a:pPr algn="l" eaLnBrk="1" hangingPunct="1">
              <a:spcBef>
                <a:spcPct val="50000"/>
              </a:spcBef>
            </a:pPr>
            <a:endParaRPr lang="en-US" altLang="zh-CN" sz="2000">
              <a:solidFill>
                <a:srgbClr val="FFFF66"/>
              </a:solidFill>
              <a:latin typeface="Times New Roman" pitchFamily="18" charset="0"/>
            </a:endParaRPr>
          </a:p>
          <a:p>
            <a:pPr algn="l" eaLnBrk="1" hangingPunct="1">
              <a:spcBef>
                <a:spcPct val="50000"/>
              </a:spcBef>
            </a:pPr>
            <a:r>
              <a:rPr lang="en-US" altLang="zh-CN">
                <a:latin typeface="Times New Roman" pitchFamily="18" charset="0"/>
              </a:rPr>
              <a:t> </a:t>
            </a:r>
          </a:p>
          <a:p>
            <a:pPr algn="l" eaLnBrk="1" hangingPunct="1">
              <a:spcBef>
                <a:spcPct val="50000"/>
              </a:spcBef>
            </a:pPr>
            <a:endParaRPr lang="en-US" altLang="zh-CN">
              <a:latin typeface="Times New Roman" pitchFamily="18" charset="0"/>
            </a:endParaRPr>
          </a:p>
          <a:p>
            <a:pPr algn="l" eaLnBrk="1" hangingPunct="1">
              <a:spcBef>
                <a:spcPct val="50000"/>
              </a:spcBef>
            </a:pPr>
            <a:endParaRPr lang="en-US" altLang="zh-CN">
              <a:latin typeface="Times New Roman" pitchFamily="18" charset="0"/>
            </a:endParaRPr>
          </a:p>
          <a:p>
            <a:pPr algn="l" eaLnBrk="1" hangingPunct="1">
              <a:spcBef>
                <a:spcPct val="50000"/>
              </a:spcBef>
            </a:pPr>
            <a:endParaRPr lang="en-US" altLang="zh-CN">
              <a:latin typeface="Times New Roman" pitchFamily="18" charset="0"/>
            </a:endParaRPr>
          </a:p>
          <a:p>
            <a:pPr algn="l" eaLnBrk="1" hangingPunct="1">
              <a:spcBef>
                <a:spcPct val="50000"/>
              </a:spcBef>
            </a:pPr>
            <a:endParaRPr lang="en-US" altLang="zh-CN">
              <a:latin typeface="Times New Roman" pitchFamily="18" charset="0"/>
            </a:endParaRPr>
          </a:p>
          <a:p>
            <a:pPr algn="l" eaLnBrk="1" hangingPunct="1">
              <a:spcBef>
                <a:spcPct val="50000"/>
              </a:spcBef>
            </a:pPr>
            <a:endParaRPr lang="en-US" altLang="zh-CN">
              <a:latin typeface="Times New Roman" pitchFamily="18" charset="0"/>
            </a:endParaRPr>
          </a:p>
          <a:p>
            <a:pPr algn="l" eaLnBrk="1" hangingPunct="1">
              <a:spcBef>
                <a:spcPct val="50000"/>
              </a:spcBef>
            </a:pPr>
            <a:endParaRPr lang="en-US" altLang="zh-CN">
              <a:latin typeface="Times New Roman" pitchFamily="18" charset="0"/>
            </a:endParaRPr>
          </a:p>
          <a:p>
            <a:pPr algn="l" eaLnBrk="1" hangingPunct="1">
              <a:spcBef>
                <a:spcPct val="50000"/>
              </a:spcBef>
            </a:pPr>
            <a:r>
              <a:rPr lang="en-US" altLang="zh-CN">
                <a:latin typeface="Times New Roman" pitchFamily="18" charset="0"/>
              </a:rPr>
              <a:t>}</a:t>
            </a:r>
          </a:p>
        </p:txBody>
      </p:sp>
      <p:graphicFrame>
        <p:nvGraphicFramePr>
          <p:cNvPr id="214040" name="Object 24"/>
          <p:cNvGraphicFramePr>
            <a:graphicFrameLocks noGrp="1" noChangeAspect="1"/>
          </p:cNvGraphicFramePr>
          <p:nvPr>
            <p:ph sz="half" idx="2"/>
            <p:extLst>
              <p:ext uri="{D42A27DB-BD31-4B8C-83A1-F6EECF244321}">
                <p14:modId xmlns:p14="http://schemas.microsoft.com/office/powerpoint/2010/main" val="363685408"/>
              </p:ext>
            </p:extLst>
          </p:nvPr>
        </p:nvGraphicFramePr>
        <p:xfrm>
          <a:off x="9460441" y="2492896"/>
          <a:ext cx="2584451" cy="646112"/>
        </p:xfrm>
        <a:graphic>
          <a:graphicData uri="http://schemas.openxmlformats.org/presentationml/2006/ole">
            <mc:AlternateContent xmlns:mc="http://schemas.openxmlformats.org/markup-compatibility/2006">
              <mc:Choice xmlns:v="urn:schemas-microsoft-com:vml" Requires="v">
                <p:oleObj spid="_x0000_s118818" name="Equation" r:id="rId4" imgW="685800" imgH="228600" progId="Equation.DSMT4">
                  <p:embed/>
                </p:oleObj>
              </mc:Choice>
              <mc:Fallback>
                <p:oleObj name="Equation" r:id="rId4" imgW="6858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0441" y="2492896"/>
                        <a:ext cx="2584451"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39514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Effect transition="in" filter="wipe(up)">
                                      <p:cBhvr>
                                        <p:cTn id="7" dur="500"/>
                                        <p:tgtEl>
                                          <p:spTgt spid="21401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4019">
                                            <p:txEl>
                                              <p:pRg st="1" end="1"/>
                                            </p:txEl>
                                          </p:spTgt>
                                        </p:tgtEl>
                                        <p:attrNameLst>
                                          <p:attrName>style.visibility</p:attrName>
                                        </p:attrNameLst>
                                      </p:cBhvr>
                                      <p:to>
                                        <p:strVal val="visible"/>
                                      </p:to>
                                    </p:set>
                                    <p:animEffect transition="in" filter="wipe(up)">
                                      <p:cBhvr>
                                        <p:cTn id="10" dur="500"/>
                                        <p:tgtEl>
                                          <p:spTgt spid="21401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0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500"/>
                                        <p:tgtEl>
                                          <p:spTgt spid="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214040"/>
                                        </p:tgtEl>
                                        <p:attrNameLst>
                                          <p:attrName>style.visibility</p:attrName>
                                        </p:attrNameLst>
                                      </p:cBhvr>
                                      <p:to>
                                        <p:strVal val="visible"/>
                                      </p:to>
                                    </p:set>
                                  </p:childTnLst>
                                </p:cTn>
                              </p:par>
                              <p:par>
                                <p:cTn id="46" presetID="22" presetClass="entr" presetSubtype="1" fill="hold" grpId="0" nodeType="withEffect">
                                  <p:stCondLst>
                                    <p:cond delay="0"/>
                                  </p:stCondLst>
                                  <p:childTnLst>
                                    <p:set>
                                      <p:cBhvr>
                                        <p:cTn id="47" dur="1" fill="hold">
                                          <p:stCondLst>
                                            <p:cond delay="0"/>
                                          </p:stCondLst>
                                        </p:cTn>
                                        <p:tgtEl>
                                          <p:spTgt spid="214019">
                                            <p:txEl>
                                              <p:pRg st="2" end="2"/>
                                            </p:txEl>
                                          </p:spTgt>
                                        </p:tgtEl>
                                        <p:attrNameLst>
                                          <p:attrName>style.visibility</p:attrName>
                                        </p:attrNameLst>
                                      </p:cBhvr>
                                      <p:to>
                                        <p:strVal val="visible"/>
                                      </p:to>
                                    </p:set>
                                    <p:animEffect transition="in" filter="wipe(up)">
                                      <p:cBhvr>
                                        <p:cTn id="48" dur="500"/>
                                        <p:tgtEl>
                                          <p:spTgt spid="214019">
                                            <p:txEl>
                                              <p:pRg st="2" end="2"/>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14039"/>
                                        </p:tgtEl>
                                        <p:attrNameLst>
                                          <p:attrName>style.visibility</p:attrName>
                                        </p:attrNameLst>
                                      </p:cBhvr>
                                      <p:to>
                                        <p:strVal val="visible"/>
                                      </p:to>
                                    </p:set>
                                    <p:animEffect transition="in" filter="wipe(up)">
                                      <p:cBhvr>
                                        <p:cTn id="53" dur="1000"/>
                                        <p:tgtEl>
                                          <p:spTgt spid="21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P spid="214020" grpId="0" animBg="1"/>
      <p:bldP spid="21403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p:cNvSpPr txBox="1">
            <a:spLocks noChangeArrowheads="1"/>
          </p:cNvSpPr>
          <p:nvPr/>
        </p:nvSpPr>
        <p:spPr bwMode="auto">
          <a:xfrm>
            <a:off x="1678517" y="-171450"/>
            <a:ext cx="9025467" cy="6754813"/>
          </a:xfrm>
          <a:prstGeom prst="rect">
            <a:avLst/>
          </a:prstGeom>
          <a:solidFill>
            <a:srgbClr val="339933"/>
          </a:solidFill>
          <a:ln w="76200">
            <a:solidFill>
              <a:srgbClr val="FF99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zh-CN" altLang="en-US">
                <a:solidFill>
                  <a:srgbClr val="FFFF66"/>
                </a:solidFill>
                <a:latin typeface="Times New Roman" pitchFamily="18" charset="0"/>
              </a:rPr>
              <a:t> </a:t>
            </a:r>
          </a:p>
          <a:p>
            <a:pPr algn="l" eaLnBrk="1" hangingPunct="1">
              <a:spcBef>
                <a:spcPct val="50000"/>
              </a:spcBef>
            </a:pPr>
            <a:endParaRPr lang="zh-CN" altLang="en-US">
              <a:solidFill>
                <a:srgbClr val="FFFF66"/>
              </a:solidFill>
              <a:latin typeface="Times New Roman" pitchFamily="18" charset="0"/>
            </a:endParaRPr>
          </a:p>
          <a:p>
            <a:pPr algn="l" eaLnBrk="1" hangingPunct="1">
              <a:spcBef>
                <a:spcPct val="50000"/>
              </a:spcBef>
            </a:pPr>
            <a:r>
              <a:rPr lang="en-US" altLang="zh-CN">
                <a:solidFill>
                  <a:srgbClr val="FFFF66"/>
                </a:solidFill>
                <a:latin typeface="Times New Roman" pitchFamily="18" charset="0"/>
              </a:rPr>
              <a:t>//</a:t>
            </a:r>
            <a:r>
              <a:rPr lang="zh-CN" altLang="en-US">
                <a:solidFill>
                  <a:srgbClr val="FFFF66"/>
                </a:solidFill>
                <a:latin typeface="Times New Roman" pitchFamily="18" charset="0"/>
              </a:rPr>
              <a:t>计算</a:t>
            </a:r>
            <a:r>
              <a:rPr lang="en-US" altLang="zh-CN">
                <a:solidFill>
                  <a:srgbClr val="FFFF66"/>
                </a:solidFill>
                <a:latin typeface="Times New Roman" pitchFamily="18" charset="0"/>
              </a:rPr>
              <a:t>a,b</a:t>
            </a:r>
            <a:r>
              <a:rPr lang="zh-CN" altLang="en-US">
                <a:solidFill>
                  <a:srgbClr val="FFFF66"/>
                </a:solidFill>
                <a:latin typeface="Times New Roman" pitchFamily="18" charset="0"/>
              </a:rPr>
              <a:t>两矢量的叉乘，得到法矢量</a:t>
            </a:r>
            <a:r>
              <a:rPr lang="en-US" altLang="zh-CN">
                <a:solidFill>
                  <a:srgbClr val="FFFF66"/>
                </a:solidFill>
                <a:latin typeface="Times New Roman" pitchFamily="18" charset="0"/>
              </a:rPr>
              <a:t>n</a:t>
            </a:r>
          </a:p>
          <a:p>
            <a:pPr algn="l" eaLnBrk="1" hangingPunct="1">
              <a:spcBef>
                <a:spcPct val="50000"/>
              </a:spcBef>
            </a:pPr>
            <a:r>
              <a:rPr lang="en-US" altLang="zh-CN">
                <a:solidFill>
                  <a:srgbClr val="FFFF66"/>
                </a:solidFill>
                <a:latin typeface="Times New Roman" pitchFamily="18" charset="0"/>
              </a:rPr>
              <a:t>         </a:t>
            </a:r>
            <a:r>
              <a:rPr lang="en-US" altLang="zh-CN" sz="2000">
                <a:solidFill>
                  <a:schemeClr val="bg1"/>
                </a:solidFill>
                <a:latin typeface="Times New Roman" pitchFamily="18" charset="0"/>
              </a:rPr>
              <a:t>n[0]=a[1]*b[2]-a[2]*b[1];</a:t>
            </a:r>
          </a:p>
          <a:p>
            <a:pPr algn="l" eaLnBrk="1" hangingPunct="1">
              <a:spcBef>
                <a:spcPct val="50000"/>
              </a:spcBef>
            </a:pPr>
            <a:r>
              <a:rPr lang="en-US" altLang="zh-CN">
                <a:solidFill>
                  <a:schemeClr val="bg1"/>
                </a:solidFill>
              </a:rPr>
              <a:t>         </a:t>
            </a:r>
            <a:r>
              <a:rPr lang="en-US" altLang="zh-CN" sz="2000">
                <a:solidFill>
                  <a:schemeClr val="bg1"/>
                </a:solidFill>
                <a:latin typeface="Times New Roman" pitchFamily="18" charset="0"/>
              </a:rPr>
              <a:t>n[1]=a[2]*b[0]-a[0]*b[2];</a:t>
            </a:r>
          </a:p>
          <a:p>
            <a:pPr algn="l" eaLnBrk="1" hangingPunct="1">
              <a:spcBef>
                <a:spcPct val="50000"/>
              </a:spcBef>
            </a:pPr>
            <a:r>
              <a:rPr lang="en-US" altLang="zh-CN" sz="2000">
                <a:solidFill>
                  <a:schemeClr val="bg1"/>
                </a:solidFill>
                <a:latin typeface="Times New Roman" pitchFamily="18" charset="0"/>
              </a:rPr>
              <a:t>         n[2]=a[0]*b[1]-a[1]*b[0];</a:t>
            </a:r>
          </a:p>
          <a:p>
            <a:pPr algn="l" eaLnBrk="1" hangingPunct="1">
              <a:spcBef>
                <a:spcPct val="50000"/>
              </a:spcBef>
            </a:pPr>
            <a:r>
              <a:rPr lang="en-US" altLang="zh-CN" sz="2000">
                <a:solidFill>
                  <a:srgbClr val="FFFF66"/>
                </a:solidFill>
                <a:latin typeface="Times New Roman" pitchFamily="18" charset="0"/>
              </a:rPr>
              <a:t>//</a:t>
            </a:r>
            <a:r>
              <a:rPr lang="zh-CN" altLang="en-US" sz="2000">
                <a:solidFill>
                  <a:srgbClr val="FFFF66"/>
                </a:solidFill>
                <a:latin typeface="Times New Roman" pitchFamily="18" charset="0"/>
              </a:rPr>
              <a:t>将法矢量</a:t>
            </a:r>
            <a:r>
              <a:rPr lang="en-US" altLang="zh-CN" sz="2000">
                <a:solidFill>
                  <a:srgbClr val="FFFF66"/>
                </a:solidFill>
                <a:latin typeface="Times New Roman" pitchFamily="18" charset="0"/>
              </a:rPr>
              <a:t>n</a:t>
            </a:r>
            <a:r>
              <a:rPr lang="zh-CN" altLang="en-US" sz="2000">
                <a:solidFill>
                  <a:srgbClr val="FFFF66"/>
                </a:solidFill>
                <a:latin typeface="Times New Roman" pitchFamily="18" charset="0"/>
              </a:rPr>
              <a:t>单位化</a:t>
            </a:r>
          </a:p>
          <a:p>
            <a:pPr algn="l" eaLnBrk="1" hangingPunct="1">
              <a:spcBef>
                <a:spcPct val="50000"/>
              </a:spcBef>
            </a:pPr>
            <a:r>
              <a:rPr lang="zh-CN" altLang="en-US" sz="2000">
                <a:solidFill>
                  <a:srgbClr val="FFFF66"/>
                </a:solidFill>
                <a:latin typeface="Times New Roman" pitchFamily="18" charset="0"/>
              </a:rPr>
              <a:t>        </a:t>
            </a:r>
            <a:r>
              <a:rPr lang="en-US" altLang="zh-CN" sz="2000">
                <a:solidFill>
                  <a:schemeClr val="bg1"/>
                </a:solidFill>
                <a:latin typeface="Times New Roman" pitchFamily="18" charset="0"/>
              </a:rPr>
              <a:t>double length=sqrt(n[0]*n[0]+n[1]*n[1]+n[2]*n[2])</a:t>
            </a:r>
            <a:r>
              <a:rPr lang="en-US" altLang="zh-CN">
                <a:solidFill>
                  <a:schemeClr val="bg1"/>
                </a:solidFill>
                <a:latin typeface="Times New Roman" pitchFamily="18" charset="0"/>
              </a:rPr>
              <a:t> </a:t>
            </a:r>
            <a:r>
              <a:rPr lang="en-US" altLang="zh-CN" sz="2000">
                <a:solidFill>
                  <a:schemeClr val="bg1"/>
                </a:solidFill>
                <a:latin typeface="Times New Roman" pitchFamily="18" charset="0"/>
              </a:rPr>
              <a:t>;</a:t>
            </a:r>
          </a:p>
          <a:p>
            <a:pPr algn="l" eaLnBrk="1" hangingPunct="1">
              <a:spcBef>
                <a:spcPct val="50000"/>
              </a:spcBef>
            </a:pPr>
            <a:r>
              <a:rPr lang="en-US" altLang="zh-CN" sz="2000">
                <a:solidFill>
                  <a:schemeClr val="bg1"/>
                </a:solidFill>
                <a:latin typeface="Times New Roman" pitchFamily="18" charset="0"/>
              </a:rPr>
              <a:t>       if (length!=1)</a:t>
            </a:r>
          </a:p>
          <a:p>
            <a:pPr algn="l" eaLnBrk="1" hangingPunct="1">
              <a:spcBef>
                <a:spcPct val="50000"/>
              </a:spcBef>
            </a:pPr>
            <a:r>
              <a:rPr lang="en-US" altLang="zh-CN" sz="2000">
                <a:solidFill>
                  <a:schemeClr val="bg1"/>
                </a:solidFill>
                <a:latin typeface="Times New Roman" pitchFamily="18" charset="0"/>
              </a:rPr>
              <a:t>      {</a:t>
            </a:r>
          </a:p>
          <a:p>
            <a:pPr algn="l" eaLnBrk="1" hangingPunct="1">
              <a:spcBef>
                <a:spcPct val="50000"/>
              </a:spcBef>
            </a:pPr>
            <a:r>
              <a:rPr lang="en-US" altLang="zh-CN" sz="2000">
                <a:solidFill>
                  <a:schemeClr val="bg1"/>
                </a:solidFill>
                <a:latin typeface="Times New Roman" pitchFamily="18" charset="0"/>
              </a:rPr>
              <a:t>              n[0]=n[0]/length;</a:t>
            </a:r>
          </a:p>
          <a:p>
            <a:pPr algn="l" eaLnBrk="1" hangingPunct="1">
              <a:spcBef>
                <a:spcPct val="50000"/>
              </a:spcBef>
            </a:pPr>
            <a:r>
              <a:rPr lang="en-US" altLang="zh-CN">
                <a:solidFill>
                  <a:schemeClr val="bg1"/>
                </a:solidFill>
              </a:rPr>
              <a:t>              </a:t>
            </a:r>
            <a:r>
              <a:rPr lang="en-US" altLang="zh-CN" sz="2000">
                <a:solidFill>
                  <a:schemeClr val="bg1"/>
                </a:solidFill>
                <a:latin typeface="Times New Roman" pitchFamily="18" charset="0"/>
              </a:rPr>
              <a:t>n[0]=n[0]/length;</a:t>
            </a:r>
          </a:p>
          <a:p>
            <a:pPr algn="l" eaLnBrk="1" hangingPunct="1">
              <a:spcBef>
                <a:spcPct val="50000"/>
              </a:spcBef>
            </a:pPr>
            <a:r>
              <a:rPr lang="en-US" altLang="zh-CN" sz="2000">
                <a:solidFill>
                  <a:schemeClr val="bg1"/>
                </a:solidFill>
                <a:latin typeface="Times New Roman" pitchFamily="18" charset="0"/>
              </a:rPr>
              <a:t>              n[0]=n[0]/length;</a:t>
            </a:r>
          </a:p>
          <a:p>
            <a:pPr algn="l" eaLnBrk="1" hangingPunct="1">
              <a:spcBef>
                <a:spcPct val="50000"/>
              </a:spcBef>
            </a:pPr>
            <a:r>
              <a:rPr lang="en-US" altLang="zh-CN" sz="2000">
                <a:solidFill>
                  <a:schemeClr val="bg1"/>
                </a:solidFill>
                <a:latin typeface="Times New Roman" pitchFamily="18" charset="0"/>
              </a:rPr>
              <a:t>       }</a:t>
            </a:r>
            <a:endParaRPr lang="en-US" altLang="zh-CN">
              <a:solidFill>
                <a:schemeClr val="bg1"/>
              </a:solidFill>
              <a:latin typeface="Times New Roman" pitchFamily="18" charset="0"/>
            </a:endParaRPr>
          </a:p>
          <a:p>
            <a:pPr algn="l" eaLnBrk="1" hangingPunct="1">
              <a:spcBef>
                <a:spcPct val="50000"/>
              </a:spcBef>
            </a:pPr>
            <a:r>
              <a:rPr lang="en-US" altLang="zh-CN" sz="2000">
                <a:solidFill>
                  <a:srgbClr val="FFFF66"/>
                </a:solidFill>
                <a:latin typeface="Times New Roman" pitchFamily="18" charset="0"/>
              </a:rPr>
              <a:t>}</a:t>
            </a:r>
          </a:p>
        </p:txBody>
      </p:sp>
    </p:spTree>
    <p:extLst>
      <p:ext uri="{BB962C8B-B14F-4D97-AF65-F5344CB8AC3E}">
        <p14:creationId xmlns:p14="http://schemas.microsoft.com/office/powerpoint/2010/main" val="2844736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6066"/>
                                        </p:tgtEl>
                                        <p:attrNameLst>
                                          <p:attrName>style.visibility</p:attrName>
                                        </p:attrNameLst>
                                      </p:cBhvr>
                                      <p:to>
                                        <p:strVal val="visible"/>
                                      </p:to>
                                    </p:set>
                                    <p:animEffect transition="in" filter="wipe(up)">
                                      <p:cBhvr>
                                        <p:cTn id="7" dur="1000"/>
                                        <p:tgtEl>
                                          <p:spTgt spid="216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983432"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
        <p:nvSpPr>
          <p:cNvPr id="218115" name="Rectangle 3"/>
          <p:cNvSpPr>
            <a:spLocks noGrp="1" noChangeArrowheads="1"/>
          </p:cNvSpPr>
          <p:nvPr>
            <p:ph type="body" sz="half" idx="1"/>
          </p:nvPr>
        </p:nvSpPr>
        <p:spPr>
          <a:xfrm>
            <a:off x="1055440" y="1628800"/>
            <a:ext cx="9889067" cy="5013325"/>
          </a:xfrm>
        </p:spPr>
        <p:txBody>
          <a:bodyPr>
            <a:normAutofit lnSpcReduction="10000"/>
          </a:bodyPr>
          <a:lstStyle/>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b="1" dirty="0">
                <a:solidFill>
                  <a:schemeClr val="bg2">
                    <a:lumMod val="50000"/>
                  </a:schemeClr>
                </a:solidFill>
                <a:latin typeface="微软雅黑" panose="020B0503020204020204" pitchFamily="34" charset="-122"/>
                <a:ea typeface="微软雅黑" panose="020B0503020204020204" pitchFamily="34" charset="-122"/>
              </a:rPr>
              <a:t>用</a:t>
            </a:r>
            <a:r>
              <a:rPr lang="en-US" altLang="zh-CN" b="1" dirty="0">
                <a:solidFill>
                  <a:schemeClr val="bg2">
                    <a:lumMod val="50000"/>
                  </a:schemeClr>
                </a:solidFill>
                <a:latin typeface="微软雅黑" panose="020B0503020204020204" pitchFamily="34" charset="-122"/>
                <a:ea typeface="微软雅黑" panose="020B0503020204020204" pitchFamily="34" charset="-122"/>
              </a:rPr>
              <a:t>RGB</a:t>
            </a:r>
            <a:r>
              <a:rPr lang="zh-CN" altLang="en-US" b="1" dirty="0">
                <a:solidFill>
                  <a:schemeClr val="bg2">
                    <a:lumMod val="50000"/>
                  </a:schemeClr>
                </a:solidFill>
                <a:latin typeface="微软雅黑" panose="020B0503020204020204" pitchFamily="34" charset="-122"/>
                <a:ea typeface="微软雅黑" panose="020B0503020204020204" pitchFamily="34" charset="-122"/>
              </a:rPr>
              <a:t>三个颜色分量描述光源；</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物体表面颜色由光源颜色和物体表面材质（即表面向不同方向上反射</a:t>
            </a:r>
            <a:r>
              <a:rPr lang="en-US" altLang="zh-CN" b="1" dirty="0">
                <a:solidFill>
                  <a:schemeClr val="bg2">
                    <a:lumMod val="50000"/>
                  </a:schemeClr>
                </a:solidFill>
                <a:latin typeface="微软雅黑" panose="020B0503020204020204" pitchFamily="34" charset="-122"/>
                <a:ea typeface="微软雅黑" panose="020B0503020204020204" pitchFamily="34" charset="-122"/>
              </a:rPr>
              <a:t>RGB</a:t>
            </a:r>
            <a:r>
              <a:rPr lang="zh-CN" altLang="en-US" b="1" dirty="0">
                <a:solidFill>
                  <a:schemeClr val="bg2">
                    <a:lumMod val="50000"/>
                  </a:schemeClr>
                </a:solidFill>
                <a:latin typeface="微软雅黑" panose="020B0503020204020204" pitchFamily="34" charset="-122"/>
                <a:ea typeface="微软雅黑" panose="020B0503020204020204" pitchFamily="34" charset="-122"/>
              </a:rPr>
              <a:t>颜色分量的百分比）决定；</a:t>
            </a:r>
          </a:p>
          <a:p>
            <a:pPr marL="717550" lvl="1" indent="-342900" eaLnBrk="1" hangingPunct="0">
              <a:lnSpc>
                <a:spcPct val="110000"/>
              </a:lnSpc>
              <a:spcBef>
                <a:spcPts val="1800"/>
              </a:spcBef>
              <a:buFont typeface="Wingdings" panose="05000000000000000000" pitchFamily="2" charset="2"/>
              <a:buChar char="Ø"/>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b="1" dirty="0">
                <a:solidFill>
                  <a:schemeClr val="bg2">
                    <a:lumMod val="50000"/>
                  </a:schemeClr>
                </a:solidFill>
                <a:latin typeface="微软雅黑" panose="020B0503020204020204" pitchFamily="34" charset="-122"/>
                <a:ea typeface="微软雅黑" panose="020B0503020204020204" pitchFamily="34" charset="-122"/>
              </a:rPr>
              <a:t>程序中可指定</a:t>
            </a:r>
            <a:r>
              <a:rPr lang="en-US" altLang="zh-CN" b="1" dirty="0">
                <a:solidFill>
                  <a:schemeClr val="bg2">
                    <a:lumMod val="50000"/>
                  </a:schemeClr>
                </a:solidFill>
                <a:latin typeface="微软雅黑" panose="020B0503020204020204" pitchFamily="34" charset="-122"/>
                <a:ea typeface="微软雅黑" panose="020B0503020204020204" pitchFamily="34" charset="-122"/>
              </a:rPr>
              <a:t>8</a:t>
            </a:r>
            <a:r>
              <a:rPr lang="zh-CN" altLang="en-US" b="1" dirty="0">
                <a:solidFill>
                  <a:schemeClr val="bg2">
                    <a:lumMod val="50000"/>
                  </a:schemeClr>
                </a:solidFill>
                <a:latin typeface="微软雅黑" panose="020B0503020204020204" pitchFamily="34" charset="-122"/>
                <a:ea typeface="微软雅黑" panose="020B0503020204020204" pitchFamily="34" charset="-122"/>
              </a:rPr>
              <a:t>个光源，可以为每个光源设置属性来描述光线对场景的影响；</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创建光源的步骤</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建立光照数组</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将光照数组传递给</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光源</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激活光源</a:t>
            </a:r>
          </a:p>
          <a:p>
            <a:pPr lvl="1" eaLnBrk="1" hangingPunct="1">
              <a:spcBef>
                <a:spcPct val="40000"/>
              </a:spcBef>
            </a:pPr>
            <a:endParaRPr lang="zh-CN" altLang="en-US" sz="2400" dirty="0" smtClean="0">
              <a:latin typeface="Times New Roman" pitchFamily="18" charset="0"/>
            </a:endParaRPr>
          </a:p>
        </p:txBody>
      </p:sp>
    </p:spTree>
    <p:extLst>
      <p:ext uri="{BB962C8B-B14F-4D97-AF65-F5344CB8AC3E}">
        <p14:creationId xmlns:p14="http://schemas.microsoft.com/office/powerpoint/2010/main" val="2336849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Effect transition="in" filter="wipe(up)">
                                      <p:cBhvr>
                                        <p:cTn id="7" dur="500"/>
                                        <p:tgtEl>
                                          <p:spTgt spid="21811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8115">
                                            <p:txEl>
                                              <p:pRg st="1" end="1"/>
                                            </p:txEl>
                                          </p:spTgt>
                                        </p:tgtEl>
                                        <p:attrNameLst>
                                          <p:attrName>style.visibility</p:attrName>
                                        </p:attrNameLst>
                                      </p:cBhvr>
                                      <p:to>
                                        <p:strVal val="visible"/>
                                      </p:to>
                                    </p:set>
                                    <p:animEffect transition="in" filter="wipe(up)">
                                      <p:cBhvr>
                                        <p:cTn id="10" dur="500"/>
                                        <p:tgtEl>
                                          <p:spTgt spid="21811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18115">
                                            <p:txEl>
                                              <p:pRg st="2" end="2"/>
                                            </p:txEl>
                                          </p:spTgt>
                                        </p:tgtEl>
                                        <p:attrNameLst>
                                          <p:attrName>style.visibility</p:attrName>
                                        </p:attrNameLst>
                                      </p:cBhvr>
                                      <p:to>
                                        <p:strVal val="visible"/>
                                      </p:to>
                                    </p:set>
                                    <p:animEffect transition="in" filter="wipe(up)">
                                      <p:cBhvr>
                                        <p:cTn id="13" dur="500"/>
                                        <p:tgtEl>
                                          <p:spTgt spid="21811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18115">
                                            <p:txEl>
                                              <p:pRg st="3" end="3"/>
                                            </p:txEl>
                                          </p:spTgt>
                                        </p:tgtEl>
                                        <p:attrNameLst>
                                          <p:attrName>style.visibility</p:attrName>
                                        </p:attrNameLst>
                                      </p:cBhvr>
                                      <p:to>
                                        <p:strVal val="visible"/>
                                      </p:to>
                                    </p:set>
                                    <p:animEffect transition="in" filter="wipe(up)">
                                      <p:cBhvr>
                                        <p:cTn id="16" dur="500"/>
                                        <p:tgtEl>
                                          <p:spTgt spid="21811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18115">
                                            <p:txEl>
                                              <p:pRg st="4" end="4"/>
                                            </p:txEl>
                                          </p:spTgt>
                                        </p:tgtEl>
                                        <p:attrNameLst>
                                          <p:attrName>style.visibility</p:attrName>
                                        </p:attrNameLst>
                                      </p:cBhvr>
                                      <p:to>
                                        <p:strVal val="visible"/>
                                      </p:to>
                                    </p:set>
                                    <p:animEffect transition="in" filter="wipe(up)">
                                      <p:cBhvr>
                                        <p:cTn id="19" dur="500"/>
                                        <p:tgtEl>
                                          <p:spTgt spid="218115">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18115">
                                            <p:txEl>
                                              <p:pRg st="5" end="5"/>
                                            </p:txEl>
                                          </p:spTgt>
                                        </p:tgtEl>
                                        <p:attrNameLst>
                                          <p:attrName>style.visibility</p:attrName>
                                        </p:attrNameLst>
                                      </p:cBhvr>
                                      <p:to>
                                        <p:strVal val="visible"/>
                                      </p:to>
                                    </p:set>
                                    <p:animEffect transition="in" filter="wipe(up)">
                                      <p:cBhvr>
                                        <p:cTn id="22" dur="500"/>
                                        <p:tgtEl>
                                          <p:spTgt spid="218115">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18115">
                                            <p:txEl>
                                              <p:pRg st="6" end="6"/>
                                            </p:txEl>
                                          </p:spTgt>
                                        </p:tgtEl>
                                        <p:attrNameLst>
                                          <p:attrName>style.visibility</p:attrName>
                                        </p:attrNameLst>
                                      </p:cBhvr>
                                      <p:to>
                                        <p:strVal val="visible"/>
                                      </p:to>
                                    </p:set>
                                    <p:animEffect transition="in" filter="wipe(up)">
                                      <p:cBhvr>
                                        <p:cTn id="25" dur="500"/>
                                        <p:tgtEl>
                                          <p:spTgt spid="2181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983432"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
        <p:nvSpPr>
          <p:cNvPr id="220163" name="Rectangle 3"/>
          <p:cNvSpPr>
            <a:spLocks noGrp="1" noChangeArrowheads="1"/>
          </p:cNvSpPr>
          <p:nvPr>
            <p:ph type="body" sz="half" idx="1"/>
          </p:nvPr>
        </p:nvSpPr>
        <p:spPr>
          <a:xfrm>
            <a:off x="1200152" y="1685926"/>
            <a:ext cx="10991849" cy="5013325"/>
          </a:xfrm>
        </p:spPr>
        <p:txBody>
          <a:bodyPr>
            <a:normAutofit lnSpcReduction="10000"/>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建立光照数组</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光源的光照属性包括</a:t>
            </a:r>
          </a:p>
          <a:p>
            <a:pPr marL="1795463" lvl="4" indent="-342900"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环境光 </a:t>
            </a:r>
          </a:p>
          <a:p>
            <a:pPr marL="266700" lvl="2" indent="1171575" eaLnBrk="1" hangingPunct="1">
              <a:spcBef>
                <a:spcPct val="40000"/>
              </a:spcBef>
              <a:buFont typeface="Wingdings" pitchFamily="2" charset="2"/>
              <a:buNone/>
              <a:tabLst>
                <a:tab pos="1438275" algn="l"/>
              </a:tabLst>
            </a:pPr>
            <a:r>
              <a:rPr lang="zh-CN" altLang="en-US" sz="2000" dirty="0" smtClean="0">
                <a:latin typeface="Times New Roman" pitchFamily="18" charset="0"/>
              </a:rPr>
              <a:t>      </a:t>
            </a:r>
            <a:r>
              <a:rPr lang="en-US" altLang="zh-CN" sz="2000" b="1" dirty="0" err="1" smtClean="0">
                <a:solidFill>
                  <a:schemeClr val="bg2">
                    <a:lumMod val="50000"/>
                  </a:schemeClr>
                </a:solidFill>
                <a:latin typeface="Times New Roman" pitchFamily="18" charset="0"/>
              </a:rPr>
              <a:t>GLfloat</a:t>
            </a:r>
            <a:r>
              <a:rPr lang="en-US" altLang="zh-CN" sz="2000" b="1" dirty="0" smtClean="0">
                <a:solidFill>
                  <a:schemeClr val="bg2">
                    <a:lumMod val="50000"/>
                  </a:schemeClr>
                </a:solidFill>
                <a:latin typeface="Times New Roman" pitchFamily="18" charset="0"/>
              </a:rPr>
              <a:t> ambient_light0[]={0.3f, 0.3f, 0.3f, 1.0f}</a:t>
            </a:r>
            <a:r>
              <a:rPr lang="zh-CN" altLang="en-US" sz="2000" b="1" dirty="0" smtClean="0">
                <a:solidFill>
                  <a:schemeClr val="bg2">
                    <a:lumMod val="50000"/>
                  </a:schemeClr>
                </a:solidFill>
                <a:latin typeface="Times New Roman" pitchFamily="18" charset="0"/>
              </a:rPr>
              <a:t>；</a:t>
            </a:r>
          </a:p>
          <a:p>
            <a:pPr marL="1795463" lvl="4" indent="-342900" hangingPunct="0">
              <a:lnSpc>
                <a:spcPct val="120000"/>
              </a:lnSpc>
              <a:spcBef>
                <a:spcPts val="1800"/>
              </a:spcBef>
              <a:buSzPct val="60000"/>
              <a:buFont typeface="Wingdings" panose="05000000000000000000" pitchFamily="2" charset="2"/>
              <a:buChar char="n"/>
              <a:defRPr/>
            </a:pP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漫射光  </a:t>
            </a:r>
          </a:p>
          <a:p>
            <a:pPr marL="266700" lvl="2" indent="1171575">
              <a:lnSpc>
                <a:spcPct val="100000"/>
              </a:lnSpc>
              <a:spcBef>
                <a:spcPct val="40000"/>
              </a:spcBef>
              <a:tabLst>
                <a:tab pos="1438275" algn="l"/>
              </a:tabLst>
            </a:pPr>
            <a:r>
              <a:rPr lang="zh-CN" altLang="en-US" sz="2000" dirty="0" smtClean="0">
                <a:latin typeface="Times New Roman" pitchFamily="18" charset="0"/>
              </a:rPr>
              <a:t>      </a:t>
            </a:r>
            <a:r>
              <a:rPr lang="en-US" altLang="zh-CN" sz="2000" b="1" dirty="0" err="1">
                <a:solidFill>
                  <a:schemeClr val="bg2">
                    <a:lumMod val="50000"/>
                  </a:schemeClr>
                </a:solidFill>
                <a:latin typeface="Times New Roman" pitchFamily="18" charset="0"/>
              </a:rPr>
              <a:t>GLfloat</a:t>
            </a:r>
            <a:r>
              <a:rPr lang="en-US" altLang="zh-CN" sz="2000" b="1" dirty="0">
                <a:solidFill>
                  <a:schemeClr val="bg2">
                    <a:lumMod val="50000"/>
                  </a:schemeClr>
                </a:solidFill>
                <a:latin typeface="Times New Roman" pitchFamily="18" charset="0"/>
              </a:rPr>
              <a:t> diffuse_light0[]={0.4f, 0.6f, 0.7f, 1.0f}</a:t>
            </a:r>
            <a:r>
              <a:rPr lang="zh-CN" altLang="en-US" sz="2000" b="1" dirty="0">
                <a:solidFill>
                  <a:schemeClr val="bg2">
                    <a:lumMod val="50000"/>
                  </a:schemeClr>
                </a:solidFill>
                <a:latin typeface="Times New Roman" pitchFamily="18" charset="0"/>
              </a:rPr>
              <a:t>；</a:t>
            </a:r>
          </a:p>
          <a:p>
            <a:pPr marL="1795463" lvl="4" indent="-342900"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镜面光  </a:t>
            </a:r>
          </a:p>
          <a:p>
            <a:pPr marL="266700" lvl="2" indent="1171575">
              <a:lnSpc>
                <a:spcPct val="100000"/>
              </a:lnSpc>
              <a:spcBef>
                <a:spcPct val="40000"/>
              </a:spcBef>
              <a:tabLst>
                <a:tab pos="1438275" algn="l"/>
              </a:tabLst>
            </a:pPr>
            <a:r>
              <a:rPr lang="zh-CN" altLang="en-US" sz="2000" dirty="0" smtClean="0">
                <a:latin typeface="Times New Roman" pitchFamily="18" charset="0"/>
              </a:rPr>
              <a:t>      </a:t>
            </a:r>
            <a:r>
              <a:rPr lang="en-US" altLang="zh-CN" sz="2000" b="1" dirty="0" err="1">
                <a:solidFill>
                  <a:schemeClr val="bg2">
                    <a:lumMod val="50000"/>
                  </a:schemeClr>
                </a:solidFill>
                <a:latin typeface="Times New Roman" pitchFamily="18" charset="0"/>
              </a:rPr>
              <a:t>GLfloat</a:t>
            </a:r>
            <a:r>
              <a:rPr lang="en-US" altLang="zh-CN" sz="2000" b="1" dirty="0">
                <a:solidFill>
                  <a:schemeClr val="bg2">
                    <a:lumMod val="50000"/>
                  </a:schemeClr>
                </a:solidFill>
                <a:latin typeface="Times New Roman" pitchFamily="18" charset="0"/>
              </a:rPr>
              <a:t> specular_light0[]={0.0f, 0.0f, 0.0f, 1.0f}</a:t>
            </a:r>
            <a:r>
              <a:rPr lang="zh-CN" altLang="en-US" sz="2000" b="1" dirty="0">
                <a:solidFill>
                  <a:schemeClr val="bg2">
                    <a:lumMod val="50000"/>
                  </a:schemeClr>
                </a:solidFill>
                <a:latin typeface="Times New Roman" pitchFamily="18" charset="0"/>
              </a:rPr>
              <a:t>；</a:t>
            </a:r>
          </a:p>
          <a:p>
            <a:pPr marL="1795463" lvl="4" indent="-342900" hangingPunct="0">
              <a:lnSpc>
                <a:spcPct val="120000"/>
              </a:lnSpc>
              <a:spcBef>
                <a:spcPts val="1800"/>
              </a:spcBef>
              <a:buSzPct val="60000"/>
              <a:buFont typeface="Wingdings" panose="05000000000000000000" pitchFamily="2" charset="2"/>
              <a:buChar char="n"/>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位置和方向</a:t>
            </a:r>
          </a:p>
          <a:p>
            <a:pPr marL="266700" lvl="2" indent="1171575">
              <a:lnSpc>
                <a:spcPct val="100000"/>
              </a:lnSpc>
              <a:spcBef>
                <a:spcPct val="40000"/>
              </a:spcBef>
              <a:tabLst>
                <a:tab pos="1438275" algn="l"/>
              </a:tabLst>
            </a:pPr>
            <a:r>
              <a:rPr lang="zh-CN" altLang="en-US" sz="2000" dirty="0" smtClean="0">
                <a:latin typeface="Times New Roman" pitchFamily="18" charset="0"/>
              </a:rPr>
              <a:t>      </a:t>
            </a:r>
            <a:r>
              <a:rPr lang="en-US" altLang="zh-CN" sz="2000" b="1" dirty="0" err="1">
                <a:solidFill>
                  <a:schemeClr val="bg2">
                    <a:lumMod val="50000"/>
                  </a:schemeClr>
                </a:solidFill>
                <a:latin typeface="Times New Roman" pitchFamily="18" charset="0"/>
              </a:rPr>
              <a:t>GLfloat</a:t>
            </a:r>
            <a:r>
              <a:rPr lang="en-US" altLang="zh-CN" sz="2000" b="1" dirty="0">
                <a:solidFill>
                  <a:schemeClr val="bg2">
                    <a:lumMod val="50000"/>
                  </a:schemeClr>
                </a:solidFill>
                <a:latin typeface="Times New Roman" pitchFamily="18" charset="0"/>
              </a:rPr>
              <a:t> position_light0[]={0.0f, 0.0f, 1.0f, 1.0f}</a:t>
            </a:r>
            <a:r>
              <a:rPr lang="zh-CN" altLang="en-US" sz="2000" b="1" dirty="0">
                <a:solidFill>
                  <a:schemeClr val="bg2">
                    <a:lumMod val="50000"/>
                  </a:schemeClr>
                </a:solidFill>
                <a:latin typeface="Times New Roman" pitchFamily="18" charset="0"/>
              </a:rPr>
              <a:t>；</a:t>
            </a:r>
          </a:p>
        </p:txBody>
      </p:sp>
    </p:spTree>
    <p:extLst>
      <p:ext uri="{BB962C8B-B14F-4D97-AF65-F5344CB8AC3E}">
        <p14:creationId xmlns:p14="http://schemas.microsoft.com/office/powerpoint/2010/main" val="1117785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0163">
                                            <p:bg/>
                                          </p:spTgt>
                                        </p:tgtEl>
                                        <p:attrNameLst>
                                          <p:attrName>style.visibility</p:attrName>
                                        </p:attrNameLst>
                                      </p:cBhvr>
                                      <p:to>
                                        <p:strVal val="visible"/>
                                      </p:to>
                                    </p:set>
                                    <p:animEffect transition="in" filter="wipe(up)">
                                      <p:cBhvr>
                                        <p:cTn id="7" dur="500"/>
                                        <p:tgtEl>
                                          <p:spTgt spid="22016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0163">
                                            <p:txEl>
                                              <p:pRg st="0" end="0"/>
                                            </p:txEl>
                                          </p:spTgt>
                                        </p:tgtEl>
                                        <p:attrNameLst>
                                          <p:attrName>style.visibility</p:attrName>
                                        </p:attrNameLst>
                                      </p:cBhvr>
                                      <p:to>
                                        <p:strVal val="visible"/>
                                      </p:to>
                                    </p:set>
                                    <p:animEffect transition="in" filter="wipe(up)">
                                      <p:cBhvr>
                                        <p:cTn id="10" dur="500"/>
                                        <p:tgtEl>
                                          <p:spTgt spid="22016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20163">
                                            <p:txEl>
                                              <p:pRg st="1" end="1"/>
                                            </p:txEl>
                                          </p:spTgt>
                                        </p:tgtEl>
                                        <p:attrNameLst>
                                          <p:attrName>style.visibility</p:attrName>
                                        </p:attrNameLst>
                                      </p:cBhvr>
                                      <p:to>
                                        <p:strVal val="visible"/>
                                      </p:to>
                                    </p:set>
                                    <p:animEffect transition="in" filter="wipe(up)">
                                      <p:cBhvr>
                                        <p:cTn id="13" dur="500"/>
                                        <p:tgtEl>
                                          <p:spTgt spid="22016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20163">
                                            <p:txEl>
                                              <p:pRg st="2" end="2"/>
                                            </p:txEl>
                                          </p:spTgt>
                                        </p:tgtEl>
                                        <p:attrNameLst>
                                          <p:attrName>style.visibility</p:attrName>
                                        </p:attrNameLst>
                                      </p:cBhvr>
                                      <p:to>
                                        <p:strVal val="visible"/>
                                      </p:to>
                                    </p:set>
                                    <p:animEffect transition="in" filter="wipe(up)">
                                      <p:cBhvr>
                                        <p:cTn id="16" dur="500"/>
                                        <p:tgtEl>
                                          <p:spTgt spid="22016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20163">
                                            <p:txEl>
                                              <p:pRg st="3" end="3"/>
                                            </p:txEl>
                                          </p:spTgt>
                                        </p:tgtEl>
                                        <p:attrNameLst>
                                          <p:attrName>style.visibility</p:attrName>
                                        </p:attrNameLst>
                                      </p:cBhvr>
                                      <p:to>
                                        <p:strVal val="visible"/>
                                      </p:to>
                                    </p:set>
                                    <p:animEffect transition="in" filter="wipe(up)">
                                      <p:cBhvr>
                                        <p:cTn id="19" dur="500"/>
                                        <p:tgtEl>
                                          <p:spTgt spid="22016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20163">
                                            <p:txEl>
                                              <p:pRg st="4" end="4"/>
                                            </p:txEl>
                                          </p:spTgt>
                                        </p:tgtEl>
                                        <p:attrNameLst>
                                          <p:attrName>style.visibility</p:attrName>
                                        </p:attrNameLst>
                                      </p:cBhvr>
                                      <p:to>
                                        <p:strVal val="visible"/>
                                      </p:to>
                                    </p:set>
                                    <p:animEffect transition="in" filter="wipe(up)">
                                      <p:cBhvr>
                                        <p:cTn id="22" dur="500"/>
                                        <p:tgtEl>
                                          <p:spTgt spid="220163">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20163">
                                            <p:txEl>
                                              <p:pRg st="5" end="5"/>
                                            </p:txEl>
                                          </p:spTgt>
                                        </p:tgtEl>
                                        <p:attrNameLst>
                                          <p:attrName>style.visibility</p:attrName>
                                        </p:attrNameLst>
                                      </p:cBhvr>
                                      <p:to>
                                        <p:strVal val="visible"/>
                                      </p:to>
                                    </p:set>
                                    <p:animEffect transition="in" filter="wipe(up)">
                                      <p:cBhvr>
                                        <p:cTn id="25" dur="500"/>
                                        <p:tgtEl>
                                          <p:spTgt spid="220163">
                                            <p:txEl>
                                              <p:pRg st="5" end="5"/>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20163">
                                            <p:txEl>
                                              <p:pRg st="6" end="6"/>
                                            </p:txEl>
                                          </p:spTgt>
                                        </p:tgtEl>
                                        <p:attrNameLst>
                                          <p:attrName>style.visibility</p:attrName>
                                        </p:attrNameLst>
                                      </p:cBhvr>
                                      <p:to>
                                        <p:strVal val="visible"/>
                                      </p:to>
                                    </p:set>
                                    <p:animEffect transition="in" filter="wipe(up)">
                                      <p:cBhvr>
                                        <p:cTn id="28" dur="500"/>
                                        <p:tgtEl>
                                          <p:spTgt spid="22016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20163">
                                            <p:txEl>
                                              <p:pRg st="7" end="7"/>
                                            </p:txEl>
                                          </p:spTgt>
                                        </p:tgtEl>
                                        <p:attrNameLst>
                                          <p:attrName>style.visibility</p:attrName>
                                        </p:attrNameLst>
                                      </p:cBhvr>
                                      <p:to>
                                        <p:strVal val="visible"/>
                                      </p:to>
                                    </p:set>
                                    <p:animEffect transition="in" filter="wipe(up)">
                                      <p:cBhvr>
                                        <p:cTn id="31" dur="500"/>
                                        <p:tgtEl>
                                          <p:spTgt spid="220163">
                                            <p:txEl>
                                              <p:pRg st="7" end="7"/>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20163">
                                            <p:txEl>
                                              <p:pRg st="8" end="8"/>
                                            </p:txEl>
                                          </p:spTgt>
                                        </p:tgtEl>
                                        <p:attrNameLst>
                                          <p:attrName>style.visibility</p:attrName>
                                        </p:attrNameLst>
                                      </p:cBhvr>
                                      <p:to>
                                        <p:strVal val="visible"/>
                                      </p:to>
                                    </p:set>
                                    <p:animEffect transition="in" filter="wipe(up)">
                                      <p:cBhvr>
                                        <p:cTn id="34" dur="500"/>
                                        <p:tgtEl>
                                          <p:spTgt spid="220163">
                                            <p:txEl>
                                              <p:pRg st="8" end="8"/>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20163">
                                            <p:txEl>
                                              <p:pRg st="9" end="9"/>
                                            </p:txEl>
                                          </p:spTgt>
                                        </p:tgtEl>
                                        <p:attrNameLst>
                                          <p:attrName>style.visibility</p:attrName>
                                        </p:attrNameLst>
                                      </p:cBhvr>
                                      <p:to>
                                        <p:strVal val="visible"/>
                                      </p:to>
                                    </p:set>
                                    <p:animEffect transition="in" filter="wipe(up)">
                                      <p:cBhvr>
                                        <p:cTn id="37" dur="500"/>
                                        <p:tgtEl>
                                          <p:spTgt spid="2201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normAutofit/>
          </a:bodyPr>
          <a:lstStyle/>
          <a:p>
            <a:pPr lvl="1">
              <a:defRPr/>
            </a:pP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光照</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的</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意义</a:t>
            </a:r>
          </a:p>
        </p:txBody>
      </p:sp>
      <p:pic>
        <p:nvPicPr>
          <p:cNvPr id="10243"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302933" y="1196752"/>
            <a:ext cx="6705600" cy="5472608"/>
          </a:xfrm>
        </p:spPr>
      </p:pic>
      <p:sp>
        <p:nvSpPr>
          <p:cNvPr id="10244" name="内容占位符 2"/>
          <p:cNvSpPr>
            <a:spLocks noGrp="1"/>
          </p:cNvSpPr>
          <p:nvPr>
            <p:ph sz="half" idx="2"/>
          </p:nvPr>
        </p:nvSpPr>
        <p:spPr/>
        <p:txBody>
          <a:bodyPr/>
          <a:lstStyle/>
          <a:p>
            <a:endParaRPr lang="zh-CN" altLang="en-US" smtClean="0"/>
          </a:p>
        </p:txBody>
      </p:sp>
    </p:spTree>
    <p:extLst>
      <p:ext uri="{BB962C8B-B14F-4D97-AF65-F5344CB8AC3E}">
        <p14:creationId xmlns:p14="http://schemas.microsoft.com/office/powerpoint/2010/main" val="19233141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
        <p:nvSpPr>
          <p:cNvPr id="222211" name="Rectangle 3"/>
          <p:cNvSpPr>
            <a:spLocks noGrp="1" noChangeArrowheads="1"/>
          </p:cNvSpPr>
          <p:nvPr>
            <p:ph type="body" sz="half" idx="1"/>
          </p:nvPr>
        </p:nvSpPr>
        <p:spPr>
          <a:xfrm>
            <a:off x="1200152" y="1685926"/>
            <a:ext cx="10991849" cy="5013325"/>
          </a:xfrm>
        </p:spPr>
        <p:txBody>
          <a:bodyPr>
            <a:normAutofit fontScale="92500" lnSpcReduction="20000"/>
          </a:bodyPr>
          <a:lstStyle/>
          <a:p>
            <a:pPr marL="717550" lvl="1" indent="-342900" eaLnBrk="1" hangingPunct="0">
              <a:lnSpc>
                <a:spcPct val="12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将光照数组传递给</a:t>
            </a:r>
            <a:r>
              <a:rPr lang="en-US" altLang="zh-CN"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b="1" dirty="0">
                <a:solidFill>
                  <a:schemeClr val="bg2">
                    <a:lumMod val="50000"/>
                  </a:schemeClr>
                </a:solidFill>
                <a:latin typeface="微软雅黑" panose="020B0503020204020204" pitchFamily="34" charset="-122"/>
                <a:ea typeface="微软雅黑" panose="020B0503020204020204" pitchFamily="34" charset="-122"/>
              </a:rPr>
              <a:t>光源</a:t>
            </a:r>
          </a:p>
          <a:p>
            <a:pPr marL="1260475" lvl="3" indent="-342900" eaLnBrk="1"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调用</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glLight</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函数</a:t>
            </a:r>
          </a:p>
          <a:p>
            <a:pPr marL="1795463" lvl="4" indent="-342900" hangingPunct="0">
              <a:lnSpc>
                <a:spcPct val="130000"/>
              </a:lnSpc>
              <a:spcBef>
                <a:spcPts val="1800"/>
              </a:spcBef>
              <a:buSzPct val="60000"/>
              <a:buFont typeface="Wingdings" panose="05000000000000000000" pitchFamily="2" charset="2"/>
              <a:buChar char="n"/>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函数原型</a:t>
            </a:r>
          </a:p>
          <a:p>
            <a:pPr marL="266700" lvl="2" indent="1531938">
              <a:lnSpc>
                <a:spcPct val="110000"/>
              </a:lnSpc>
              <a:spcBef>
                <a:spcPct val="40000"/>
              </a:spcBef>
              <a:tabLst>
                <a:tab pos="1438275" algn="l"/>
              </a:tabLst>
            </a:pPr>
            <a:r>
              <a:rPr lang="en-US" altLang="zh-CN" sz="2200" b="1" dirty="0">
                <a:solidFill>
                  <a:schemeClr val="bg2">
                    <a:lumMod val="50000"/>
                  </a:schemeClr>
                </a:solidFill>
                <a:latin typeface="Times New Roman" pitchFamily="18" charset="0"/>
              </a:rPr>
              <a:t>void </a:t>
            </a:r>
            <a:r>
              <a:rPr lang="en-US" altLang="zh-CN" sz="2200" b="1" dirty="0" err="1">
                <a:solidFill>
                  <a:schemeClr val="bg2">
                    <a:lumMod val="50000"/>
                  </a:schemeClr>
                </a:solidFill>
                <a:latin typeface="Times New Roman" pitchFamily="18" charset="0"/>
              </a:rPr>
              <a:t>glLight</a:t>
            </a:r>
            <a:r>
              <a:rPr lang="en-US" altLang="zh-CN" sz="2200" b="1" dirty="0">
                <a:solidFill>
                  <a:schemeClr val="bg2">
                    <a:lumMod val="50000"/>
                  </a:schemeClr>
                </a:solidFill>
                <a:latin typeface="Times New Roman" pitchFamily="18" charset="0"/>
              </a:rPr>
              <a:t>{if}(</a:t>
            </a:r>
            <a:r>
              <a:rPr lang="en-US" altLang="zh-CN" sz="2200" b="1" dirty="0" err="1">
                <a:solidFill>
                  <a:schemeClr val="bg2">
                    <a:lumMod val="50000"/>
                  </a:schemeClr>
                </a:solidFill>
                <a:latin typeface="Times New Roman" pitchFamily="18" charset="0"/>
              </a:rPr>
              <a:t>GLenum</a:t>
            </a:r>
            <a:r>
              <a:rPr lang="en-US" altLang="zh-CN" sz="2200" b="1" dirty="0">
                <a:solidFill>
                  <a:schemeClr val="bg2">
                    <a:lumMod val="50000"/>
                  </a:schemeClr>
                </a:solidFill>
                <a:latin typeface="Times New Roman" pitchFamily="18" charset="0"/>
              </a:rPr>
              <a:t> light, </a:t>
            </a:r>
            <a:r>
              <a:rPr lang="en-US" altLang="zh-CN" sz="2200" b="1" dirty="0" err="1">
                <a:solidFill>
                  <a:schemeClr val="bg2">
                    <a:lumMod val="50000"/>
                  </a:schemeClr>
                </a:solidFill>
                <a:latin typeface="Times New Roman" pitchFamily="18" charset="0"/>
              </a:rPr>
              <a:t>GLenum</a:t>
            </a:r>
            <a:r>
              <a:rPr lang="en-US" altLang="zh-CN" sz="2200" b="1" dirty="0">
                <a:solidFill>
                  <a:schemeClr val="bg2">
                    <a:lumMod val="50000"/>
                  </a:schemeClr>
                </a:solidFill>
                <a:latin typeface="Times New Roman" pitchFamily="18" charset="0"/>
              </a:rPr>
              <a:t> </a:t>
            </a:r>
            <a:r>
              <a:rPr lang="en-US" altLang="zh-CN" sz="2200" b="1" dirty="0" err="1">
                <a:solidFill>
                  <a:schemeClr val="bg2">
                    <a:lumMod val="50000"/>
                  </a:schemeClr>
                </a:solidFill>
                <a:latin typeface="Times New Roman" pitchFamily="18" charset="0"/>
              </a:rPr>
              <a:t>pname,TYPE</a:t>
            </a:r>
            <a:r>
              <a:rPr lang="en-US" altLang="zh-CN" sz="2200" b="1" dirty="0">
                <a:solidFill>
                  <a:schemeClr val="bg2">
                    <a:lumMod val="50000"/>
                  </a:schemeClr>
                </a:solidFill>
                <a:latin typeface="Times New Roman" pitchFamily="18" charset="0"/>
              </a:rPr>
              <a:t> </a:t>
            </a:r>
            <a:r>
              <a:rPr lang="en-US" altLang="zh-CN" sz="2200" b="1" dirty="0" err="1">
                <a:solidFill>
                  <a:schemeClr val="bg2">
                    <a:lumMod val="50000"/>
                  </a:schemeClr>
                </a:solidFill>
                <a:latin typeface="Times New Roman" pitchFamily="18" charset="0"/>
              </a:rPr>
              <a:t>param</a:t>
            </a:r>
            <a:r>
              <a:rPr lang="en-US" altLang="zh-CN" sz="2200" b="1" dirty="0">
                <a:solidFill>
                  <a:schemeClr val="bg2">
                    <a:lumMod val="50000"/>
                  </a:schemeClr>
                </a:solidFill>
                <a:latin typeface="Times New Roman" pitchFamily="18" charset="0"/>
              </a:rPr>
              <a:t>)</a:t>
            </a:r>
          </a:p>
          <a:p>
            <a:pPr marL="266700" lvl="2" indent="1531938">
              <a:lnSpc>
                <a:spcPct val="110000"/>
              </a:lnSpc>
              <a:spcBef>
                <a:spcPct val="40000"/>
              </a:spcBef>
              <a:tabLst>
                <a:tab pos="1438275" algn="l"/>
              </a:tabLst>
            </a:pPr>
            <a:r>
              <a:rPr lang="en-US" altLang="zh-CN" sz="2200" b="1" dirty="0">
                <a:solidFill>
                  <a:schemeClr val="bg2">
                    <a:lumMod val="50000"/>
                  </a:schemeClr>
                </a:solidFill>
                <a:latin typeface="Times New Roman" pitchFamily="18" charset="0"/>
              </a:rPr>
              <a:t>void </a:t>
            </a:r>
            <a:r>
              <a:rPr lang="en-US" altLang="zh-CN" sz="2200" b="1" dirty="0" err="1">
                <a:solidFill>
                  <a:schemeClr val="bg2">
                    <a:lumMod val="50000"/>
                  </a:schemeClr>
                </a:solidFill>
                <a:latin typeface="Times New Roman" pitchFamily="18" charset="0"/>
              </a:rPr>
              <a:t>glLight</a:t>
            </a:r>
            <a:r>
              <a:rPr lang="en-US" altLang="zh-CN" sz="2200" b="1" dirty="0">
                <a:solidFill>
                  <a:schemeClr val="bg2">
                    <a:lumMod val="50000"/>
                  </a:schemeClr>
                </a:solidFill>
                <a:latin typeface="Times New Roman" pitchFamily="18" charset="0"/>
              </a:rPr>
              <a:t>{if}v(</a:t>
            </a:r>
            <a:r>
              <a:rPr lang="en-US" altLang="zh-CN" sz="2200" b="1" dirty="0" err="1">
                <a:solidFill>
                  <a:schemeClr val="bg2">
                    <a:lumMod val="50000"/>
                  </a:schemeClr>
                </a:solidFill>
                <a:latin typeface="Times New Roman" pitchFamily="18" charset="0"/>
              </a:rPr>
              <a:t>GLenum</a:t>
            </a:r>
            <a:r>
              <a:rPr lang="en-US" altLang="zh-CN" sz="2200" b="1" dirty="0">
                <a:solidFill>
                  <a:schemeClr val="bg2">
                    <a:lumMod val="50000"/>
                  </a:schemeClr>
                </a:solidFill>
                <a:latin typeface="Times New Roman" pitchFamily="18" charset="0"/>
              </a:rPr>
              <a:t> light, </a:t>
            </a:r>
            <a:r>
              <a:rPr lang="en-US" altLang="zh-CN" sz="2200" b="1" dirty="0" err="1">
                <a:solidFill>
                  <a:schemeClr val="bg2">
                    <a:lumMod val="50000"/>
                  </a:schemeClr>
                </a:solidFill>
                <a:latin typeface="Times New Roman" pitchFamily="18" charset="0"/>
              </a:rPr>
              <a:t>GLenum</a:t>
            </a:r>
            <a:r>
              <a:rPr lang="en-US" altLang="zh-CN" sz="2200" b="1" dirty="0">
                <a:solidFill>
                  <a:schemeClr val="bg2">
                    <a:lumMod val="50000"/>
                  </a:schemeClr>
                </a:solidFill>
                <a:latin typeface="Times New Roman" pitchFamily="18" charset="0"/>
              </a:rPr>
              <a:t> </a:t>
            </a:r>
            <a:r>
              <a:rPr lang="en-US" altLang="zh-CN" sz="2200" b="1" dirty="0" err="1">
                <a:solidFill>
                  <a:schemeClr val="bg2">
                    <a:lumMod val="50000"/>
                  </a:schemeClr>
                </a:solidFill>
                <a:latin typeface="Times New Roman" pitchFamily="18" charset="0"/>
              </a:rPr>
              <a:t>pname,TYPE</a:t>
            </a:r>
            <a:r>
              <a:rPr lang="en-US" altLang="zh-CN" sz="2200" b="1" dirty="0">
                <a:solidFill>
                  <a:schemeClr val="bg2">
                    <a:lumMod val="50000"/>
                  </a:schemeClr>
                </a:solidFill>
                <a:latin typeface="Times New Roman" pitchFamily="18" charset="0"/>
              </a:rPr>
              <a:t> *</a:t>
            </a:r>
            <a:r>
              <a:rPr lang="en-US" altLang="zh-CN" sz="2200" b="1" dirty="0" err="1">
                <a:solidFill>
                  <a:schemeClr val="bg2">
                    <a:lumMod val="50000"/>
                  </a:schemeClr>
                </a:solidFill>
                <a:latin typeface="Times New Roman" pitchFamily="18" charset="0"/>
              </a:rPr>
              <a:t>param</a:t>
            </a:r>
            <a:r>
              <a:rPr lang="en-US" altLang="zh-CN" sz="2200" b="1" dirty="0">
                <a:solidFill>
                  <a:schemeClr val="bg2">
                    <a:lumMod val="50000"/>
                  </a:schemeClr>
                </a:solidFill>
                <a:latin typeface="Times New Roman" pitchFamily="18" charset="0"/>
              </a:rPr>
              <a:t>)</a:t>
            </a:r>
          </a:p>
          <a:p>
            <a:pPr marL="1795463" lvl="4" indent="-342900" hangingPunct="0">
              <a:lnSpc>
                <a:spcPct val="140000"/>
              </a:lnSpc>
              <a:spcBef>
                <a:spcPts val="1800"/>
              </a:spcBef>
              <a:buSzPct val="60000"/>
              <a:buFont typeface="Wingdings" panose="05000000000000000000" pitchFamily="2" charset="2"/>
              <a:buChar char="n"/>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参数</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说明</a:t>
            </a:r>
          </a:p>
          <a:p>
            <a:pPr marL="1704975" lvl="1" indent="93663" eaLnBrk="1" hangingPunct="1">
              <a:buFont typeface="Wingdings" pitchFamily="2" charset="2"/>
              <a:buNone/>
            </a:pPr>
            <a:r>
              <a:rPr lang="en-US" altLang="zh-CN" sz="2000" b="1" i="1" dirty="0" smtClean="0">
                <a:solidFill>
                  <a:schemeClr val="bg2">
                    <a:lumMod val="50000"/>
                  </a:schemeClr>
                </a:solidFill>
                <a:latin typeface="Times New Roman" pitchFamily="18" charset="0"/>
              </a:rPr>
              <a:t>light</a:t>
            </a:r>
            <a:r>
              <a:rPr lang="en-US" altLang="zh-CN" sz="2400" b="1" dirty="0" smtClean="0">
                <a:solidFill>
                  <a:schemeClr val="bg2">
                    <a:lumMod val="50000"/>
                  </a:schemeClr>
                </a:solidFill>
                <a:latin typeface="Times New Roman" pitchFamily="18" charset="0"/>
              </a:rPr>
              <a:t>  </a:t>
            </a:r>
            <a:r>
              <a:rPr lang="zh-CN" altLang="en-US" sz="2000" b="1" dirty="0" smtClean="0">
                <a:solidFill>
                  <a:schemeClr val="bg2">
                    <a:lumMod val="50000"/>
                  </a:schemeClr>
                </a:solidFill>
                <a:latin typeface="Times New Roman" pitchFamily="18" charset="0"/>
              </a:rPr>
              <a:t>指明</a:t>
            </a:r>
            <a:r>
              <a:rPr lang="en-US" altLang="zh-CN" sz="2000" b="1" dirty="0" smtClean="0">
                <a:solidFill>
                  <a:schemeClr val="bg2">
                    <a:lumMod val="50000"/>
                  </a:schemeClr>
                </a:solidFill>
                <a:latin typeface="Times New Roman" pitchFamily="18" charset="0"/>
              </a:rPr>
              <a:t>OpenGL</a:t>
            </a:r>
            <a:r>
              <a:rPr lang="zh-CN" altLang="en-US" sz="2000" b="1" dirty="0" smtClean="0">
                <a:solidFill>
                  <a:schemeClr val="bg2">
                    <a:lumMod val="50000"/>
                  </a:schemeClr>
                </a:solidFill>
                <a:latin typeface="Times New Roman" pitchFamily="18" charset="0"/>
              </a:rPr>
              <a:t>中支持的</a:t>
            </a:r>
            <a:r>
              <a:rPr lang="en-US" altLang="zh-CN" sz="2000" b="1" dirty="0" smtClean="0">
                <a:solidFill>
                  <a:schemeClr val="bg2">
                    <a:lumMod val="50000"/>
                  </a:schemeClr>
                </a:solidFill>
                <a:latin typeface="Times New Roman" pitchFamily="18" charset="0"/>
              </a:rPr>
              <a:t>8</a:t>
            </a:r>
            <a:r>
              <a:rPr lang="zh-CN" altLang="en-US" sz="2000" b="1" dirty="0" smtClean="0">
                <a:solidFill>
                  <a:schemeClr val="bg2">
                    <a:lumMod val="50000"/>
                  </a:schemeClr>
                </a:solidFill>
                <a:latin typeface="Times New Roman" pitchFamily="18" charset="0"/>
              </a:rPr>
              <a:t>个光源中的任一个</a:t>
            </a:r>
            <a:r>
              <a:rPr lang="en-US" altLang="zh-CN" sz="2000" b="1" dirty="0" smtClean="0">
                <a:solidFill>
                  <a:schemeClr val="bg2">
                    <a:lumMod val="50000"/>
                  </a:schemeClr>
                </a:solidFill>
                <a:latin typeface="Times New Roman" pitchFamily="18" charset="0"/>
              </a:rPr>
              <a:t>GL_LIGHT0</a:t>
            </a:r>
            <a:r>
              <a:rPr lang="zh-CN" altLang="en-US" sz="2000" b="1" dirty="0" smtClean="0">
                <a:solidFill>
                  <a:schemeClr val="bg2">
                    <a:lumMod val="50000"/>
                  </a:schemeClr>
                </a:solidFill>
                <a:latin typeface="Times New Roman" pitchFamily="18" charset="0"/>
              </a:rPr>
              <a:t>、</a:t>
            </a:r>
          </a:p>
          <a:p>
            <a:pPr marL="1704975" lvl="1" indent="93663" eaLnBrk="1" hangingPunct="1">
              <a:buFont typeface="Wingdings" pitchFamily="2" charset="2"/>
              <a:buNone/>
            </a:pPr>
            <a:r>
              <a:rPr lang="zh-CN" altLang="en-US" sz="2000" b="1" dirty="0" smtClean="0">
                <a:solidFill>
                  <a:schemeClr val="bg2">
                    <a:lumMod val="50000"/>
                  </a:schemeClr>
                </a:solidFill>
                <a:latin typeface="Times New Roman" pitchFamily="18" charset="0"/>
              </a:rPr>
              <a:t>            </a:t>
            </a:r>
            <a:r>
              <a:rPr lang="en-US" altLang="zh-CN" sz="2000" b="1" dirty="0" smtClean="0">
                <a:solidFill>
                  <a:schemeClr val="bg2">
                    <a:lumMod val="50000"/>
                  </a:schemeClr>
                </a:solidFill>
                <a:latin typeface="Times New Roman" pitchFamily="18" charset="0"/>
              </a:rPr>
              <a:t>GL_LIGHT0</a:t>
            </a:r>
            <a:r>
              <a:rPr lang="zh-CN" altLang="en-US" sz="2000" b="1" dirty="0" smtClean="0">
                <a:solidFill>
                  <a:schemeClr val="bg2">
                    <a:lumMod val="50000"/>
                  </a:schemeClr>
                </a:solidFill>
                <a:latin typeface="Times New Roman" pitchFamily="18" charset="0"/>
              </a:rPr>
              <a:t>、</a:t>
            </a:r>
            <a:r>
              <a:rPr lang="en-US" altLang="zh-CN" sz="2000" b="1" dirty="0" smtClean="0">
                <a:solidFill>
                  <a:schemeClr val="bg2">
                    <a:lumMod val="50000"/>
                  </a:schemeClr>
                </a:solidFill>
                <a:latin typeface="Times New Roman" pitchFamily="18" charset="0"/>
              </a:rPr>
              <a:t>...</a:t>
            </a:r>
            <a:r>
              <a:rPr lang="zh-CN" altLang="en-US" sz="2000" b="1" dirty="0" smtClean="0">
                <a:solidFill>
                  <a:schemeClr val="bg2">
                    <a:lumMod val="50000"/>
                  </a:schemeClr>
                </a:solidFill>
                <a:latin typeface="Times New Roman" pitchFamily="18" charset="0"/>
              </a:rPr>
              <a:t>、 </a:t>
            </a:r>
            <a:r>
              <a:rPr lang="en-US" altLang="zh-CN" sz="2000" b="1" dirty="0" smtClean="0">
                <a:solidFill>
                  <a:schemeClr val="bg2">
                    <a:lumMod val="50000"/>
                  </a:schemeClr>
                </a:solidFill>
                <a:latin typeface="Times New Roman" pitchFamily="18" charset="0"/>
              </a:rPr>
              <a:t>GL_LIGHT7</a:t>
            </a:r>
          </a:p>
          <a:p>
            <a:pPr marL="1704975" lvl="1" indent="93663" eaLnBrk="1" hangingPunct="1">
              <a:buFont typeface="Wingdings" pitchFamily="2" charset="2"/>
              <a:buNone/>
            </a:pPr>
            <a:r>
              <a:rPr lang="en-US" altLang="zh-CN" sz="2000" b="1" i="1" dirty="0" err="1" smtClean="0">
                <a:solidFill>
                  <a:schemeClr val="bg2">
                    <a:lumMod val="50000"/>
                  </a:schemeClr>
                </a:solidFill>
                <a:latin typeface="Times New Roman" pitchFamily="18" charset="0"/>
              </a:rPr>
              <a:t>pname</a:t>
            </a:r>
            <a:r>
              <a:rPr lang="en-US" altLang="zh-CN" sz="2000" b="1" dirty="0" smtClean="0">
                <a:solidFill>
                  <a:schemeClr val="bg2">
                    <a:lumMod val="50000"/>
                  </a:schemeClr>
                </a:solidFill>
                <a:latin typeface="Times New Roman" pitchFamily="18" charset="0"/>
              </a:rPr>
              <a:t> </a:t>
            </a:r>
            <a:r>
              <a:rPr lang="zh-CN" altLang="en-US" sz="2000" b="1" dirty="0" smtClean="0">
                <a:solidFill>
                  <a:schemeClr val="bg2">
                    <a:lumMod val="50000"/>
                  </a:schemeClr>
                </a:solidFill>
                <a:latin typeface="Times New Roman" pitchFamily="18" charset="0"/>
              </a:rPr>
              <a:t>为所设置的光源属性</a:t>
            </a:r>
          </a:p>
          <a:p>
            <a:pPr marL="1704975" lvl="1" indent="93663" eaLnBrk="1" hangingPunct="1">
              <a:buFont typeface="Wingdings" pitchFamily="2" charset="2"/>
              <a:buNone/>
            </a:pPr>
            <a:r>
              <a:rPr lang="en-US" altLang="zh-CN" sz="2000" b="1" i="1" dirty="0" err="1" smtClean="0">
                <a:solidFill>
                  <a:schemeClr val="bg2">
                    <a:lumMod val="50000"/>
                  </a:schemeClr>
                </a:solidFill>
                <a:latin typeface="Times New Roman" pitchFamily="18" charset="0"/>
              </a:rPr>
              <a:t>param</a:t>
            </a:r>
            <a:r>
              <a:rPr lang="en-US" altLang="zh-CN" sz="2000" b="1" dirty="0" smtClean="0">
                <a:solidFill>
                  <a:schemeClr val="bg2">
                    <a:lumMod val="50000"/>
                  </a:schemeClr>
                </a:solidFill>
                <a:latin typeface="Times New Roman" pitchFamily="18" charset="0"/>
              </a:rPr>
              <a:t> </a:t>
            </a:r>
            <a:r>
              <a:rPr lang="zh-CN" altLang="en-US" sz="2000" b="1" dirty="0" smtClean="0">
                <a:solidFill>
                  <a:schemeClr val="bg2">
                    <a:lumMod val="50000"/>
                  </a:schemeClr>
                </a:solidFill>
                <a:latin typeface="Times New Roman" pitchFamily="18" charset="0"/>
              </a:rPr>
              <a:t>为所相应光源属性的属性值。如果定义的属性值是向量形式，</a:t>
            </a:r>
          </a:p>
          <a:p>
            <a:pPr marL="1704975" lvl="1" indent="93663" eaLnBrk="1" hangingPunct="1">
              <a:buFont typeface="Wingdings" pitchFamily="2" charset="2"/>
              <a:buNone/>
            </a:pPr>
            <a:r>
              <a:rPr lang="zh-CN" altLang="en-US" sz="2000" b="1" dirty="0" smtClean="0">
                <a:solidFill>
                  <a:schemeClr val="bg2">
                    <a:lumMod val="50000"/>
                  </a:schemeClr>
                </a:solidFill>
                <a:latin typeface="Times New Roman" pitchFamily="18" charset="0"/>
              </a:rPr>
              <a:t>             则该值就是一个指针数组</a:t>
            </a:r>
          </a:p>
          <a:p>
            <a:pPr lvl="1" eaLnBrk="1" hangingPunct="1">
              <a:buFont typeface="Wingdings" pitchFamily="2" charset="2"/>
              <a:buNone/>
            </a:pPr>
            <a:endParaRPr lang="zh-CN" altLang="en-US" sz="2000" dirty="0" smtClean="0">
              <a:latin typeface="Times New Roman" pitchFamily="18" charset="0"/>
            </a:endParaRPr>
          </a:p>
        </p:txBody>
      </p:sp>
    </p:spTree>
    <p:extLst>
      <p:ext uri="{BB962C8B-B14F-4D97-AF65-F5344CB8AC3E}">
        <p14:creationId xmlns:p14="http://schemas.microsoft.com/office/powerpoint/2010/main" val="3329043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2211">
                                            <p:bg/>
                                          </p:spTgt>
                                        </p:tgtEl>
                                        <p:attrNameLst>
                                          <p:attrName>style.visibility</p:attrName>
                                        </p:attrNameLst>
                                      </p:cBhvr>
                                      <p:to>
                                        <p:strVal val="visible"/>
                                      </p:to>
                                    </p:set>
                                    <p:animEffect transition="in" filter="wipe(up)">
                                      <p:cBhvr>
                                        <p:cTn id="7" dur="500"/>
                                        <p:tgtEl>
                                          <p:spTgt spid="222211">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2211">
                                            <p:txEl>
                                              <p:pRg st="0" end="0"/>
                                            </p:txEl>
                                          </p:spTgt>
                                        </p:tgtEl>
                                        <p:attrNameLst>
                                          <p:attrName>style.visibility</p:attrName>
                                        </p:attrNameLst>
                                      </p:cBhvr>
                                      <p:to>
                                        <p:strVal val="visible"/>
                                      </p:to>
                                    </p:set>
                                    <p:animEffect transition="in" filter="wipe(up)">
                                      <p:cBhvr>
                                        <p:cTn id="10" dur="500"/>
                                        <p:tgtEl>
                                          <p:spTgt spid="222211">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22211">
                                            <p:txEl>
                                              <p:pRg st="1" end="1"/>
                                            </p:txEl>
                                          </p:spTgt>
                                        </p:tgtEl>
                                        <p:attrNameLst>
                                          <p:attrName>style.visibility</p:attrName>
                                        </p:attrNameLst>
                                      </p:cBhvr>
                                      <p:to>
                                        <p:strVal val="visible"/>
                                      </p:to>
                                    </p:set>
                                    <p:animEffect transition="in" filter="wipe(up)">
                                      <p:cBhvr>
                                        <p:cTn id="13" dur="500"/>
                                        <p:tgtEl>
                                          <p:spTgt spid="222211">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22211">
                                            <p:txEl>
                                              <p:pRg st="2" end="2"/>
                                            </p:txEl>
                                          </p:spTgt>
                                        </p:tgtEl>
                                        <p:attrNameLst>
                                          <p:attrName>style.visibility</p:attrName>
                                        </p:attrNameLst>
                                      </p:cBhvr>
                                      <p:to>
                                        <p:strVal val="visible"/>
                                      </p:to>
                                    </p:set>
                                    <p:animEffect transition="in" filter="wipe(up)">
                                      <p:cBhvr>
                                        <p:cTn id="16" dur="500"/>
                                        <p:tgtEl>
                                          <p:spTgt spid="222211">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22211">
                                            <p:txEl>
                                              <p:pRg st="3" end="3"/>
                                            </p:txEl>
                                          </p:spTgt>
                                        </p:tgtEl>
                                        <p:attrNameLst>
                                          <p:attrName>style.visibility</p:attrName>
                                        </p:attrNameLst>
                                      </p:cBhvr>
                                      <p:to>
                                        <p:strVal val="visible"/>
                                      </p:to>
                                    </p:set>
                                    <p:animEffect transition="in" filter="wipe(up)">
                                      <p:cBhvr>
                                        <p:cTn id="19" dur="500"/>
                                        <p:tgtEl>
                                          <p:spTgt spid="222211">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22211">
                                            <p:txEl>
                                              <p:pRg st="4" end="4"/>
                                            </p:txEl>
                                          </p:spTgt>
                                        </p:tgtEl>
                                        <p:attrNameLst>
                                          <p:attrName>style.visibility</p:attrName>
                                        </p:attrNameLst>
                                      </p:cBhvr>
                                      <p:to>
                                        <p:strVal val="visible"/>
                                      </p:to>
                                    </p:set>
                                    <p:animEffect transition="in" filter="wipe(up)">
                                      <p:cBhvr>
                                        <p:cTn id="22" dur="500"/>
                                        <p:tgtEl>
                                          <p:spTgt spid="222211">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22211">
                                            <p:txEl>
                                              <p:pRg st="5" end="5"/>
                                            </p:txEl>
                                          </p:spTgt>
                                        </p:tgtEl>
                                        <p:attrNameLst>
                                          <p:attrName>style.visibility</p:attrName>
                                        </p:attrNameLst>
                                      </p:cBhvr>
                                      <p:to>
                                        <p:strVal val="visible"/>
                                      </p:to>
                                    </p:set>
                                    <p:animEffect transition="in" filter="wipe(up)">
                                      <p:cBhvr>
                                        <p:cTn id="25" dur="500"/>
                                        <p:tgtEl>
                                          <p:spTgt spid="222211">
                                            <p:txEl>
                                              <p:pRg st="5" end="5"/>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22211">
                                            <p:txEl>
                                              <p:pRg st="6" end="6"/>
                                            </p:txEl>
                                          </p:spTgt>
                                        </p:tgtEl>
                                        <p:attrNameLst>
                                          <p:attrName>style.visibility</p:attrName>
                                        </p:attrNameLst>
                                      </p:cBhvr>
                                      <p:to>
                                        <p:strVal val="visible"/>
                                      </p:to>
                                    </p:set>
                                    <p:animEffect transition="in" filter="wipe(up)">
                                      <p:cBhvr>
                                        <p:cTn id="28" dur="500"/>
                                        <p:tgtEl>
                                          <p:spTgt spid="222211">
                                            <p:txEl>
                                              <p:pRg st="6" end="6"/>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22211">
                                            <p:txEl>
                                              <p:pRg st="7" end="7"/>
                                            </p:txEl>
                                          </p:spTgt>
                                        </p:tgtEl>
                                        <p:attrNameLst>
                                          <p:attrName>style.visibility</p:attrName>
                                        </p:attrNameLst>
                                      </p:cBhvr>
                                      <p:to>
                                        <p:strVal val="visible"/>
                                      </p:to>
                                    </p:set>
                                    <p:animEffect transition="in" filter="wipe(up)">
                                      <p:cBhvr>
                                        <p:cTn id="33" dur="500"/>
                                        <p:tgtEl>
                                          <p:spTgt spid="222211">
                                            <p:txEl>
                                              <p:pRg st="7" end="7"/>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22211">
                                            <p:txEl>
                                              <p:pRg st="8" end="8"/>
                                            </p:txEl>
                                          </p:spTgt>
                                        </p:tgtEl>
                                        <p:attrNameLst>
                                          <p:attrName>style.visibility</p:attrName>
                                        </p:attrNameLst>
                                      </p:cBhvr>
                                      <p:to>
                                        <p:strVal val="visible"/>
                                      </p:to>
                                    </p:set>
                                    <p:animEffect transition="in" filter="wipe(up)">
                                      <p:cBhvr>
                                        <p:cTn id="38" dur="500"/>
                                        <p:tgtEl>
                                          <p:spTgt spid="222211">
                                            <p:txEl>
                                              <p:pRg st="8" end="8"/>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22211">
                                            <p:txEl>
                                              <p:pRg st="9" end="9"/>
                                            </p:txEl>
                                          </p:spTgt>
                                        </p:tgtEl>
                                        <p:attrNameLst>
                                          <p:attrName>style.visibility</p:attrName>
                                        </p:attrNameLst>
                                      </p:cBhvr>
                                      <p:to>
                                        <p:strVal val="visible"/>
                                      </p:to>
                                    </p:set>
                                    <p:animEffect transition="in" filter="wipe(up)">
                                      <p:cBhvr>
                                        <p:cTn id="43" dur="500"/>
                                        <p:tgtEl>
                                          <p:spTgt spid="222211">
                                            <p:txEl>
                                              <p:pRg st="9" end="9"/>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22211">
                                            <p:txEl>
                                              <p:pRg st="10" end="10"/>
                                            </p:txEl>
                                          </p:spTgt>
                                        </p:tgtEl>
                                        <p:attrNameLst>
                                          <p:attrName>style.visibility</p:attrName>
                                        </p:attrNameLst>
                                      </p:cBhvr>
                                      <p:to>
                                        <p:strVal val="visible"/>
                                      </p:to>
                                    </p:set>
                                    <p:animEffect transition="in" filter="wipe(up)">
                                      <p:cBhvr>
                                        <p:cTn id="48" dur="500"/>
                                        <p:tgtEl>
                                          <p:spTgt spid="2222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
        <p:nvSpPr>
          <p:cNvPr id="224259" name="Rectangle 3"/>
          <p:cNvSpPr>
            <a:spLocks noGrp="1" noChangeArrowheads="1"/>
          </p:cNvSpPr>
          <p:nvPr>
            <p:ph type="body" idx="1"/>
          </p:nvPr>
        </p:nvSpPr>
        <p:spPr>
          <a:xfrm>
            <a:off x="1055440" y="1628800"/>
            <a:ext cx="10215033" cy="4968552"/>
          </a:xfrm>
        </p:spPr>
        <p:txBody>
          <a:bodyPr>
            <a:normAutofit fontScale="85000" lnSpcReduction="20000"/>
          </a:bodyPr>
          <a:lstStyle/>
          <a:p>
            <a:pPr marL="717550" lvl="1" indent="-342900" eaLnBrk="1" hangingPunct="0">
              <a:lnSpc>
                <a:spcPct val="130000"/>
              </a:lnSpc>
              <a:spcBef>
                <a:spcPts val="18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将光照数组传递给</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光源</a:t>
            </a:r>
          </a:p>
          <a:p>
            <a:pPr marL="1260475" lvl="3" indent="-342900" eaLnBrk="1" hangingPunct="0">
              <a:lnSpc>
                <a:spcPct val="140000"/>
              </a:lnSpc>
              <a:spcBef>
                <a:spcPts val="1800"/>
              </a:spcBef>
              <a:buFont typeface="Arial" panose="020B0604020202020204" pitchFamily="34" charset="0"/>
              <a:buChar char="•"/>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例如</a:t>
            </a:r>
          </a:p>
          <a:p>
            <a:pPr eaLnBrk="1" hangingPunct="1">
              <a:lnSpc>
                <a:spcPct val="80000"/>
              </a:lnSpc>
              <a:buFont typeface="Wingdings" pitchFamily="2" charset="2"/>
              <a:buNone/>
            </a:pPr>
            <a:r>
              <a:rPr lang="en-US" altLang="zh-CN" sz="2600" dirty="0" smtClean="0">
                <a:latin typeface="Times New Roman" pitchFamily="18" charset="0"/>
              </a:rPr>
              <a:t>…</a:t>
            </a:r>
          </a:p>
          <a:p>
            <a:pPr eaLnBrk="1" hangingPunct="1">
              <a:lnSpc>
                <a:spcPct val="80000"/>
              </a:lnSpc>
              <a:buFont typeface="Wingdings" pitchFamily="2" charset="2"/>
              <a:buNone/>
            </a:pPr>
            <a:r>
              <a:rPr lang="en-US" altLang="zh-CN" sz="2600" dirty="0" smtClean="0"/>
              <a:t>	</a:t>
            </a:r>
            <a:r>
              <a:rPr lang="en-US" altLang="zh-CN" sz="2600" b="1" dirty="0" err="1" smtClean="0">
                <a:solidFill>
                  <a:srgbClr val="006600"/>
                </a:solidFill>
                <a:latin typeface="Times New Roman" pitchFamily="18" charset="0"/>
              </a:rPr>
              <a:t>GLfloat</a:t>
            </a:r>
            <a:r>
              <a:rPr lang="en-US" altLang="zh-CN" sz="2600" b="1" dirty="0" smtClean="0">
                <a:solidFill>
                  <a:srgbClr val="006600"/>
                </a:solidFill>
                <a:latin typeface="Times New Roman" pitchFamily="18" charset="0"/>
              </a:rPr>
              <a:t> ambient_light0[]={0.2,0.2,0.2,1.0};</a:t>
            </a:r>
          </a:p>
          <a:p>
            <a:pPr eaLnBrk="1" hangingPunct="1">
              <a:lnSpc>
                <a:spcPct val="80000"/>
              </a:lnSpc>
              <a:buFont typeface="Wingdings" pitchFamily="2" charset="2"/>
              <a:buNone/>
            </a:pPr>
            <a:r>
              <a:rPr lang="en-US" altLang="zh-CN" sz="2600" b="1" dirty="0" smtClean="0">
                <a:solidFill>
                  <a:srgbClr val="006600"/>
                </a:solidFill>
                <a:latin typeface="Times New Roman" pitchFamily="18" charset="0"/>
              </a:rPr>
              <a:t>	</a:t>
            </a:r>
            <a:r>
              <a:rPr lang="en-US" altLang="zh-CN" sz="2600" b="1" dirty="0" err="1" smtClean="0">
                <a:solidFill>
                  <a:srgbClr val="006600"/>
                </a:solidFill>
                <a:latin typeface="Times New Roman" pitchFamily="18" charset="0"/>
              </a:rPr>
              <a:t>GLfloat</a:t>
            </a:r>
            <a:r>
              <a:rPr lang="en-US" altLang="zh-CN" sz="2600" b="1" dirty="0" smtClean="0">
                <a:solidFill>
                  <a:srgbClr val="006600"/>
                </a:solidFill>
                <a:latin typeface="Times New Roman" pitchFamily="18" charset="0"/>
              </a:rPr>
              <a:t> diffuse_light0[]={0.8,0.3,0.3,1.0};</a:t>
            </a:r>
          </a:p>
          <a:p>
            <a:pPr eaLnBrk="1" hangingPunct="1">
              <a:lnSpc>
                <a:spcPct val="80000"/>
              </a:lnSpc>
              <a:buFont typeface="Wingdings" pitchFamily="2" charset="2"/>
              <a:buNone/>
            </a:pPr>
            <a:r>
              <a:rPr lang="en-US" altLang="zh-CN" sz="2600" b="1" dirty="0" smtClean="0">
                <a:solidFill>
                  <a:srgbClr val="006600"/>
                </a:solidFill>
                <a:latin typeface="Times New Roman" pitchFamily="18" charset="0"/>
              </a:rPr>
              <a:t>	</a:t>
            </a:r>
            <a:r>
              <a:rPr lang="en-US" altLang="zh-CN" sz="2600" b="1" dirty="0" err="1" smtClean="0">
                <a:solidFill>
                  <a:srgbClr val="006600"/>
                </a:solidFill>
                <a:latin typeface="Times New Roman" pitchFamily="18" charset="0"/>
              </a:rPr>
              <a:t>GLfloat</a:t>
            </a:r>
            <a:r>
              <a:rPr lang="en-US" altLang="zh-CN" sz="2600" b="1" dirty="0" smtClean="0">
                <a:solidFill>
                  <a:srgbClr val="006600"/>
                </a:solidFill>
                <a:latin typeface="Times New Roman" pitchFamily="18" charset="0"/>
              </a:rPr>
              <a:t> specular_light0 []={1.0,0.5,0.5,1.0};</a:t>
            </a:r>
          </a:p>
          <a:p>
            <a:pPr eaLnBrk="1" hangingPunct="1">
              <a:lnSpc>
                <a:spcPct val="80000"/>
              </a:lnSpc>
              <a:buFont typeface="Wingdings" pitchFamily="2" charset="2"/>
              <a:buNone/>
            </a:pPr>
            <a:r>
              <a:rPr lang="en-US" altLang="zh-CN" sz="2600" b="1" dirty="0" smtClean="0">
                <a:solidFill>
                  <a:srgbClr val="006600"/>
                </a:solidFill>
                <a:latin typeface="Times New Roman" pitchFamily="18" charset="0"/>
              </a:rPr>
              <a:t>	</a:t>
            </a:r>
            <a:r>
              <a:rPr lang="en-US" altLang="zh-CN" sz="2600" b="1" dirty="0" err="1" smtClean="0">
                <a:solidFill>
                  <a:srgbClr val="006600"/>
                </a:solidFill>
                <a:latin typeface="Times New Roman" pitchFamily="18" charset="0"/>
              </a:rPr>
              <a:t>GLfloat</a:t>
            </a:r>
            <a:r>
              <a:rPr lang="en-US" altLang="zh-CN" sz="2600" b="1" dirty="0" smtClean="0">
                <a:solidFill>
                  <a:srgbClr val="006600"/>
                </a:solidFill>
                <a:latin typeface="Times New Roman" pitchFamily="18" charset="0"/>
              </a:rPr>
              <a:t> position_light0[]={-1.5,2.0,10.0,1.0};</a:t>
            </a:r>
          </a:p>
          <a:p>
            <a:pPr eaLnBrk="1" hangingPunct="1">
              <a:lnSpc>
                <a:spcPct val="80000"/>
              </a:lnSpc>
              <a:buFont typeface="Wingdings" pitchFamily="2" charset="2"/>
              <a:buNone/>
            </a:pPr>
            <a:r>
              <a:rPr lang="en-US" altLang="zh-CN" sz="2600" b="1" dirty="0" smtClean="0"/>
              <a:t>	</a:t>
            </a:r>
          </a:p>
          <a:p>
            <a:pPr eaLnBrk="1" hangingPunct="1">
              <a:lnSpc>
                <a:spcPct val="80000"/>
              </a:lnSpc>
              <a:buFont typeface="Wingdings" pitchFamily="2" charset="2"/>
              <a:buNone/>
            </a:pPr>
            <a:r>
              <a:rPr lang="en-US" altLang="zh-CN" sz="2600" b="1" dirty="0" smtClean="0"/>
              <a:t>	</a:t>
            </a:r>
            <a:r>
              <a:rPr lang="en-US" altLang="zh-CN" sz="2600" b="1" dirty="0" err="1" smtClean="0">
                <a:solidFill>
                  <a:srgbClr val="3333CC"/>
                </a:solidFill>
                <a:latin typeface="Times New Roman" pitchFamily="18" charset="0"/>
              </a:rPr>
              <a:t>glLightfv</a:t>
            </a:r>
            <a:r>
              <a:rPr lang="en-US" altLang="zh-CN" sz="2600" b="1" dirty="0" smtClean="0">
                <a:solidFill>
                  <a:srgbClr val="3333CC"/>
                </a:solidFill>
                <a:latin typeface="Times New Roman" pitchFamily="18" charset="0"/>
              </a:rPr>
              <a:t>(GL_LIGHT0,GL_AMBIENT, ambient_light0);</a:t>
            </a:r>
          </a:p>
          <a:p>
            <a:pPr eaLnBrk="1" hangingPunct="1">
              <a:lnSpc>
                <a:spcPct val="80000"/>
              </a:lnSpc>
              <a:buFont typeface="Wingdings" pitchFamily="2" charset="2"/>
              <a:buNone/>
            </a:pPr>
            <a:r>
              <a:rPr lang="en-US" altLang="zh-CN" sz="2600" b="1" dirty="0" smtClean="0">
                <a:solidFill>
                  <a:srgbClr val="3333CC"/>
                </a:solidFill>
                <a:latin typeface="Times New Roman" pitchFamily="18" charset="0"/>
              </a:rPr>
              <a:t>	</a:t>
            </a:r>
            <a:r>
              <a:rPr lang="en-US" altLang="zh-CN" sz="2600" b="1" dirty="0" err="1" smtClean="0">
                <a:solidFill>
                  <a:srgbClr val="3333CC"/>
                </a:solidFill>
                <a:latin typeface="Times New Roman" pitchFamily="18" charset="0"/>
              </a:rPr>
              <a:t>glLightfv</a:t>
            </a:r>
            <a:r>
              <a:rPr lang="en-US" altLang="zh-CN" sz="2600" b="1" dirty="0" smtClean="0">
                <a:solidFill>
                  <a:srgbClr val="3333CC"/>
                </a:solidFill>
                <a:latin typeface="Times New Roman" pitchFamily="18" charset="0"/>
              </a:rPr>
              <a:t>(GL_LIGHT0,GL_DIFFUSE,diffuse_light0);</a:t>
            </a:r>
          </a:p>
          <a:p>
            <a:pPr eaLnBrk="1" hangingPunct="1">
              <a:lnSpc>
                <a:spcPct val="80000"/>
              </a:lnSpc>
              <a:buFont typeface="Wingdings" pitchFamily="2" charset="2"/>
              <a:buNone/>
            </a:pPr>
            <a:r>
              <a:rPr lang="en-US" altLang="zh-CN" sz="2600" b="1" dirty="0" smtClean="0">
                <a:solidFill>
                  <a:srgbClr val="3333CC"/>
                </a:solidFill>
                <a:latin typeface="Times New Roman" pitchFamily="18" charset="0"/>
              </a:rPr>
              <a:t>	</a:t>
            </a:r>
            <a:r>
              <a:rPr lang="en-US" altLang="zh-CN" sz="2600" b="1" dirty="0" err="1" smtClean="0">
                <a:solidFill>
                  <a:srgbClr val="3333CC"/>
                </a:solidFill>
                <a:latin typeface="Times New Roman" pitchFamily="18" charset="0"/>
              </a:rPr>
              <a:t>glLightfv</a:t>
            </a:r>
            <a:r>
              <a:rPr lang="en-US" altLang="zh-CN" sz="2600" b="1" dirty="0" smtClean="0">
                <a:solidFill>
                  <a:srgbClr val="3333CC"/>
                </a:solidFill>
                <a:latin typeface="Times New Roman" pitchFamily="18" charset="0"/>
              </a:rPr>
              <a:t>(GL_LIGHT0,GL_SPECULAR, specular_light0);</a:t>
            </a:r>
          </a:p>
          <a:p>
            <a:pPr eaLnBrk="1" hangingPunct="1">
              <a:lnSpc>
                <a:spcPct val="80000"/>
              </a:lnSpc>
              <a:buFont typeface="Wingdings" pitchFamily="2" charset="2"/>
              <a:buNone/>
            </a:pPr>
            <a:r>
              <a:rPr lang="en-US" altLang="zh-CN" sz="2600" b="1" dirty="0" smtClean="0">
                <a:solidFill>
                  <a:srgbClr val="3333CC"/>
                </a:solidFill>
                <a:latin typeface="Times New Roman" pitchFamily="18" charset="0"/>
              </a:rPr>
              <a:t>	</a:t>
            </a:r>
            <a:r>
              <a:rPr lang="en-US" altLang="zh-CN" sz="2600" b="1" dirty="0" err="1" smtClean="0">
                <a:solidFill>
                  <a:srgbClr val="3333CC"/>
                </a:solidFill>
                <a:latin typeface="Times New Roman" pitchFamily="18" charset="0"/>
              </a:rPr>
              <a:t>glLightfv</a:t>
            </a:r>
            <a:r>
              <a:rPr lang="en-US" altLang="zh-CN" sz="2600" b="1" dirty="0" smtClean="0">
                <a:solidFill>
                  <a:srgbClr val="3333CC"/>
                </a:solidFill>
                <a:latin typeface="Times New Roman" pitchFamily="18" charset="0"/>
              </a:rPr>
              <a:t>(GL_LIGHT0,GL_POSITION, position_light0);</a:t>
            </a:r>
          </a:p>
          <a:p>
            <a:pPr eaLnBrk="1" hangingPunct="1">
              <a:lnSpc>
                <a:spcPct val="80000"/>
              </a:lnSpc>
              <a:buFont typeface="Wingdings" pitchFamily="2" charset="2"/>
              <a:buNone/>
            </a:pPr>
            <a:r>
              <a:rPr lang="en-US" altLang="zh-CN" sz="2600" b="1" dirty="0" smtClean="0">
                <a:latin typeface="Times New Roman" pitchFamily="18" charset="0"/>
              </a:rPr>
              <a:t>…</a:t>
            </a:r>
          </a:p>
        </p:txBody>
      </p:sp>
    </p:spTree>
    <p:extLst>
      <p:ext uri="{BB962C8B-B14F-4D97-AF65-F5344CB8AC3E}">
        <p14:creationId xmlns:p14="http://schemas.microsoft.com/office/powerpoint/2010/main" val="384314163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animEffect transition="in" filter="wipe(up)">
                                      <p:cBhvr>
                                        <p:cTn id="7" dur="500"/>
                                        <p:tgtEl>
                                          <p:spTgt spid="22425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4259">
                                            <p:txEl>
                                              <p:pRg st="1" end="1"/>
                                            </p:txEl>
                                          </p:spTgt>
                                        </p:tgtEl>
                                        <p:attrNameLst>
                                          <p:attrName>style.visibility</p:attrName>
                                        </p:attrNameLst>
                                      </p:cBhvr>
                                      <p:to>
                                        <p:strVal val="visible"/>
                                      </p:to>
                                    </p:set>
                                    <p:animEffect transition="in" filter="wipe(up)">
                                      <p:cBhvr>
                                        <p:cTn id="10" dur="500"/>
                                        <p:tgtEl>
                                          <p:spTgt spid="22425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4259">
                                            <p:txEl>
                                              <p:pRg st="2" end="2"/>
                                            </p:txEl>
                                          </p:spTgt>
                                        </p:tgtEl>
                                        <p:attrNameLst>
                                          <p:attrName>style.visibility</p:attrName>
                                        </p:attrNameLst>
                                      </p:cBhvr>
                                      <p:to>
                                        <p:strVal val="visible"/>
                                      </p:to>
                                    </p:set>
                                    <p:animEffect transition="in" filter="wipe(up)">
                                      <p:cBhvr>
                                        <p:cTn id="15" dur="500"/>
                                        <p:tgtEl>
                                          <p:spTgt spid="224259">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24259">
                                            <p:txEl>
                                              <p:pRg st="3" end="3"/>
                                            </p:txEl>
                                          </p:spTgt>
                                        </p:tgtEl>
                                        <p:attrNameLst>
                                          <p:attrName>style.visibility</p:attrName>
                                        </p:attrNameLst>
                                      </p:cBhvr>
                                      <p:to>
                                        <p:strVal val="visible"/>
                                      </p:to>
                                    </p:set>
                                    <p:animEffect transition="in" filter="wipe(up)">
                                      <p:cBhvr>
                                        <p:cTn id="18" dur="500"/>
                                        <p:tgtEl>
                                          <p:spTgt spid="224259">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24259">
                                            <p:txEl>
                                              <p:pRg st="4" end="4"/>
                                            </p:txEl>
                                          </p:spTgt>
                                        </p:tgtEl>
                                        <p:attrNameLst>
                                          <p:attrName>style.visibility</p:attrName>
                                        </p:attrNameLst>
                                      </p:cBhvr>
                                      <p:to>
                                        <p:strVal val="visible"/>
                                      </p:to>
                                    </p:set>
                                    <p:animEffect transition="in" filter="wipe(up)">
                                      <p:cBhvr>
                                        <p:cTn id="21" dur="500"/>
                                        <p:tgtEl>
                                          <p:spTgt spid="224259">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24259">
                                            <p:txEl>
                                              <p:pRg st="5" end="5"/>
                                            </p:txEl>
                                          </p:spTgt>
                                        </p:tgtEl>
                                        <p:attrNameLst>
                                          <p:attrName>style.visibility</p:attrName>
                                        </p:attrNameLst>
                                      </p:cBhvr>
                                      <p:to>
                                        <p:strVal val="visible"/>
                                      </p:to>
                                    </p:set>
                                    <p:animEffect transition="in" filter="wipe(up)">
                                      <p:cBhvr>
                                        <p:cTn id="24" dur="500"/>
                                        <p:tgtEl>
                                          <p:spTgt spid="224259">
                                            <p:txEl>
                                              <p:pRg st="5" end="5"/>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24259">
                                            <p:txEl>
                                              <p:pRg st="6" end="6"/>
                                            </p:txEl>
                                          </p:spTgt>
                                        </p:tgtEl>
                                        <p:attrNameLst>
                                          <p:attrName>style.visibility</p:attrName>
                                        </p:attrNameLst>
                                      </p:cBhvr>
                                      <p:to>
                                        <p:strVal val="visible"/>
                                      </p:to>
                                    </p:set>
                                    <p:animEffect transition="in" filter="wipe(up)">
                                      <p:cBhvr>
                                        <p:cTn id="27" dur="500"/>
                                        <p:tgtEl>
                                          <p:spTgt spid="224259">
                                            <p:txEl>
                                              <p:pRg st="6" end="6"/>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24259">
                                            <p:txEl>
                                              <p:pRg st="7" end="7"/>
                                            </p:txEl>
                                          </p:spTgt>
                                        </p:tgtEl>
                                        <p:attrNameLst>
                                          <p:attrName>style.visibility</p:attrName>
                                        </p:attrNameLst>
                                      </p:cBhvr>
                                      <p:to>
                                        <p:strVal val="visible"/>
                                      </p:to>
                                    </p:set>
                                    <p:animEffect transition="in" filter="wipe(up)">
                                      <p:cBhvr>
                                        <p:cTn id="30" dur="500"/>
                                        <p:tgtEl>
                                          <p:spTgt spid="224259">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24259">
                                            <p:txEl>
                                              <p:pRg st="8" end="8"/>
                                            </p:txEl>
                                          </p:spTgt>
                                        </p:tgtEl>
                                        <p:attrNameLst>
                                          <p:attrName>style.visibility</p:attrName>
                                        </p:attrNameLst>
                                      </p:cBhvr>
                                      <p:to>
                                        <p:strVal val="visible"/>
                                      </p:to>
                                    </p:set>
                                    <p:animEffect transition="in" filter="wipe(up)">
                                      <p:cBhvr>
                                        <p:cTn id="35" dur="500"/>
                                        <p:tgtEl>
                                          <p:spTgt spid="224259">
                                            <p:txEl>
                                              <p:pRg st="8" end="8"/>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24259">
                                            <p:txEl>
                                              <p:pRg st="9" end="9"/>
                                            </p:txEl>
                                          </p:spTgt>
                                        </p:tgtEl>
                                        <p:attrNameLst>
                                          <p:attrName>style.visibility</p:attrName>
                                        </p:attrNameLst>
                                      </p:cBhvr>
                                      <p:to>
                                        <p:strVal val="visible"/>
                                      </p:to>
                                    </p:set>
                                    <p:animEffect transition="in" filter="wipe(up)">
                                      <p:cBhvr>
                                        <p:cTn id="38" dur="500"/>
                                        <p:tgtEl>
                                          <p:spTgt spid="224259">
                                            <p:txEl>
                                              <p:pRg st="9" end="9"/>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24259">
                                            <p:txEl>
                                              <p:pRg st="10" end="10"/>
                                            </p:txEl>
                                          </p:spTgt>
                                        </p:tgtEl>
                                        <p:attrNameLst>
                                          <p:attrName>style.visibility</p:attrName>
                                        </p:attrNameLst>
                                      </p:cBhvr>
                                      <p:to>
                                        <p:strVal val="visible"/>
                                      </p:to>
                                    </p:set>
                                    <p:animEffect transition="in" filter="wipe(up)">
                                      <p:cBhvr>
                                        <p:cTn id="41" dur="500"/>
                                        <p:tgtEl>
                                          <p:spTgt spid="224259">
                                            <p:txEl>
                                              <p:pRg st="10" end="10"/>
                                            </p:tx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24259">
                                            <p:txEl>
                                              <p:pRg st="11" end="11"/>
                                            </p:txEl>
                                          </p:spTgt>
                                        </p:tgtEl>
                                        <p:attrNameLst>
                                          <p:attrName>style.visibility</p:attrName>
                                        </p:attrNameLst>
                                      </p:cBhvr>
                                      <p:to>
                                        <p:strVal val="visible"/>
                                      </p:to>
                                    </p:set>
                                    <p:animEffect transition="in" filter="wipe(up)">
                                      <p:cBhvr>
                                        <p:cTn id="44" dur="500"/>
                                        <p:tgtEl>
                                          <p:spTgt spid="224259">
                                            <p:txEl>
                                              <p:pRg st="11" end="11"/>
                                            </p:txEl>
                                          </p:spTgt>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24259">
                                            <p:txEl>
                                              <p:pRg st="12" end="12"/>
                                            </p:txEl>
                                          </p:spTgt>
                                        </p:tgtEl>
                                        <p:attrNameLst>
                                          <p:attrName>style.visibility</p:attrName>
                                        </p:attrNameLst>
                                      </p:cBhvr>
                                      <p:to>
                                        <p:strVal val="visible"/>
                                      </p:to>
                                    </p:set>
                                    <p:animEffect transition="in" filter="wipe(up)">
                                      <p:cBhvr>
                                        <p:cTn id="47" dur="500"/>
                                        <p:tgtEl>
                                          <p:spTgt spid="22425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sz="half" idx="1"/>
          </p:nvPr>
        </p:nvSpPr>
        <p:spPr>
          <a:xfrm>
            <a:off x="479376" y="1628800"/>
            <a:ext cx="10013951" cy="4114800"/>
          </a:xfrm>
        </p:spPr>
        <p:txBody>
          <a:bodyPr/>
          <a:lstStyle/>
          <a:p>
            <a:pPr marL="1260475" lvl="3" indent="-342900" eaLnBrk="1" hangingPunct="0">
              <a:lnSpc>
                <a:spcPct val="120000"/>
              </a:lnSpc>
              <a:spcBef>
                <a:spcPts val="1800"/>
              </a:spcBef>
              <a:buFont typeface="Arial" panose="020B0604020202020204" pitchFamily="34" charset="0"/>
              <a:buChar char="•"/>
              <a:defRPr/>
            </a:pP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glLightfv</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函数中</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pname</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的属性类型</a:t>
            </a:r>
          </a:p>
          <a:p>
            <a:pPr lvl="1" eaLnBrk="1" hangingPunct="1">
              <a:buFont typeface="Wingdings" pitchFamily="2" charset="2"/>
              <a:buNone/>
            </a:pPr>
            <a:endParaRPr lang="zh-CN" altLang="en-US" sz="2400" dirty="0" smtClean="0">
              <a:latin typeface="Times New Roman" pitchFamily="18" charset="0"/>
            </a:endParaRPr>
          </a:p>
        </p:txBody>
      </p:sp>
      <p:graphicFrame>
        <p:nvGraphicFramePr>
          <p:cNvPr id="226308" name="Group 4"/>
          <p:cNvGraphicFramePr>
            <a:graphicFrameLocks noGrp="1"/>
          </p:cNvGraphicFramePr>
          <p:nvPr>
            <p:ph sz="half" idx="2"/>
            <p:extLst>
              <p:ext uri="{D42A27DB-BD31-4B8C-83A1-F6EECF244321}">
                <p14:modId xmlns:p14="http://schemas.microsoft.com/office/powerpoint/2010/main" val="3249278931"/>
              </p:ext>
            </p:extLst>
          </p:nvPr>
        </p:nvGraphicFramePr>
        <p:xfrm>
          <a:off x="383118" y="2420939"/>
          <a:ext cx="11474449" cy="4056065"/>
        </p:xfrm>
        <a:graphic>
          <a:graphicData uri="http://schemas.openxmlformats.org/drawingml/2006/table">
            <a:tbl>
              <a:tblPr/>
              <a:tblGrid>
                <a:gridCol w="4993216"/>
                <a:gridCol w="6481233"/>
              </a:tblGrid>
              <a:tr h="3657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dirty="0" smtClean="0">
                          <a:ln>
                            <a:noFill/>
                          </a:ln>
                          <a:solidFill>
                            <a:schemeClr val="bg2">
                              <a:lumMod val="50000"/>
                            </a:schemeClr>
                          </a:solidFill>
                          <a:effectLst/>
                          <a:latin typeface="Arial" charset="0"/>
                          <a:ea typeface="宋体" pitchFamily="2" charset="-122"/>
                        </a:rPr>
                        <a:t>属    性  </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smtClean="0">
                          <a:ln>
                            <a:noFill/>
                          </a:ln>
                          <a:solidFill>
                            <a:schemeClr val="bg2">
                              <a:lumMod val="50000"/>
                            </a:schemeClr>
                          </a:solidFill>
                          <a:effectLst/>
                          <a:latin typeface="Arial" charset="0"/>
                          <a:ea typeface="宋体" pitchFamily="2" charset="-122"/>
                        </a:rPr>
                        <a:t>含    义</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2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GL_AMBIENT</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smtClean="0">
                          <a:ln>
                            <a:noFill/>
                          </a:ln>
                          <a:solidFill>
                            <a:schemeClr val="bg2">
                              <a:lumMod val="50000"/>
                            </a:schemeClr>
                          </a:solidFill>
                          <a:effectLst/>
                          <a:latin typeface="Times New Roman" pitchFamily="18" charset="0"/>
                          <a:ea typeface="宋体" pitchFamily="2" charset="-122"/>
                        </a:rPr>
                        <a:t>指定光源中的环境光</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91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GL_DIFFUSE</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smtClean="0">
                          <a:ln>
                            <a:noFill/>
                          </a:ln>
                          <a:solidFill>
                            <a:schemeClr val="bg2">
                              <a:lumMod val="50000"/>
                            </a:schemeClr>
                          </a:solidFill>
                          <a:effectLst/>
                          <a:latin typeface="Times New Roman" pitchFamily="18" charset="0"/>
                          <a:ea typeface="宋体" pitchFamily="2" charset="-122"/>
                        </a:rPr>
                        <a:t>指定光源中的漫射光</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91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GL_SPECUALR</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smtClean="0">
                          <a:ln>
                            <a:noFill/>
                          </a:ln>
                          <a:solidFill>
                            <a:schemeClr val="bg2">
                              <a:lumMod val="50000"/>
                            </a:schemeClr>
                          </a:solidFill>
                          <a:effectLst/>
                          <a:latin typeface="Times New Roman" pitchFamily="18" charset="0"/>
                          <a:ea typeface="宋体" pitchFamily="2" charset="-122"/>
                        </a:rPr>
                        <a:t>指定光源中的镜面光</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91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GL_POSITION</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smtClean="0">
                          <a:ln>
                            <a:noFill/>
                          </a:ln>
                          <a:solidFill>
                            <a:schemeClr val="bg2">
                              <a:lumMod val="50000"/>
                            </a:schemeClr>
                          </a:solidFill>
                          <a:effectLst/>
                          <a:latin typeface="Times New Roman" pitchFamily="18" charset="0"/>
                          <a:ea typeface="宋体" pitchFamily="2" charset="-122"/>
                        </a:rPr>
                        <a:t>指定光源的位置</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2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GL_CONSTANT_ATTENUATION</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smtClean="0">
                          <a:ln>
                            <a:noFill/>
                          </a:ln>
                          <a:solidFill>
                            <a:schemeClr val="bg2">
                              <a:lumMod val="50000"/>
                            </a:schemeClr>
                          </a:solidFill>
                          <a:effectLst/>
                          <a:latin typeface="Times New Roman" pitchFamily="18" charset="0"/>
                          <a:ea typeface="宋体" pitchFamily="2" charset="-122"/>
                        </a:rPr>
                        <a:t>指定基于一个常数因子的光的衰减系数</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91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GL_LINEAR_ATTENUATION</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指定基于物体和光源距离的光的衰减系数</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91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smtClean="0">
                          <a:ln>
                            <a:noFill/>
                          </a:ln>
                          <a:solidFill>
                            <a:schemeClr val="bg2">
                              <a:lumMod val="50000"/>
                            </a:schemeClr>
                          </a:solidFill>
                          <a:effectLst/>
                          <a:latin typeface="Times New Roman" pitchFamily="18" charset="0"/>
                          <a:ea typeface="宋体" pitchFamily="2" charset="-122"/>
                        </a:rPr>
                        <a:t>GL_QUADRIC_ATTENUATION</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指定基于物体和光源距离的光的二次衰减系数</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91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GL_SPOT_CUTOFF</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指定聚光源的散射面角度</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2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GL_SPOT_DIRECTION</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指定聚光源的方向</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GL_SPOT_EXPONENT</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800" b="1" i="0" u="none" strike="noStrike" cap="none" normalizeH="0" baseline="0" dirty="0" smtClean="0">
                          <a:ln>
                            <a:noFill/>
                          </a:ln>
                          <a:solidFill>
                            <a:schemeClr val="bg2">
                              <a:lumMod val="50000"/>
                            </a:schemeClr>
                          </a:solidFill>
                          <a:effectLst/>
                          <a:latin typeface="Times New Roman" pitchFamily="18" charset="0"/>
                          <a:ea typeface="宋体" pitchFamily="2" charset="-122"/>
                        </a:rPr>
                        <a:t>指定聚光源关于光线角度的密度</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Tree>
    <p:extLst>
      <p:ext uri="{BB962C8B-B14F-4D97-AF65-F5344CB8AC3E}">
        <p14:creationId xmlns:p14="http://schemas.microsoft.com/office/powerpoint/2010/main" val="15422973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sz="half" idx="1"/>
          </p:nvPr>
        </p:nvSpPr>
        <p:spPr>
          <a:xfrm>
            <a:off x="1200152" y="1685926"/>
            <a:ext cx="10991849" cy="5013325"/>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激活光源</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使用</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glEnbale</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函数</a:t>
            </a:r>
          </a:p>
          <a:p>
            <a:pPr lvl="1" eaLnBrk="1" hangingPunct="1">
              <a:lnSpc>
                <a:spcPct val="70000"/>
              </a:lnSpc>
              <a:spcBef>
                <a:spcPct val="0"/>
              </a:spcBef>
              <a:buFont typeface="Wingdings" pitchFamily="2" charset="2"/>
              <a:buNone/>
            </a:pPr>
            <a:endParaRPr lang="zh-CN" altLang="en-US" sz="2000" dirty="0" smtClean="0">
              <a:latin typeface="Times New Roman" pitchFamily="18" charset="0"/>
            </a:endParaRPr>
          </a:p>
          <a:p>
            <a:pPr lvl="1" indent="534988">
              <a:lnSpc>
                <a:spcPct val="70000"/>
              </a:lnSpc>
            </a:pPr>
            <a:r>
              <a:rPr lang="zh-CN" altLang="en-US" sz="2000" dirty="0" smtClean="0">
                <a:latin typeface="Times New Roman" pitchFamily="18" charset="0"/>
              </a:rPr>
              <a:t>            </a:t>
            </a:r>
            <a:r>
              <a:rPr lang="en-US" altLang="zh-CN" sz="2200" b="1" dirty="0" err="1">
                <a:solidFill>
                  <a:schemeClr val="bg2">
                    <a:lumMod val="50000"/>
                  </a:schemeClr>
                </a:solidFill>
                <a:latin typeface="Times New Roman" pitchFamily="18" charset="0"/>
              </a:rPr>
              <a:t>glEnable</a:t>
            </a:r>
            <a:r>
              <a:rPr lang="en-US" altLang="zh-CN" sz="2200" b="1" dirty="0">
                <a:solidFill>
                  <a:schemeClr val="bg2">
                    <a:lumMod val="50000"/>
                  </a:schemeClr>
                </a:solidFill>
                <a:latin typeface="Times New Roman" pitchFamily="18" charset="0"/>
              </a:rPr>
              <a:t>(GL_LIGHTING);</a:t>
            </a:r>
            <a:r>
              <a:rPr lang="en-US" altLang="zh-CN" sz="2200" b="1" dirty="0">
                <a:solidFill>
                  <a:srgbClr val="006600"/>
                </a:solidFill>
                <a:latin typeface="Times New Roman" pitchFamily="18" charset="0"/>
              </a:rPr>
              <a:t>  //</a:t>
            </a:r>
            <a:r>
              <a:rPr lang="zh-CN" altLang="en-US" sz="2200" b="1" dirty="0">
                <a:solidFill>
                  <a:srgbClr val="006600"/>
                </a:solidFill>
                <a:latin typeface="Times New Roman" pitchFamily="18" charset="0"/>
              </a:rPr>
              <a:t>开启光照模型</a:t>
            </a:r>
          </a:p>
          <a:p>
            <a:pPr lvl="1" indent="534988">
              <a:lnSpc>
                <a:spcPct val="70000"/>
              </a:lnSpc>
            </a:pPr>
            <a:r>
              <a:rPr lang="zh-CN" altLang="en-US" sz="2200" b="1" dirty="0">
                <a:solidFill>
                  <a:schemeClr val="bg2">
                    <a:lumMod val="50000"/>
                  </a:schemeClr>
                </a:solidFill>
                <a:latin typeface="Times New Roman" pitchFamily="18" charset="0"/>
              </a:rPr>
              <a:t>           </a:t>
            </a:r>
            <a:r>
              <a:rPr lang="en-US" altLang="zh-CN" sz="2200" b="1" dirty="0" err="1" smtClean="0">
                <a:solidFill>
                  <a:schemeClr val="bg2">
                    <a:lumMod val="50000"/>
                  </a:schemeClr>
                </a:solidFill>
                <a:latin typeface="Times New Roman" pitchFamily="18" charset="0"/>
              </a:rPr>
              <a:t>glEnable</a:t>
            </a:r>
            <a:r>
              <a:rPr lang="en-US" altLang="zh-CN" sz="2200" b="1" dirty="0" smtClean="0">
                <a:solidFill>
                  <a:schemeClr val="bg2">
                    <a:lumMod val="50000"/>
                  </a:schemeClr>
                </a:solidFill>
                <a:latin typeface="Times New Roman" pitchFamily="18" charset="0"/>
              </a:rPr>
              <a:t>(GL_LIGHT0</a:t>
            </a:r>
            <a:r>
              <a:rPr lang="en-US" altLang="zh-CN" sz="2200" b="1" dirty="0">
                <a:solidFill>
                  <a:schemeClr val="bg2">
                    <a:lumMod val="50000"/>
                  </a:schemeClr>
                </a:solidFill>
                <a:latin typeface="Times New Roman" pitchFamily="18" charset="0"/>
              </a:rPr>
              <a:t>);       </a:t>
            </a:r>
            <a:r>
              <a:rPr lang="en-US" altLang="zh-CN" sz="2200" b="1" dirty="0">
                <a:solidFill>
                  <a:srgbClr val="006600"/>
                </a:solidFill>
                <a:latin typeface="Times New Roman" pitchFamily="18" charset="0"/>
              </a:rPr>
              <a:t>// or GL_LIGHT1(2,…,7)</a:t>
            </a:r>
            <a:r>
              <a:rPr lang="zh-CN" altLang="en-US" sz="2200" b="1" dirty="0">
                <a:solidFill>
                  <a:srgbClr val="006600"/>
                </a:solidFill>
                <a:latin typeface="Times New Roman" pitchFamily="18" charset="0"/>
              </a:rPr>
              <a:t>激活光源</a:t>
            </a:r>
          </a:p>
          <a:p>
            <a:pPr lvl="1" eaLnBrk="1" hangingPunct="1">
              <a:lnSpc>
                <a:spcPct val="70000"/>
              </a:lnSpc>
              <a:spcBef>
                <a:spcPct val="0"/>
              </a:spcBef>
              <a:buFont typeface="Wingdings" pitchFamily="2" charset="2"/>
              <a:buNone/>
            </a:pPr>
            <a:endParaRPr lang="zh-CN" altLang="en-US" sz="2400" dirty="0" smtClean="0">
              <a:latin typeface="Times New Roman" pitchFamily="18" charset="0"/>
            </a:endParaRP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光源与场景中的三维物体一样，其位置也受到观察转换的影响。因此在调用</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glEnable</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函数激活光源之前通常要调用</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glMatrixMode</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(GL_MODELVIEW)</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glLoadIdentity</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函数。</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如果要对光源和其他物体一起转换位置和方向，平移、旋转等变换函数必须在激活光源之前调用</a:t>
            </a:r>
          </a:p>
          <a:p>
            <a:pPr lvl="1" eaLnBrk="1" hangingPunct="1"/>
            <a:endParaRPr lang="zh-CN" altLang="en-US" sz="2400" dirty="0" smtClean="0">
              <a:latin typeface="Times New Roman" pitchFamily="18" charset="0"/>
            </a:endParaRPr>
          </a:p>
          <a:p>
            <a:pPr lvl="1" eaLnBrk="1" hangingPunct="1">
              <a:buFont typeface="Wingdings" pitchFamily="2" charset="2"/>
              <a:buNone/>
            </a:pPr>
            <a:endParaRPr lang="zh-CN" altLang="en-US" sz="1800" dirty="0" smtClean="0">
              <a:latin typeface="Times New Roman" pitchFamily="18" charset="0"/>
            </a:endParaRPr>
          </a:p>
          <a:p>
            <a:pPr lvl="1" eaLnBrk="1" hangingPunct="1">
              <a:buFont typeface="Wingdings" pitchFamily="2" charset="2"/>
              <a:buNone/>
            </a:pPr>
            <a:endParaRPr lang="zh-CN" altLang="en-US" sz="2400" dirty="0" smtClean="0">
              <a:latin typeface="Times New Roman" pitchFamily="18" charset="0"/>
            </a:endParaRPr>
          </a:p>
        </p:txBody>
      </p:sp>
      <p:sp>
        <p:nvSpPr>
          <p:cNvPr id="5" name="Rectangle 2"/>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Tree>
    <p:extLst>
      <p:ext uri="{BB962C8B-B14F-4D97-AF65-F5344CB8AC3E}">
        <p14:creationId xmlns:p14="http://schemas.microsoft.com/office/powerpoint/2010/main" val="1529992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8355">
                                            <p:bg/>
                                          </p:spTgt>
                                        </p:tgtEl>
                                        <p:attrNameLst>
                                          <p:attrName>style.visibility</p:attrName>
                                        </p:attrNameLst>
                                      </p:cBhvr>
                                      <p:to>
                                        <p:strVal val="visible"/>
                                      </p:to>
                                    </p:set>
                                    <p:animEffect transition="in" filter="wipe(up)">
                                      <p:cBhvr>
                                        <p:cTn id="7" dur="500"/>
                                        <p:tgtEl>
                                          <p:spTgt spid="228355">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8355">
                                            <p:txEl>
                                              <p:pRg st="0" end="0"/>
                                            </p:txEl>
                                          </p:spTgt>
                                        </p:tgtEl>
                                        <p:attrNameLst>
                                          <p:attrName>style.visibility</p:attrName>
                                        </p:attrNameLst>
                                      </p:cBhvr>
                                      <p:to>
                                        <p:strVal val="visible"/>
                                      </p:to>
                                    </p:set>
                                    <p:animEffect transition="in" filter="wipe(up)">
                                      <p:cBhvr>
                                        <p:cTn id="10" dur="500"/>
                                        <p:tgtEl>
                                          <p:spTgt spid="228355">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28355">
                                            <p:txEl>
                                              <p:pRg st="1" end="1"/>
                                            </p:txEl>
                                          </p:spTgt>
                                        </p:tgtEl>
                                        <p:attrNameLst>
                                          <p:attrName>style.visibility</p:attrName>
                                        </p:attrNameLst>
                                      </p:cBhvr>
                                      <p:to>
                                        <p:strVal val="visible"/>
                                      </p:to>
                                    </p:set>
                                    <p:animEffect transition="in" filter="wipe(up)">
                                      <p:cBhvr>
                                        <p:cTn id="13" dur="500"/>
                                        <p:tgtEl>
                                          <p:spTgt spid="228355">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28355">
                                            <p:txEl>
                                              <p:pRg st="3" end="3"/>
                                            </p:txEl>
                                          </p:spTgt>
                                        </p:tgtEl>
                                        <p:attrNameLst>
                                          <p:attrName>style.visibility</p:attrName>
                                        </p:attrNameLst>
                                      </p:cBhvr>
                                      <p:to>
                                        <p:strVal val="visible"/>
                                      </p:to>
                                    </p:set>
                                    <p:animEffect transition="in" filter="wipe(up)">
                                      <p:cBhvr>
                                        <p:cTn id="18" dur="500"/>
                                        <p:tgtEl>
                                          <p:spTgt spid="228355">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28355">
                                            <p:txEl>
                                              <p:pRg st="4" end="4"/>
                                            </p:txEl>
                                          </p:spTgt>
                                        </p:tgtEl>
                                        <p:attrNameLst>
                                          <p:attrName>style.visibility</p:attrName>
                                        </p:attrNameLst>
                                      </p:cBhvr>
                                      <p:to>
                                        <p:strVal val="visible"/>
                                      </p:to>
                                    </p:set>
                                    <p:animEffect transition="in" filter="wipe(up)">
                                      <p:cBhvr>
                                        <p:cTn id="23" dur="500"/>
                                        <p:tgtEl>
                                          <p:spTgt spid="228355">
                                            <p:txEl>
                                              <p:pRg st="4" end="4"/>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28355">
                                            <p:txEl>
                                              <p:pRg st="6" end="6"/>
                                            </p:txEl>
                                          </p:spTgt>
                                        </p:tgtEl>
                                        <p:attrNameLst>
                                          <p:attrName>style.visibility</p:attrName>
                                        </p:attrNameLst>
                                      </p:cBhvr>
                                      <p:to>
                                        <p:strVal val="visible"/>
                                      </p:to>
                                    </p:set>
                                    <p:animEffect transition="in" filter="wipe(up)">
                                      <p:cBhvr>
                                        <p:cTn id="26" dur="500"/>
                                        <p:tgtEl>
                                          <p:spTgt spid="228355">
                                            <p:txEl>
                                              <p:pRg st="6" end="6"/>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28355">
                                            <p:txEl>
                                              <p:pRg st="7" end="7"/>
                                            </p:txEl>
                                          </p:spTgt>
                                        </p:tgtEl>
                                        <p:attrNameLst>
                                          <p:attrName>style.visibility</p:attrName>
                                        </p:attrNameLst>
                                      </p:cBhvr>
                                      <p:to>
                                        <p:strVal val="visible"/>
                                      </p:to>
                                    </p:set>
                                    <p:animEffect transition="in" filter="wipe(up)">
                                      <p:cBhvr>
                                        <p:cTn id="29" dur="500"/>
                                        <p:tgtEl>
                                          <p:spTgt spid="2283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3"/>
          <p:cNvSpPr>
            <a:spLocks noGrp="1" noChangeArrowheads="1"/>
          </p:cNvSpPr>
          <p:nvPr>
            <p:ph type="body" sz="half" idx="1"/>
          </p:nvPr>
        </p:nvSpPr>
        <p:spPr>
          <a:xfrm>
            <a:off x="983432" y="1556792"/>
            <a:ext cx="10991849" cy="5013325"/>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创建多个光源</a:t>
            </a:r>
          </a:p>
          <a:p>
            <a:pPr marL="1260475" lvl="3" indent="-342900" hangingPunct="0">
              <a:lnSpc>
                <a:spcPct val="120000"/>
              </a:lnSpc>
              <a:spcBef>
                <a:spcPts val="1800"/>
              </a:spcBef>
              <a:buFont typeface="Arial" panose="020B0604020202020204" pitchFamily="34" charset="0"/>
              <a:buChar char="•"/>
              <a:defRPr/>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多次调用</a:t>
            </a:r>
            <a:r>
              <a:rPr lang="en-US" altLang="zh-CN" sz="2000" b="1" dirty="0" err="1">
                <a:solidFill>
                  <a:schemeClr val="bg2">
                    <a:lumMod val="50000"/>
                  </a:schemeClr>
                </a:solidFill>
                <a:latin typeface="微软雅黑" panose="020B0503020204020204" pitchFamily="34" charset="-122"/>
                <a:ea typeface="微软雅黑" panose="020B0503020204020204" pitchFamily="34" charset="-122"/>
              </a:rPr>
              <a:t>glEnbale</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函数激活</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8</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个光源；</a:t>
            </a:r>
          </a:p>
          <a:p>
            <a:pPr lvl="1" eaLnBrk="1" hangingPunct="1"/>
            <a:endParaRPr lang="zh-CN" altLang="en-US" sz="2400" dirty="0" smtClean="0">
              <a:latin typeface="Times New Roman" pitchFamily="18" charset="0"/>
            </a:endParaRPr>
          </a:p>
          <a:p>
            <a:pPr lvl="1" eaLnBrk="1" hangingPunct="1"/>
            <a:endParaRPr lang="zh-CN" altLang="en-US" dirty="0" smtClean="0">
              <a:latin typeface="Times New Roman" pitchFamily="18" charset="0"/>
            </a:endParaRPr>
          </a:p>
          <a:p>
            <a:pPr lvl="1" eaLnBrk="1" hangingPunct="1">
              <a:buFont typeface="Wingdings" pitchFamily="2" charset="2"/>
              <a:buNone/>
            </a:pPr>
            <a:endParaRPr lang="zh-CN" altLang="en-US" sz="2000" dirty="0" smtClean="0">
              <a:latin typeface="Times New Roman" pitchFamily="18" charset="0"/>
            </a:endParaRPr>
          </a:p>
          <a:p>
            <a:pPr lvl="1" eaLnBrk="1" hangingPunct="1">
              <a:buFont typeface="Wingdings" pitchFamily="2" charset="2"/>
              <a:buNone/>
            </a:pPr>
            <a:endParaRPr lang="zh-CN" altLang="en-US" dirty="0" smtClean="0">
              <a:latin typeface="Times New Roman" pitchFamily="18" charset="0"/>
            </a:endParaRPr>
          </a:p>
        </p:txBody>
      </p:sp>
      <p:graphicFrame>
        <p:nvGraphicFramePr>
          <p:cNvPr id="230404" name="Group 4"/>
          <p:cNvGraphicFramePr>
            <a:graphicFrameLocks noGrp="1"/>
          </p:cNvGraphicFramePr>
          <p:nvPr>
            <p:ph sz="half" idx="2"/>
            <p:extLst>
              <p:ext uri="{D42A27DB-BD31-4B8C-83A1-F6EECF244321}">
                <p14:modId xmlns:p14="http://schemas.microsoft.com/office/powerpoint/2010/main" val="1907809101"/>
              </p:ext>
            </p:extLst>
          </p:nvPr>
        </p:nvGraphicFramePr>
        <p:xfrm>
          <a:off x="1583267" y="2736850"/>
          <a:ext cx="9410700" cy="4005266"/>
        </p:xfrm>
        <a:graphic>
          <a:graphicData uri="http://schemas.openxmlformats.org/drawingml/2006/table">
            <a:tbl>
              <a:tblPr/>
              <a:tblGrid>
                <a:gridCol w="4491567"/>
                <a:gridCol w="4919133"/>
              </a:tblGrid>
              <a:tr h="3381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600" b="1" i="0" u="none" strike="noStrike" cap="none" normalizeH="0" baseline="0" dirty="0" smtClean="0">
                          <a:ln>
                            <a:noFill/>
                          </a:ln>
                          <a:solidFill>
                            <a:schemeClr val="bg2">
                              <a:lumMod val="50000"/>
                            </a:schemeClr>
                          </a:solidFill>
                          <a:effectLst/>
                          <a:latin typeface="Arial" charset="0"/>
                          <a:ea typeface="宋体" pitchFamily="2" charset="-122"/>
                        </a:rPr>
                        <a:t>属    性  </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zh-CN" altLang="en-US" sz="1600" b="1" i="0" u="none" strike="noStrike" cap="none" normalizeH="0" baseline="0" smtClean="0">
                          <a:ln>
                            <a:noFill/>
                          </a:ln>
                          <a:solidFill>
                            <a:schemeClr val="bg2">
                              <a:lumMod val="50000"/>
                            </a:schemeClr>
                          </a:solidFill>
                          <a:effectLst/>
                          <a:latin typeface="Arial" charset="0"/>
                          <a:ea typeface="宋体" pitchFamily="2" charset="-122"/>
                        </a:rPr>
                        <a:t>缺省值</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GL_AMBIENT</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(0.0,  0.0,  0.0,  1.0)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GL_DIFFUSE</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(1.0,  1.0,  1.0,  1.0)</a:t>
                      </a:r>
                      <a:r>
                        <a:rPr kumimoji="0" lang="zh-CN" altLang="en-US"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或</a:t>
                      </a: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(0.0,  0.0,  0.0,  1.0)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GL_SPECUALR</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(1.0,  1.0,  1.0,  1.0)</a:t>
                      </a:r>
                      <a:r>
                        <a:rPr kumimoji="0" lang="zh-CN" altLang="en-US"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或</a:t>
                      </a: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(0.0,  0.0,  0.0,  1.0)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smtClean="0">
                          <a:ln>
                            <a:noFill/>
                          </a:ln>
                          <a:solidFill>
                            <a:schemeClr val="bg2">
                              <a:lumMod val="50000"/>
                            </a:schemeClr>
                          </a:solidFill>
                          <a:effectLst/>
                          <a:latin typeface="Times New Roman" pitchFamily="18" charset="0"/>
                          <a:ea typeface="宋体" pitchFamily="2" charset="-122"/>
                        </a:rPr>
                        <a:t>GL_POSITION</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(0.0,  0.0,  1.0,  0.0)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smtClean="0">
                          <a:ln>
                            <a:noFill/>
                          </a:ln>
                          <a:solidFill>
                            <a:schemeClr val="bg2">
                              <a:lumMod val="50000"/>
                            </a:schemeClr>
                          </a:solidFill>
                          <a:effectLst/>
                          <a:latin typeface="Times New Roman" pitchFamily="18" charset="0"/>
                          <a:ea typeface="宋体" pitchFamily="2" charset="-122"/>
                        </a:rPr>
                        <a:t>GL_SPOT_DIRECTION</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(0.0,  0.0,  - 1.0)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smtClean="0">
                          <a:ln>
                            <a:noFill/>
                          </a:ln>
                          <a:solidFill>
                            <a:schemeClr val="bg2">
                              <a:lumMod val="50000"/>
                            </a:schemeClr>
                          </a:solidFill>
                          <a:effectLst/>
                          <a:latin typeface="Times New Roman" pitchFamily="18" charset="0"/>
                          <a:ea typeface="宋体" pitchFamily="2" charset="-122"/>
                        </a:rPr>
                        <a:t>GL_SPOT_EXPONENT</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0.0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smtClean="0">
                          <a:ln>
                            <a:noFill/>
                          </a:ln>
                          <a:solidFill>
                            <a:schemeClr val="bg2">
                              <a:lumMod val="50000"/>
                            </a:schemeClr>
                          </a:solidFill>
                          <a:effectLst/>
                          <a:latin typeface="Times New Roman" pitchFamily="18" charset="0"/>
                          <a:ea typeface="宋体" pitchFamily="2" charset="-122"/>
                        </a:rPr>
                        <a:t>GL_SPOT_CUTOFF</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180.0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smtClean="0">
                          <a:ln>
                            <a:noFill/>
                          </a:ln>
                          <a:solidFill>
                            <a:schemeClr val="bg2">
                              <a:lumMod val="50000"/>
                            </a:schemeClr>
                          </a:solidFill>
                          <a:effectLst/>
                          <a:latin typeface="Times New Roman" pitchFamily="18" charset="0"/>
                          <a:ea typeface="宋体" pitchFamily="2" charset="-122"/>
                        </a:rPr>
                        <a:t>GL_CONSTANT_ATTENUATION</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1.0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smtClean="0">
                          <a:ln>
                            <a:noFill/>
                          </a:ln>
                          <a:solidFill>
                            <a:schemeClr val="bg2">
                              <a:lumMod val="50000"/>
                            </a:schemeClr>
                          </a:solidFill>
                          <a:effectLst/>
                          <a:latin typeface="Times New Roman" pitchFamily="18" charset="0"/>
                          <a:ea typeface="宋体" pitchFamily="2" charset="-122"/>
                        </a:rPr>
                        <a:t>GL_LINEAR_ATTENUATION</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0.0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smtClean="0">
                          <a:ln>
                            <a:noFill/>
                          </a:ln>
                          <a:solidFill>
                            <a:schemeClr val="bg2">
                              <a:lumMod val="50000"/>
                            </a:schemeClr>
                          </a:solidFill>
                          <a:effectLst/>
                          <a:latin typeface="Times New Roman" pitchFamily="18" charset="0"/>
                          <a:ea typeface="宋体" pitchFamily="2" charset="-122"/>
                        </a:rPr>
                        <a:t>GL_QUADRIC_ATTENUATION</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altLang="zh-CN" sz="1600" b="1" i="0" u="none" strike="noStrike" cap="none" normalizeH="0" baseline="0" dirty="0" smtClean="0">
                          <a:ln>
                            <a:noFill/>
                          </a:ln>
                          <a:solidFill>
                            <a:schemeClr val="bg2">
                              <a:lumMod val="50000"/>
                            </a:schemeClr>
                          </a:solidFill>
                          <a:effectLst/>
                          <a:latin typeface="Times New Roman" pitchFamily="18" charset="0"/>
                          <a:ea typeface="宋体" pitchFamily="2" charset="-122"/>
                        </a:rPr>
                        <a:t>0.0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Tree>
    <p:extLst>
      <p:ext uri="{BB962C8B-B14F-4D97-AF65-F5344CB8AC3E}">
        <p14:creationId xmlns:p14="http://schemas.microsoft.com/office/powerpoint/2010/main" val="839745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0403">
                                            <p:txEl>
                                              <p:pRg st="0" end="0"/>
                                            </p:txEl>
                                          </p:spTgt>
                                        </p:tgtEl>
                                        <p:attrNameLst>
                                          <p:attrName>style.visibility</p:attrName>
                                        </p:attrNameLst>
                                      </p:cBhvr>
                                      <p:to>
                                        <p:strVal val="visible"/>
                                      </p:to>
                                    </p:set>
                                    <p:animEffect transition="in" filter="wipe(up)">
                                      <p:cBhvr>
                                        <p:cTn id="7" dur="500"/>
                                        <p:tgtEl>
                                          <p:spTgt spid="23040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30403">
                                            <p:txEl>
                                              <p:pRg st="1" end="1"/>
                                            </p:txEl>
                                          </p:spTgt>
                                        </p:tgtEl>
                                        <p:attrNameLst>
                                          <p:attrName>style.visibility</p:attrName>
                                        </p:attrNameLst>
                                      </p:cBhvr>
                                      <p:to>
                                        <p:strVal val="visible"/>
                                      </p:to>
                                    </p:set>
                                    <p:animEffect transition="in" filter="wipe(up)">
                                      <p:cBhvr>
                                        <p:cTn id="10" dur="500"/>
                                        <p:tgtEl>
                                          <p:spTgt spid="23040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0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sz="half" idx="1"/>
          </p:nvPr>
        </p:nvSpPr>
        <p:spPr>
          <a:xfrm>
            <a:off x="1170175" y="1412776"/>
            <a:ext cx="10991849" cy="5256584"/>
          </a:xfrm>
        </p:spPr>
        <p:txBody>
          <a:bodyPr>
            <a:normAutofit fontScale="85000" lnSpcReduction="20000"/>
          </a:bodyPr>
          <a:lstStyle/>
          <a:p>
            <a:pPr marL="717550" lvl="1" indent="-342900" eaLnBrk="1" hangingPunct="0">
              <a:lnSpc>
                <a:spcPct val="120000"/>
              </a:lnSpc>
              <a:spcBef>
                <a:spcPts val="1800"/>
              </a:spcBef>
              <a:buFont typeface="Wingdings" panose="05000000000000000000" pitchFamily="2" charset="2"/>
              <a:buChar char="Ø"/>
              <a:defRPr/>
            </a:pP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创建衰减光源</a:t>
            </a:r>
          </a:p>
          <a:p>
            <a:pPr marL="1260475" lvl="3" indent="-342900" eaLnBrk="1" hangingPunct="0">
              <a:lnSpc>
                <a:spcPct val="120000"/>
              </a:lnSpc>
              <a:spcBef>
                <a:spcPts val="1800"/>
              </a:spcBef>
              <a:buFont typeface="Arial" panose="020B0604020202020204" pitchFamily="34" charset="0"/>
              <a:buChar char="•"/>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距离光源越远，光强越弱</a:t>
            </a:r>
          </a:p>
          <a:p>
            <a:pPr marL="1260475" lvl="3" indent="-342900" eaLnBrk="1" hangingPunct="0">
              <a:lnSpc>
                <a:spcPct val="120000"/>
              </a:lnSpc>
              <a:spcBef>
                <a:spcPts val="1800"/>
              </a:spcBef>
              <a:buFont typeface="Arial" panose="020B0604020202020204" pitchFamily="34" charset="0"/>
              <a:buChar char="•"/>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相对于光源位置距离为</a:t>
            </a:r>
            <a:r>
              <a:rPr lang="en-US" altLang="zh-CN" b="1" dirty="0">
                <a:solidFill>
                  <a:schemeClr val="bg2">
                    <a:lumMod val="50000"/>
                  </a:schemeClr>
                </a:solidFill>
                <a:latin typeface="微软雅黑" panose="020B0503020204020204" pitchFamily="34" charset="-122"/>
                <a:ea typeface="微软雅黑" panose="020B0503020204020204" pitchFamily="34" charset="-122"/>
              </a:rPr>
              <a:t>d</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的衰减系数</a:t>
            </a:r>
            <a:r>
              <a:rPr lang="en-US" altLang="zh-CN" b="1" dirty="0">
                <a:solidFill>
                  <a:schemeClr val="bg2">
                    <a:lumMod val="50000"/>
                  </a:schemeClr>
                </a:solidFill>
                <a:latin typeface="微软雅黑" panose="020B0503020204020204" pitchFamily="34" charset="-122"/>
                <a:ea typeface="微软雅黑" panose="020B0503020204020204" pitchFamily="34" charset="-122"/>
              </a:rPr>
              <a:t>f(d)</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的计算公式为</a:t>
            </a:r>
          </a:p>
          <a:p>
            <a:pPr lvl="1" eaLnBrk="1" hangingPunct="1">
              <a:lnSpc>
                <a:spcPct val="90000"/>
              </a:lnSpc>
            </a:pPr>
            <a:endParaRPr lang="zh-CN" altLang="en-US" sz="2400" dirty="0" smtClean="0">
              <a:latin typeface="Times New Roman" pitchFamily="18" charset="0"/>
            </a:endParaRPr>
          </a:p>
          <a:p>
            <a:pPr lvl="1" eaLnBrk="1" hangingPunct="1">
              <a:lnSpc>
                <a:spcPct val="90000"/>
              </a:lnSpc>
            </a:pPr>
            <a:endParaRPr lang="zh-CN" altLang="en-US" sz="2400" dirty="0" smtClean="0">
              <a:latin typeface="Times New Roman" pitchFamily="18" charset="0"/>
            </a:endParaRPr>
          </a:p>
          <a:p>
            <a:pPr lvl="1" indent="4838700" eaLnBrk="1" hangingPunct="1">
              <a:lnSpc>
                <a:spcPct val="90000"/>
              </a:lnSpc>
              <a:buFont typeface="Wingdings" pitchFamily="2" charset="2"/>
              <a:buNone/>
            </a:pPr>
            <a:r>
              <a:rPr lang="en-US" altLang="zh-CN" sz="2000" b="1" i="1" dirty="0" smtClean="0">
                <a:solidFill>
                  <a:schemeClr val="bg2">
                    <a:lumMod val="50000"/>
                  </a:schemeClr>
                </a:solidFill>
                <a:latin typeface="Times New Roman" pitchFamily="18" charset="0"/>
              </a:rPr>
              <a:t>	</a:t>
            </a:r>
            <a:r>
              <a:rPr lang="en-US" altLang="zh-CN" sz="2100" b="1" i="1" dirty="0" smtClean="0">
                <a:solidFill>
                  <a:schemeClr val="bg2">
                    <a:lumMod val="50000"/>
                  </a:schemeClr>
                </a:solidFill>
                <a:latin typeface="Times New Roman" pitchFamily="18" charset="0"/>
              </a:rPr>
              <a:t>   d </a:t>
            </a:r>
            <a:r>
              <a:rPr lang="en-US" altLang="zh-CN" sz="2100" b="1" dirty="0" smtClean="0">
                <a:solidFill>
                  <a:schemeClr val="bg2">
                    <a:lumMod val="50000"/>
                  </a:schemeClr>
                </a:solidFill>
                <a:latin typeface="Times New Roman" pitchFamily="18" charset="0"/>
              </a:rPr>
              <a:t>= </a:t>
            </a:r>
            <a:r>
              <a:rPr lang="zh-CN" altLang="en-US" sz="2100" b="1" dirty="0" smtClean="0">
                <a:solidFill>
                  <a:schemeClr val="bg2">
                    <a:lumMod val="50000"/>
                  </a:schemeClr>
                </a:solidFill>
                <a:latin typeface="Times New Roman" pitchFamily="18" charset="0"/>
              </a:rPr>
              <a:t>光源到物体顶点的距离；</a:t>
            </a:r>
          </a:p>
          <a:p>
            <a:pPr lvl="1" indent="4838700" eaLnBrk="1" hangingPunct="1">
              <a:lnSpc>
                <a:spcPct val="90000"/>
              </a:lnSpc>
              <a:buFont typeface="Wingdings" pitchFamily="2" charset="2"/>
              <a:buNone/>
            </a:pPr>
            <a:r>
              <a:rPr lang="zh-CN" altLang="en-US" sz="2100" b="1" i="1" dirty="0" smtClean="0">
                <a:solidFill>
                  <a:schemeClr val="bg2">
                    <a:lumMod val="50000"/>
                  </a:schemeClr>
                </a:solidFill>
                <a:latin typeface="Times New Roman" pitchFamily="18" charset="0"/>
              </a:rPr>
              <a:t>              </a:t>
            </a:r>
            <a:r>
              <a:rPr lang="en-US" altLang="zh-CN" sz="2100" b="1" i="1" dirty="0" smtClean="0">
                <a:solidFill>
                  <a:schemeClr val="bg2">
                    <a:lumMod val="50000"/>
                  </a:schemeClr>
                </a:solidFill>
                <a:latin typeface="Times New Roman" pitchFamily="18" charset="0"/>
              </a:rPr>
              <a:t>K</a:t>
            </a:r>
            <a:r>
              <a:rPr lang="en-US" altLang="zh-CN" sz="2100" b="1" i="1" baseline="-25000" dirty="0" smtClean="0">
                <a:solidFill>
                  <a:schemeClr val="bg2">
                    <a:lumMod val="50000"/>
                  </a:schemeClr>
                </a:solidFill>
                <a:latin typeface="Times New Roman" pitchFamily="18" charset="0"/>
              </a:rPr>
              <a:t>c</a:t>
            </a:r>
            <a:r>
              <a:rPr lang="en-US" altLang="zh-CN" sz="2100" b="1" dirty="0" smtClean="0">
                <a:solidFill>
                  <a:schemeClr val="bg2">
                    <a:lumMod val="50000"/>
                  </a:schemeClr>
                </a:solidFill>
                <a:latin typeface="Times New Roman" pitchFamily="18" charset="0"/>
              </a:rPr>
              <a:t>= GL_CONSTANT_ATTENUATION</a:t>
            </a:r>
          </a:p>
          <a:p>
            <a:pPr lvl="1" indent="4838700" eaLnBrk="1" hangingPunct="1">
              <a:lnSpc>
                <a:spcPct val="90000"/>
              </a:lnSpc>
              <a:buFont typeface="Wingdings" pitchFamily="2" charset="2"/>
              <a:buNone/>
            </a:pPr>
            <a:r>
              <a:rPr lang="en-US" altLang="zh-CN" sz="2100" b="1" i="1" dirty="0" smtClean="0">
                <a:solidFill>
                  <a:schemeClr val="bg2">
                    <a:lumMod val="50000"/>
                  </a:schemeClr>
                </a:solidFill>
                <a:latin typeface="Times New Roman" pitchFamily="18" charset="0"/>
              </a:rPr>
              <a:t>              K</a:t>
            </a:r>
            <a:r>
              <a:rPr lang="en-US" altLang="zh-CN" sz="2100" b="1" i="1" baseline="-25000" dirty="0" smtClean="0">
                <a:solidFill>
                  <a:schemeClr val="bg2">
                    <a:lumMod val="50000"/>
                  </a:schemeClr>
                </a:solidFill>
                <a:latin typeface="Times New Roman" pitchFamily="18" charset="0"/>
              </a:rPr>
              <a:t>l</a:t>
            </a:r>
            <a:r>
              <a:rPr lang="en-US" altLang="zh-CN" sz="2100" b="1" dirty="0" smtClean="0">
                <a:solidFill>
                  <a:schemeClr val="bg2">
                    <a:lumMod val="50000"/>
                  </a:schemeClr>
                </a:solidFill>
                <a:latin typeface="Times New Roman" pitchFamily="18" charset="0"/>
              </a:rPr>
              <a:t>= GL_LINEAR_ATTENUATION</a:t>
            </a:r>
          </a:p>
          <a:p>
            <a:pPr lvl="1" indent="4838700" eaLnBrk="1" hangingPunct="1">
              <a:lnSpc>
                <a:spcPct val="90000"/>
              </a:lnSpc>
              <a:buFont typeface="Wingdings" pitchFamily="2" charset="2"/>
              <a:buNone/>
            </a:pPr>
            <a:r>
              <a:rPr lang="en-US" altLang="zh-CN" sz="2100" b="1" i="1" dirty="0" smtClean="0">
                <a:solidFill>
                  <a:schemeClr val="bg2">
                    <a:lumMod val="50000"/>
                  </a:schemeClr>
                </a:solidFill>
                <a:latin typeface="Times New Roman" pitchFamily="18" charset="0"/>
              </a:rPr>
              <a:t>              </a:t>
            </a:r>
            <a:r>
              <a:rPr lang="en-US" altLang="zh-CN" sz="2100" b="1" i="1" dirty="0" err="1" smtClean="0">
                <a:solidFill>
                  <a:schemeClr val="bg2">
                    <a:lumMod val="50000"/>
                  </a:schemeClr>
                </a:solidFill>
                <a:latin typeface="Times New Roman" pitchFamily="18" charset="0"/>
              </a:rPr>
              <a:t>K</a:t>
            </a:r>
            <a:r>
              <a:rPr lang="en-US" altLang="zh-CN" sz="2100" b="1" i="1" baseline="-25000" dirty="0" err="1" smtClean="0">
                <a:solidFill>
                  <a:schemeClr val="bg2">
                    <a:lumMod val="50000"/>
                  </a:schemeClr>
                </a:solidFill>
                <a:latin typeface="Times New Roman" pitchFamily="18" charset="0"/>
              </a:rPr>
              <a:t>q</a:t>
            </a:r>
            <a:r>
              <a:rPr lang="en-US" altLang="zh-CN" sz="2100" b="1" dirty="0" smtClean="0">
                <a:solidFill>
                  <a:schemeClr val="bg2">
                    <a:lumMod val="50000"/>
                  </a:schemeClr>
                </a:solidFill>
                <a:latin typeface="Times New Roman" pitchFamily="18" charset="0"/>
              </a:rPr>
              <a:t>= GL_QUADRIC_ATTENUATION</a:t>
            </a:r>
          </a:p>
          <a:p>
            <a:pPr marL="1260475" lvl="3" indent="-342900" hangingPunct="0">
              <a:lnSpc>
                <a:spcPct val="120000"/>
              </a:lnSpc>
              <a:spcBef>
                <a:spcPts val="1800"/>
              </a:spcBef>
              <a:spcAft>
                <a:spcPts val="600"/>
              </a:spcAft>
              <a:buFont typeface="Arial" panose="020B0604020202020204" pitchFamily="34" charset="0"/>
              <a:buChar char="•"/>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设置方法</a:t>
            </a:r>
          </a:p>
          <a:p>
            <a:pPr lvl="1" indent="1254125"/>
            <a:r>
              <a:rPr lang="en-US" altLang="zh-CN" sz="2100" b="1" dirty="0" err="1">
                <a:solidFill>
                  <a:schemeClr val="bg2">
                    <a:lumMod val="50000"/>
                  </a:schemeClr>
                </a:solidFill>
                <a:latin typeface="Times New Roman" pitchFamily="18" charset="0"/>
              </a:rPr>
              <a:t>glLightf</a:t>
            </a:r>
            <a:r>
              <a:rPr lang="en-US" altLang="zh-CN" sz="2100" b="1" dirty="0">
                <a:solidFill>
                  <a:schemeClr val="bg2">
                    <a:lumMod val="50000"/>
                  </a:schemeClr>
                </a:solidFill>
                <a:latin typeface="Times New Roman" pitchFamily="18" charset="0"/>
              </a:rPr>
              <a:t>(GL_LIGHT0, GL_CONSTANT_ATTENUATION</a:t>
            </a:r>
            <a:r>
              <a:rPr lang="zh-CN" altLang="en-US" sz="2100" b="1" dirty="0">
                <a:solidFill>
                  <a:schemeClr val="bg2">
                    <a:lumMod val="50000"/>
                  </a:schemeClr>
                </a:solidFill>
                <a:latin typeface="Times New Roman" pitchFamily="18" charset="0"/>
              </a:rPr>
              <a:t>，</a:t>
            </a:r>
            <a:r>
              <a:rPr lang="en-US" altLang="zh-CN" sz="2100" b="1" dirty="0">
                <a:solidFill>
                  <a:schemeClr val="bg2">
                    <a:lumMod val="50000"/>
                  </a:schemeClr>
                </a:solidFill>
                <a:latin typeface="Times New Roman" pitchFamily="18" charset="0"/>
              </a:rPr>
              <a:t>1.5);</a:t>
            </a:r>
          </a:p>
          <a:p>
            <a:pPr lvl="1" indent="1254125"/>
            <a:r>
              <a:rPr lang="en-US" altLang="zh-CN" sz="2100" b="1" dirty="0" err="1">
                <a:solidFill>
                  <a:schemeClr val="bg2">
                    <a:lumMod val="50000"/>
                  </a:schemeClr>
                </a:solidFill>
                <a:latin typeface="Times New Roman" pitchFamily="18" charset="0"/>
              </a:rPr>
              <a:t>glLightf</a:t>
            </a:r>
            <a:r>
              <a:rPr lang="en-US" altLang="zh-CN" sz="2100" b="1" dirty="0">
                <a:solidFill>
                  <a:schemeClr val="bg2">
                    <a:lumMod val="50000"/>
                  </a:schemeClr>
                </a:solidFill>
                <a:latin typeface="Times New Roman" pitchFamily="18" charset="0"/>
              </a:rPr>
              <a:t>(GL_LIGHT0, GL_LINEAR_ATTENUATION</a:t>
            </a:r>
            <a:r>
              <a:rPr lang="zh-CN" altLang="en-US" sz="2100" b="1" dirty="0">
                <a:solidFill>
                  <a:schemeClr val="bg2">
                    <a:lumMod val="50000"/>
                  </a:schemeClr>
                </a:solidFill>
                <a:latin typeface="Times New Roman" pitchFamily="18" charset="0"/>
              </a:rPr>
              <a:t>，</a:t>
            </a:r>
            <a:r>
              <a:rPr lang="en-US" altLang="zh-CN" sz="2100" b="1" dirty="0">
                <a:solidFill>
                  <a:schemeClr val="bg2">
                    <a:lumMod val="50000"/>
                  </a:schemeClr>
                </a:solidFill>
                <a:latin typeface="Times New Roman" pitchFamily="18" charset="0"/>
              </a:rPr>
              <a:t>0.5);</a:t>
            </a:r>
          </a:p>
          <a:p>
            <a:pPr lvl="1" indent="1254125"/>
            <a:r>
              <a:rPr lang="en-US" altLang="zh-CN" sz="2100" b="1" dirty="0" err="1">
                <a:solidFill>
                  <a:schemeClr val="bg2">
                    <a:lumMod val="50000"/>
                  </a:schemeClr>
                </a:solidFill>
                <a:latin typeface="Times New Roman" pitchFamily="18" charset="0"/>
              </a:rPr>
              <a:t>glLightf</a:t>
            </a:r>
            <a:r>
              <a:rPr lang="en-US" altLang="zh-CN" sz="2100" b="1" dirty="0">
                <a:solidFill>
                  <a:schemeClr val="bg2">
                    <a:lumMod val="50000"/>
                  </a:schemeClr>
                </a:solidFill>
                <a:latin typeface="Times New Roman" pitchFamily="18" charset="0"/>
              </a:rPr>
              <a:t>(GL_LIGHT0, GL_QUADRIC_ATTENUATION</a:t>
            </a:r>
            <a:r>
              <a:rPr lang="zh-CN" altLang="en-US" sz="2100" b="1" dirty="0">
                <a:solidFill>
                  <a:schemeClr val="bg2">
                    <a:lumMod val="50000"/>
                  </a:schemeClr>
                </a:solidFill>
                <a:latin typeface="Times New Roman" pitchFamily="18" charset="0"/>
              </a:rPr>
              <a:t>，</a:t>
            </a:r>
            <a:r>
              <a:rPr lang="en-US" altLang="zh-CN" sz="2100" b="1" dirty="0">
                <a:solidFill>
                  <a:schemeClr val="bg2">
                    <a:lumMod val="50000"/>
                  </a:schemeClr>
                </a:solidFill>
                <a:latin typeface="Times New Roman" pitchFamily="18" charset="0"/>
              </a:rPr>
              <a:t>0.2);</a:t>
            </a:r>
          </a:p>
          <a:p>
            <a:pPr lvl="1" eaLnBrk="1" hangingPunct="1">
              <a:lnSpc>
                <a:spcPct val="90000"/>
              </a:lnSpc>
              <a:buFont typeface="Wingdings" pitchFamily="2" charset="2"/>
              <a:buNone/>
            </a:pPr>
            <a:endParaRPr lang="en-US" altLang="zh-CN" sz="1800" dirty="0" smtClean="0">
              <a:latin typeface="Times New Roman" pitchFamily="18" charset="0"/>
            </a:endParaRPr>
          </a:p>
          <a:p>
            <a:pPr lvl="1" eaLnBrk="1" hangingPunct="1">
              <a:lnSpc>
                <a:spcPct val="90000"/>
              </a:lnSpc>
            </a:pPr>
            <a:endParaRPr lang="en-US" altLang="zh-CN" sz="1800" dirty="0" smtClean="0">
              <a:latin typeface="Times New Roman" pitchFamily="18" charset="0"/>
            </a:endParaRPr>
          </a:p>
          <a:p>
            <a:pPr lvl="1" eaLnBrk="1" hangingPunct="1">
              <a:lnSpc>
                <a:spcPct val="90000"/>
              </a:lnSpc>
            </a:pPr>
            <a:endParaRPr lang="en-US" altLang="zh-CN" dirty="0" smtClean="0">
              <a:latin typeface="Times New Roman" pitchFamily="18" charset="0"/>
            </a:endParaRPr>
          </a:p>
          <a:p>
            <a:pPr lvl="1" eaLnBrk="1" hangingPunct="1">
              <a:lnSpc>
                <a:spcPct val="90000"/>
              </a:lnSpc>
              <a:buFont typeface="Wingdings" pitchFamily="2" charset="2"/>
              <a:buNone/>
            </a:pPr>
            <a:endParaRPr lang="en-US" altLang="zh-CN" sz="2000" dirty="0" smtClean="0">
              <a:latin typeface="Times New Roman" pitchFamily="18" charset="0"/>
            </a:endParaRPr>
          </a:p>
          <a:p>
            <a:pPr lvl="1" eaLnBrk="1" hangingPunct="1">
              <a:lnSpc>
                <a:spcPct val="90000"/>
              </a:lnSpc>
              <a:buFont typeface="Wingdings" pitchFamily="2" charset="2"/>
              <a:buNone/>
            </a:pPr>
            <a:endParaRPr lang="zh-CN" altLang="en-US" dirty="0" smtClean="0">
              <a:latin typeface="Times New Roman" pitchFamily="18" charset="0"/>
            </a:endParaRPr>
          </a:p>
        </p:txBody>
      </p:sp>
      <p:graphicFrame>
        <p:nvGraphicFramePr>
          <p:cNvPr id="232452" name="Object 4"/>
          <p:cNvGraphicFramePr>
            <a:graphicFrameLocks noGrp="1" noChangeAspect="1"/>
          </p:cNvGraphicFramePr>
          <p:nvPr>
            <p:ph sz="quarter" idx="2"/>
            <p:extLst>
              <p:ext uri="{D42A27DB-BD31-4B8C-83A1-F6EECF244321}">
                <p14:modId xmlns:p14="http://schemas.microsoft.com/office/powerpoint/2010/main" val="3959055444"/>
              </p:ext>
            </p:extLst>
          </p:nvPr>
        </p:nvGraphicFramePr>
        <p:xfrm>
          <a:off x="2423592" y="3284984"/>
          <a:ext cx="3985402" cy="864096"/>
        </p:xfrm>
        <a:graphic>
          <a:graphicData uri="http://schemas.openxmlformats.org/presentationml/2006/ole">
            <mc:AlternateContent xmlns:mc="http://schemas.openxmlformats.org/markup-compatibility/2006">
              <mc:Choice xmlns:v="urn:schemas-microsoft-com:vml" Requires="v">
                <p:oleObj spid="_x0000_s119842" name="Equation" r:id="rId4" imgW="1536033" imgH="444307" progId="Equation.DSMT4">
                  <p:embed/>
                </p:oleObj>
              </mc:Choice>
              <mc:Fallback>
                <p:oleObj name="Equation" r:id="rId4" imgW="1536033" imgH="44430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592" y="3284984"/>
                        <a:ext cx="3985402" cy="864096"/>
                      </a:xfrm>
                      <a:prstGeom prst="rect">
                        <a:avLst/>
                      </a:prstGeom>
                      <a:noFill/>
                      <a:ln>
                        <a:noFill/>
                      </a:ln>
                      <a:effectLst/>
                      <a:extLst/>
                    </p:spPr>
                  </p:pic>
                </p:oleObj>
              </mc:Fallback>
            </mc:AlternateContent>
          </a:graphicData>
        </a:graphic>
      </p:graphicFrame>
      <p:sp>
        <p:nvSpPr>
          <p:cNvPr id="6" name="Rectangle 2"/>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Tree>
    <p:extLst>
      <p:ext uri="{BB962C8B-B14F-4D97-AF65-F5344CB8AC3E}">
        <p14:creationId xmlns:p14="http://schemas.microsoft.com/office/powerpoint/2010/main" val="3066816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2451">
                                            <p:bg/>
                                          </p:spTgt>
                                        </p:tgtEl>
                                        <p:attrNameLst>
                                          <p:attrName>style.visibility</p:attrName>
                                        </p:attrNameLst>
                                      </p:cBhvr>
                                      <p:to>
                                        <p:strVal val="visible"/>
                                      </p:to>
                                    </p:set>
                                    <p:animEffect transition="in" filter="wipe(up)">
                                      <p:cBhvr>
                                        <p:cTn id="7" dur="500"/>
                                        <p:tgtEl>
                                          <p:spTgt spid="232451">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32451">
                                            <p:txEl>
                                              <p:pRg st="0" end="0"/>
                                            </p:txEl>
                                          </p:spTgt>
                                        </p:tgtEl>
                                        <p:attrNameLst>
                                          <p:attrName>style.visibility</p:attrName>
                                        </p:attrNameLst>
                                      </p:cBhvr>
                                      <p:to>
                                        <p:strVal val="visible"/>
                                      </p:to>
                                    </p:set>
                                    <p:animEffect transition="in" filter="wipe(up)">
                                      <p:cBhvr>
                                        <p:cTn id="10" dur="500"/>
                                        <p:tgtEl>
                                          <p:spTgt spid="232451">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32451">
                                            <p:txEl>
                                              <p:pRg st="1" end="1"/>
                                            </p:txEl>
                                          </p:spTgt>
                                        </p:tgtEl>
                                        <p:attrNameLst>
                                          <p:attrName>style.visibility</p:attrName>
                                        </p:attrNameLst>
                                      </p:cBhvr>
                                      <p:to>
                                        <p:strVal val="visible"/>
                                      </p:to>
                                    </p:set>
                                    <p:animEffect transition="in" filter="wipe(up)">
                                      <p:cBhvr>
                                        <p:cTn id="13" dur="500"/>
                                        <p:tgtEl>
                                          <p:spTgt spid="232451">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32451">
                                            <p:txEl>
                                              <p:pRg st="2" end="2"/>
                                            </p:txEl>
                                          </p:spTgt>
                                        </p:tgtEl>
                                        <p:attrNameLst>
                                          <p:attrName>style.visibility</p:attrName>
                                        </p:attrNameLst>
                                      </p:cBhvr>
                                      <p:to>
                                        <p:strVal val="visible"/>
                                      </p:to>
                                    </p:set>
                                    <p:animEffect transition="in" filter="wipe(up)">
                                      <p:cBhvr>
                                        <p:cTn id="16" dur="500"/>
                                        <p:tgtEl>
                                          <p:spTgt spid="232451">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245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32451">
                                            <p:txEl>
                                              <p:pRg st="5" end="5"/>
                                            </p:txEl>
                                          </p:spTgt>
                                        </p:tgtEl>
                                        <p:attrNameLst>
                                          <p:attrName>style.visibility</p:attrName>
                                        </p:attrNameLst>
                                      </p:cBhvr>
                                      <p:to>
                                        <p:strVal val="visible"/>
                                      </p:to>
                                    </p:set>
                                    <p:animEffect transition="in" filter="wipe(up)">
                                      <p:cBhvr>
                                        <p:cTn id="25" dur="500"/>
                                        <p:tgtEl>
                                          <p:spTgt spid="232451">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2451">
                                            <p:txEl>
                                              <p:pRg st="6" end="6"/>
                                            </p:txEl>
                                          </p:spTgt>
                                        </p:tgtEl>
                                        <p:attrNameLst>
                                          <p:attrName>style.visibility</p:attrName>
                                        </p:attrNameLst>
                                      </p:cBhvr>
                                      <p:to>
                                        <p:strVal val="visible"/>
                                      </p:to>
                                    </p:set>
                                    <p:animEffect transition="in" filter="wipe(up)">
                                      <p:cBhvr>
                                        <p:cTn id="30" dur="500"/>
                                        <p:tgtEl>
                                          <p:spTgt spid="232451">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32451">
                                            <p:txEl>
                                              <p:pRg st="7" end="7"/>
                                            </p:txEl>
                                          </p:spTgt>
                                        </p:tgtEl>
                                        <p:attrNameLst>
                                          <p:attrName>style.visibility</p:attrName>
                                        </p:attrNameLst>
                                      </p:cBhvr>
                                      <p:to>
                                        <p:strVal val="visible"/>
                                      </p:to>
                                    </p:set>
                                    <p:animEffect transition="in" filter="wipe(up)">
                                      <p:cBhvr>
                                        <p:cTn id="35" dur="500"/>
                                        <p:tgtEl>
                                          <p:spTgt spid="232451">
                                            <p:txEl>
                                              <p:pRg st="7" end="7"/>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32451">
                                            <p:txEl>
                                              <p:pRg st="8" end="8"/>
                                            </p:txEl>
                                          </p:spTgt>
                                        </p:tgtEl>
                                        <p:attrNameLst>
                                          <p:attrName>style.visibility</p:attrName>
                                        </p:attrNameLst>
                                      </p:cBhvr>
                                      <p:to>
                                        <p:strVal val="visible"/>
                                      </p:to>
                                    </p:set>
                                    <p:animEffect transition="in" filter="wipe(up)">
                                      <p:cBhvr>
                                        <p:cTn id="40" dur="500"/>
                                        <p:tgtEl>
                                          <p:spTgt spid="232451">
                                            <p:txEl>
                                              <p:pRg st="8" end="8"/>
                                            </p:tx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32451">
                                            <p:txEl>
                                              <p:pRg st="9" end="9"/>
                                            </p:txEl>
                                          </p:spTgt>
                                        </p:tgtEl>
                                        <p:attrNameLst>
                                          <p:attrName>style.visibility</p:attrName>
                                        </p:attrNameLst>
                                      </p:cBhvr>
                                      <p:to>
                                        <p:strVal val="visible"/>
                                      </p:to>
                                    </p:set>
                                    <p:animEffect transition="in" filter="wipe(up)">
                                      <p:cBhvr>
                                        <p:cTn id="43" dur="500"/>
                                        <p:tgtEl>
                                          <p:spTgt spid="232451">
                                            <p:txEl>
                                              <p:pRg st="9" end="9"/>
                                            </p:txEl>
                                          </p:spTgt>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32451">
                                            <p:txEl>
                                              <p:pRg st="10" end="10"/>
                                            </p:txEl>
                                          </p:spTgt>
                                        </p:tgtEl>
                                        <p:attrNameLst>
                                          <p:attrName>style.visibility</p:attrName>
                                        </p:attrNameLst>
                                      </p:cBhvr>
                                      <p:to>
                                        <p:strVal val="visible"/>
                                      </p:to>
                                    </p:set>
                                    <p:animEffect transition="in" filter="wipe(up)">
                                      <p:cBhvr>
                                        <p:cTn id="46" dur="500"/>
                                        <p:tgtEl>
                                          <p:spTgt spid="232451">
                                            <p:txEl>
                                              <p:pRg st="10" end="10"/>
                                            </p:txEl>
                                          </p:spTgt>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32451">
                                            <p:txEl>
                                              <p:pRg st="11" end="11"/>
                                            </p:txEl>
                                          </p:spTgt>
                                        </p:tgtEl>
                                        <p:attrNameLst>
                                          <p:attrName>style.visibility</p:attrName>
                                        </p:attrNameLst>
                                      </p:cBhvr>
                                      <p:to>
                                        <p:strVal val="visible"/>
                                      </p:to>
                                    </p:set>
                                    <p:animEffect transition="in" filter="wipe(up)">
                                      <p:cBhvr>
                                        <p:cTn id="49" dur="500"/>
                                        <p:tgtEl>
                                          <p:spTgt spid="232451">
                                            <p:txEl>
                                              <p:pRg st="11" end="11"/>
                                            </p:txEl>
                                          </p:spTgt>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32451">
                                            <p:txEl>
                                              <p:pRg st="12" end="12"/>
                                            </p:txEl>
                                          </p:spTgt>
                                        </p:tgtEl>
                                        <p:attrNameLst>
                                          <p:attrName>style.visibility</p:attrName>
                                        </p:attrNameLst>
                                      </p:cBhvr>
                                      <p:to>
                                        <p:strVal val="visible"/>
                                      </p:to>
                                    </p:set>
                                    <p:animEffect transition="in" filter="wipe(up)">
                                      <p:cBhvr>
                                        <p:cTn id="52" dur="500"/>
                                        <p:tgtEl>
                                          <p:spTgt spid="23245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type="body" sz="half" idx="1"/>
          </p:nvPr>
        </p:nvSpPr>
        <p:spPr>
          <a:xfrm>
            <a:off x="1223434" y="1452564"/>
            <a:ext cx="10991849" cy="4425950"/>
          </a:xfrm>
        </p:spPr>
        <p:txBody>
          <a:bodyPr>
            <a:normAutofit fontScale="62500" lnSpcReduction="20000"/>
          </a:bodyPr>
          <a:lstStyle/>
          <a:p>
            <a:pPr marL="717550" lvl="1" indent="-342900" eaLnBrk="1" hangingPunct="0">
              <a:lnSpc>
                <a:spcPct val="120000"/>
              </a:lnSpc>
              <a:spcBef>
                <a:spcPts val="1800"/>
              </a:spcBef>
              <a:buFont typeface="Wingdings" panose="05000000000000000000" pitchFamily="2" charset="2"/>
              <a:buChar char="Ø"/>
              <a:defRPr/>
            </a:pPr>
            <a:r>
              <a:rPr lang="zh-CN" altLang="en-US" sz="3800" b="1" dirty="0">
                <a:solidFill>
                  <a:schemeClr val="bg2">
                    <a:lumMod val="50000"/>
                  </a:schemeClr>
                </a:solidFill>
                <a:latin typeface="微软雅黑" panose="020B0503020204020204" pitchFamily="34" charset="-122"/>
                <a:ea typeface="微软雅黑" panose="020B0503020204020204" pitchFamily="34" charset="-122"/>
              </a:rPr>
              <a:t>创建聚光源</a:t>
            </a:r>
          </a:p>
          <a:p>
            <a:pPr marL="1260475" lvl="3" indent="-342900" eaLnBrk="1" hangingPunct="0">
              <a:lnSpc>
                <a:spcPct val="130000"/>
              </a:lnSpc>
              <a:spcBef>
                <a:spcPts val="1800"/>
              </a:spcBef>
              <a:buFont typeface="Arial" panose="020B0604020202020204" pitchFamily="34" charset="0"/>
              <a:buChar char="•"/>
              <a:defRPr/>
            </a:pPr>
            <a:r>
              <a:rPr lang="zh-CN" altLang="en-US" sz="3500" b="1" dirty="0">
                <a:solidFill>
                  <a:schemeClr val="bg2">
                    <a:lumMod val="50000"/>
                  </a:schemeClr>
                </a:solidFill>
                <a:latin typeface="微软雅黑" panose="020B0503020204020204" pitchFamily="34" charset="-122"/>
                <a:ea typeface="微软雅黑" panose="020B0503020204020204" pitchFamily="34" charset="-122"/>
              </a:rPr>
              <a:t>聚光源的扇面角度</a:t>
            </a:r>
            <a:r>
              <a:rPr lang="en-US" altLang="zh-CN" sz="3500" b="1" dirty="0">
                <a:solidFill>
                  <a:schemeClr val="bg2">
                    <a:lumMod val="50000"/>
                  </a:schemeClr>
                </a:solidFill>
                <a:latin typeface="微软雅黑" panose="020B0503020204020204" pitchFamily="34" charset="-122"/>
                <a:ea typeface="微软雅黑" panose="020B0503020204020204" pitchFamily="34" charset="-122"/>
              </a:rPr>
              <a:t>GL_SPOT_CUTOFF</a:t>
            </a:r>
          </a:p>
          <a:p>
            <a:pPr marL="1795463" lvl="4" indent="-342900" eaLnBrk="1" hangingPunct="0">
              <a:lnSpc>
                <a:spcPct val="130000"/>
              </a:lnSpc>
              <a:spcBef>
                <a:spcPts val="1800"/>
              </a:spcBef>
              <a:buSzPct val="60000"/>
              <a:buFont typeface="Wingdings" panose="05000000000000000000" pitchFamily="2" charset="2"/>
              <a:buChar char="n"/>
              <a:defRPr/>
            </a:pP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光照锥体的角度是</a:t>
            </a:r>
            <a:r>
              <a:rPr lang="en-US" altLang="zh-CN" sz="3200" b="1" dirty="0">
                <a:solidFill>
                  <a:schemeClr val="bg2">
                    <a:lumMod val="50000"/>
                  </a:schemeClr>
                </a:solidFill>
                <a:latin typeface="微软雅黑" panose="020B0503020204020204" pitchFamily="34" charset="-122"/>
                <a:ea typeface="微软雅黑" panose="020B0503020204020204" pitchFamily="34" charset="-122"/>
              </a:rPr>
              <a:t>GL_SPOT_CUTOFF</a:t>
            </a: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的</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两倍</a:t>
            </a:r>
            <a:endParaRPr lang="zh-CN" altLang="en-US" sz="3200" b="1" dirty="0">
              <a:solidFill>
                <a:schemeClr val="bg2">
                  <a:lumMod val="50000"/>
                </a:schemeClr>
              </a:solidFill>
              <a:latin typeface="微软雅黑" panose="020B0503020204020204" pitchFamily="34" charset="-122"/>
              <a:ea typeface="微软雅黑" panose="020B0503020204020204" pitchFamily="34" charset="-122"/>
            </a:endParaRPr>
          </a:p>
          <a:p>
            <a:pPr marL="1795463" lvl="4" indent="-342900" eaLnBrk="1" hangingPunct="0">
              <a:lnSpc>
                <a:spcPct val="130000"/>
              </a:lnSpc>
              <a:spcBef>
                <a:spcPts val="1800"/>
              </a:spcBef>
              <a:buSzPct val="60000"/>
              <a:buFont typeface="Wingdings" panose="05000000000000000000" pitchFamily="2" charset="2"/>
              <a:buChar char="n"/>
              <a:defRPr/>
            </a:pPr>
            <a:r>
              <a:rPr lang="en-US" altLang="zh-CN" sz="3200" b="1" dirty="0">
                <a:solidFill>
                  <a:schemeClr val="bg2">
                    <a:lumMod val="50000"/>
                  </a:schemeClr>
                </a:solidFill>
                <a:latin typeface="微软雅黑" panose="020B0503020204020204" pitchFamily="34" charset="-122"/>
                <a:ea typeface="微软雅黑" panose="020B0503020204020204" pitchFamily="34" charset="-122"/>
              </a:rPr>
              <a:t>GL_SPOT_CUTOFF</a:t>
            </a: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的取值范围在</a:t>
            </a:r>
            <a:r>
              <a:rPr lang="en-US" altLang="zh-CN" sz="3200" b="1" dirty="0">
                <a:solidFill>
                  <a:schemeClr val="bg2">
                    <a:lumMod val="50000"/>
                  </a:schemeClr>
                </a:solidFill>
                <a:latin typeface="微软雅黑" panose="020B0503020204020204" pitchFamily="34" charset="-122"/>
                <a:ea typeface="微软雅黑" panose="020B0503020204020204" pitchFamily="34" charset="-122"/>
              </a:rPr>
              <a:t>[0.0,  90.0</a:t>
            </a:r>
            <a:r>
              <a:rPr lang="en-US" altLang="zh-CN" sz="3200" b="1" dirty="0" smtClean="0">
                <a:solidFill>
                  <a:schemeClr val="bg2">
                    <a:lumMod val="50000"/>
                  </a:schemeClr>
                </a:solidFill>
                <a:latin typeface="微软雅黑" panose="020B0503020204020204" pitchFamily="34" charset="-122"/>
                <a:ea typeface="微软雅黑" panose="020B0503020204020204" pitchFamily="34" charset="-122"/>
              </a:rPr>
              <a:t>]</a:t>
            </a:r>
            <a:endParaRPr lang="zh-CN" altLang="en-US" sz="3200" b="1" dirty="0">
              <a:solidFill>
                <a:schemeClr val="bg2">
                  <a:lumMod val="50000"/>
                </a:schemeClr>
              </a:solidFill>
              <a:latin typeface="微软雅黑" panose="020B0503020204020204" pitchFamily="34" charset="-122"/>
              <a:ea typeface="微软雅黑" panose="020B0503020204020204" pitchFamily="34" charset="-122"/>
            </a:endParaRPr>
          </a:p>
          <a:p>
            <a:pPr marL="1795463" lvl="4" indent="-342900" eaLnBrk="1" hangingPunct="0">
              <a:lnSpc>
                <a:spcPct val="130000"/>
              </a:lnSpc>
              <a:spcBef>
                <a:spcPts val="1800"/>
              </a:spcBef>
              <a:buSzPct val="60000"/>
              <a:buFont typeface="Wingdings" panose="05000000000000000000" pitchFamily="2" charset="2"/>
              <a:buChar char="n"/>
              <a:defRPr/>
            </a:pP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缺省时</a:t>
            </a:r>
            <a:r>
              <a:rPr lang="en-US" altLang="zh-CN" sz="3200" b="1" dirty="0">
                <a:solidFill>
                  <a:schemeClr val="bg2">
                    <a:lumMod val="50000"/>
                  </a:schemeClr>
                </a:solidFill>
                <a:latin typeface="微软雅黑" panose="020B0503020204020204" pitchFamily="34" charset="-122"/>
                <a:ea typeface="微软雅黑" panose="020B0503020204020204" pitchFamily="34" charset="-122"/>
              </a:rPr>
              <a:t>GL_SPOT_CUTOFF</a:t>
            </a: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为</a:t>
            </a:r>
            <a:r>
              <a:rPr lang="en-US" altLang="zh-CN" sz="3200" b="1" dirty="0">
                <a:solidFill>
                  <a:schemeClr val="bg2">
                    <a:lumMod val="50000"/>
                  </a:schemeClr>
                </a:solidFill>
                <a:latin typeface="微软雅黑" panose="020B0503020204020204" pitchFamily="34" charset="-122"/>
                <a:ea typeface="微软雅黑" panose="020B0503020204020204" pitchFamily="34" charset="-122"/>
              </a:rPr>
              <a:t>180.0</a:t>
            </a:r>
            <a:r>
              <a:rPr lang="zh-CN" altLang="en-US" sz="3200" b="1" dirty="0">
                <a:solidFill>
                  <a:schemeClr val="bg2">
                    <a:lumMod val="50000"/>
                  </a:schemeClr>
                </a:solidFill>
                <a:latin typeface="微软雅黑" panose="020B0503020204020204" pitchFamily="34" charset="-122"/>
                <a:ea typeface="微软雅黑" panose="020B0503020204020204" pitchFamily="34" charset="-122"/>
              </a:rPr>
              <a:t>，表示没有聚光</a:t>
            </a:r>
            <a:r>
              <a:rPr lang="zh-CN" altLang="en-US" sz="3200" b="1" dirty="0" smtClean="0">
                <a:solidFill>
                  <a:schemeClr val="bg2">
                    <a:lumMod val="50000"/>
                  </a:schemeClr>
                </a:solidFill>
                <a:latin typeface="微软雅黑" panose="020B0503020204020204" pitchFamily="34" charset="-122"/>
                <a:ea typeface="微软雅黑" panose="020B0503020204020204" pitchFamily="34" charset="-122"/>
              </a:rPr>
              <a:t>效应</a:t>
            </a:r>
            <a:endParaRPr lang="zh-CN" altLang="en-US" sz="32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hangingPunct="0">
              <a:lnSpc>
                <a:spcPct val="130000"/>
              </a:lnSpc>
              <a:spcBef>
                <a:spcPts val="1800"/>
              </a:spcBef>
              <a:buFont typeface="Arial" panose="020B0604020202020204" pitchFamily="34" charset="0"/>
              <a:buChar char="•"/>
              <a:defRPr/>
            </a:pPr>
            <a:r>
              <a:rPr lang="zh-CN" altLang="en-US" sz="3500" b="1" dirty="0">
                <a:solidFill>
                  <a:schemeClr val="bg2">
                    <a:lumMod val="50000"/>
                  </a:schemeClr>
                </a:solidFill>
                <a:latin typeface="微软雅黑" panose="020B0503020204020204" pitchFamily="34" charset="-122"/>
                <a:ea typeface="微软雅黑" panose="020B0503020204020204" pitchFamily="34" charset="-122"/>
              </a:rPr>
              <a:t>聚光源的方向</a:t>
            </a:r>
            <a:r>
              <a:rPr lang="en-US" altLang="zh-CN" sz="3500" b="1" dirty="0">
                <a:solidFill>
                  <a:schemeClr val="bg2">
                    <a:lumMod val="50000"/>
                  </a:schemeClr>
                </a:solidFill>
                <a:latin typeface="微软雅黑" panose="020B0503020204020204" pitchFamily="34" charset="-122"/>
                <a:ea typeface="微软雅黑" panose="020B0503020204020204" pitchFamily="34" charset="-122"/>
              </a:rPr>
              <a:t>GL_SPOT_DIRECTION</a:t>
            </a:r>
          </a:p>
          <a:p>
            <a:pPr marL="1260475" lvl="3" indent="-342900" hangingPunct="0">
              <a:lnSpc>
                <a:spcPct val="130000"/>
              </a:lnSpc>
              <a:spcBef>
                <a:spcPts val="1800"/>
              </a:spcBef>
              <a:buFont typeface="Arial" panose="020B0604020202020204" pitchFamily="34" charset="0"/>
              <a:buChar char="•"/>
              <a:defRPr/>
            </a:pPr>
            <a:r>
              <a:rPr lang="zh-CN" altLang="en-US" sz="3500" b="1" dirty="0">
                <a:solidFill>
                  <a:schemeClr val="bg2">
                    <a:lumMod val="50000"/>
                  </a:schemeClr>
                </a:solidFill>
                <a:latin typeface="微软雅黑" panose="020B0503020204020204" pitchFamily="34" charset="-122"/>
                <a:ea typeface="微软雅黑" panose="020B0503020204020204" pitchFamily="34" charset="-122"/>
              </a:rPr>
              <a:t>聚光源的聚光指数</a:t>
            </a:r>
            <a:r>
              <a:rPr lang="en-US" altLang="zh-CN" sz="3500" b="1" dirty="0">
                <a:solidFill>
                  <a:schemeClr val="bg2">
                    <a:lumMod val="50000"/>
                  </a:schemeClr>
                </a:solidFill>
                <a:latin typeface="微软雅黑" panose="020B0503020204020204" pitchFamily="34" charset="-122"/>
                <a:ea typeface="微软雅黑" panose="020B0503020204020204" pitchFamily="34" charset="-122"/>
              </a:rPr>
              <a:t>GL_SPOT_EXPONENT</a:t>
            </a:r>
          </a:p>
          <a:p>
            <a:pPr lvl="1" eaLnBrk="1" hangingPunct="1">
              <a:buFont typeface="Wingdings" pitchFamily="2" charset="2"/>
              <a:buNone/>
            </a:pPr>
            <a:r>
              <a:rPr lang="en-US" altLang="zh-CN" sz="2400" dirty="0" smtClean="0">
                <a:solidFill>
                  <a:srgbClr val="800000"/>
                </a:solidFill>
                <a:latin typeface="Times New Roman" pitchFamily="18" charset="0"/>
              </a:rPr>
              <a:t>					</a:t>
            </a:r>
          </a:p>
          <a:p>
            <a:pPr lvl="1" eaLnBrk="1" hangingPunct="1"/>
            <a:endParaRPr lang="en-US" altLang="zh-CN" sz="2400" dirty="0" smtClean="0">
              <a:latin typeface="Times New Roman" pitchFamily="18" charset="0"/>
            </a:endParaRPr>
          </a:p>
          <a:p>
            <a:pPr lvl="1" eaLnBrk="1" hangingPunct="1">
              <a:buFont typeface="Wingdings" pitchFamily="2" charset="2"/>
              <a:buNone/>
            </a:pPr>
            <a:endParaRPr lang="en-US" altLang="zh-CN" sz="1800" dirty="0" smtClean="0">
              <a:latin typeface="Times New Roman" pitchFamily="18" charset="0"/>
            </a:endParaRPr>
          </a:p>
          <a:p>
            <a:pPr lvl="1" eaLnBrk="1" hangingPunct="1"/>
            <a:endParaRPr lang="en-US" altLang="zh-CN" sz="1800" dirty="0" smtClean="0">
              <a:latin typeface="Times New Roman" pitchFamily="18" charset="0"/>
            </a:endParaRPr>
          </a:p>
          <a:p>
            <a:pPr lvl="1" eaLnBrk="1" hangingPunct="1"/>
            <a:endParaRPr lang="en-US" altLang="zh-CN" dirty="0" smtClean="0">
              <a:latin typeface="Times New Roman" pitchFamily="18" charset="0"/>
            </a:endParaRPr>
          </a:p>
          <a:p>
            <a:pPr lvl="1" eaLnBrk="1" hangingPunct="1">
              <a:buFont typeface="Wingdings" pitchFamily="2" charset="2"/>
              <a:buNone/>
            </a:pPr>
            <a:endParaRPr lang="en-US" altLang="zh-CN" sz="2000" dirty="0" smtClean="0">
              <a:latin typeface="Times New Roman" pitchFamily="18" charset="0"/>
            </a:endParaRPr>
          </a:p>
          <a:p>
            <a:pPr lvl="1" eaLnBrk="1" hangingPunct="1">
              <a:buFont typeface="Wingdings" pitchFamily="2" charset="2"/>
              <a:buNone/>
            </a:pPr>
            <a:endParaRPr lang="zh-CN" altLang="en-US" dirty="0" smtClean="0">
              <a:latin typeface="Times New Roman" pitchFamily="18" charset="0"/>
            </a:endParaRPr>
          </a:p>
        </p:txBody>
      </p:sp>
      <p:grpSp>
        <p:nvGrpSpPr>
          <p:cNvPr id="2" name="Group 4"/>
          <p:cNvGrpSpPr>
            <a:grpSpLocks/>
          </p:cNvGrpSpPr>
          <p:nvPr/>
        </p:nvGrpSpPr>
        <p:grpSpPr bwMode="auto">
          <a:xfrm>
            <a:off x="7840001" y="5719763"/>
            <a:ext cx="1462616" cy="1066800"/>
            <a:chOff x="529" y="2686"/>
            <a:chExt cx="691" cy="672"/>
          </a:xfrm>
        </p:grpSpPr>
        <p:sp>
          <p:nvSpPr>
            <p:cNvPr id="90142" name="Oval 5"/>
            <p:cNvSpPr>
              <a:spLocks noChangeArrowheads="1"/>
            </p:cNvSpPr>
            <p:nvPr/>
          </p:nvSpPr>
          <p:spPr bwMode="auto">
            <a:xfrm rot="-2008880">
              <a:off x="1018" y="2698"/>
              <a:ext cx="182" cy="363"/>
            </a:xfrm>
            <a:prstGeom prst="ellipse">
              <a:avLst/>
            </a:prstGeom>
            <a:solidFill>
              <a:srgbClr val="FF9900"/>
            </a:solidFill>
            <a:ln w="9525">
              <a:solidFill>
                <a:schemeClr val="tx1"/>
              </a:solidFill>
              <a:round/>
              <a:headEnd/>
              <a:tailEnd/>
            </a:ln>
          </p:spPr>
          <p:txBody>
            <a:bodyPr wrap="none" anchor="ctr"/>
            <a:lstStyle/>
            <a:p>
              <a:endParaRPr lang="zh-CN" altLang="en-US"/>
            </a:p>
          </p:txBody>
        </p:sp>
        <p:grpSp>
          <p:nvGrpSpPr>
            <p:cNvPr id="90143" name="Group 6"/>
            <p:cNvGrpSpPr>
              <a:grpSpLocks/>
            </p:cNvGrpSpPr>
            <p:nvPr/>
          </p:nvGrpSpPr>
          <p:grpSpPr bwMode="auto">
            <a:xfrm>
              <a:off x="529" y="2750"/>
              <a:ext cx="691" cy="608"/>
              <a:chOff x="529" y="2750"/>
              <a:chExt cx="691" cy="608"/>
            </a:xfrm>
          </p:grpSpPr>
          <p:sp>
            <p:nvSpPr>
              <p:cNvPr id="90155" name="Oval 7"/>
              <p:cNvSpPr>
                <a:spLocks noChangeArrowheads="1"/>
              </p:cNvSpPr>
              <p:nvPr/>
            </p:nvSpPr>
            <p:spPr bwMode="auto">
              <a:xfrm rot="-2008880">
                <a:off x="544" y="3141"/>
                <a:ext cx="121" cy="217"/>
              </a:xfrm>
              <a:prstGeom prst="ellipse">
                <a:avLst/>
              </a:prstGeom>
              <a:solidFill>
                <a:srgbClr val="800000"/>
              </a:solidFill>
              <a:ln w="9525">
                <a:solidFill>
                  <a:schemeClr val="tx1"/>
                </a:solidFill>
                <a:round/>
                <a:headEnd/>
                <a:tailEnd/>
              </a:ln>
            </p:spPr>
            <p:txBody>
              <a:bodyPr wrap="none" anchor="ctr"/>
              <a:lstStyle/>
              <a:p>
                <a:endParaRPr lang="zh-CN" altLang="en-US"/>
              </a:p>
            </p:txBody>
          </p:sp>
          <p:sp>
            <p:nvSpPr>
              <p:cNvPr id="90156" name="Freeform 8"/>
              <p:cNvSpPr>
                <a:spLocks/>
              </p:cNvSpPr>
              <p:nvPr/>
            </p:nvSpPr>
            <p:spPr bwMode="auto">
              <a:xfrm>
                <a:off x="539" y="2750"/>
                <a:ext cx="681" cy="589"/>
              </a:xfrm>
              <a:custGeom>
                <a:avLst/>
                <a:gdLst>
                  <a:gd name="T0" fmla="*/ 454 w 681"/>
                  <a:gd name="T1" fmla="*/ 0 h 589"/>
                  <a:gd name="T2" fmla="*/ 681 w 681"/>
                  <a:gd name="T3" fmla="*/ 272 h 589"/>
                  <a:gd name="T4" fmla="*/ 499 w 681"/>
                  <a:gd name="T5" fmla="*/ 317 h 589"/>
                  <a:gd name="T6" fmla="*/ 136 w 681"/>
                  <a:gd name="T7" fmla="*/ 589 h 589"/>
                  <a:gd name="T8" fmla="*/ 0 w 681"/>
                  <a:gd name="T9" fmla="*/ 408 h 589"/>
                  <a:gd name="T10" fmla="*/ 409 w 681"/>
                  <a:gd name="T11" fmla="*/ 136 h 589"/>
                  <a:gd name="T12" fmla="*/ 454 w 681"/>
                  <a:gd name="T13" fmla="*/ 0 h 589"/>
                  <a:gd name="T14" fmla="*/ 0 60000 65536"/>
                  <a:gd name="T15" fmla="*/ 0 60000 65536"/>
                  <a:gd name="T16" fmla="*/ 0 60000 65536"/>
                  <a:gd name="T17" fmla="*/ 0 60000 65536"/>
                  <a:gd name="T18" fmla="*/ 0 60000 65536"/>
                  <a:gd name="T19" fmla="*/ 0 60000 65536"/>
                  <a:gd name="T20" fmla="*/ 0 60000 65536"/>
                  <a:gd name="T21" fmla="*/ 0 w 681"/>
                  <a:gd name="T22" fmla="*/ 0 h 589"/>
                  <a:gd name="T23" fmla="*/ 681 w 681"/>
                  <a:gd name="T24" fmla="*/ 589 h 5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1" h="589">
                    <a:moveTo>
                      <a:pt x="454" y="0"/>
                    </a:moveTo>
                    <a:lnTo>
                      <a:pt x="681" y="272"/>
                    </a:lnTo>
                    <a:lnTo>
                      <a:pt x="499" y="317"/>
                    </a:lnTo>
                    <a:lnTo>
                      <a:pt x="136" y="589"/>
                    </a:lnTo>
                    <a:lnTo>
                      <a:pt x="0" y="408"/>
                    </a:lnTo>
                    <a:lnTo>
                      <a:pt x="409" y="136"/>
                    </a:lnTo>
                    <a:lnTo>
                      <a:pt x="454" y="0"/>
                    </a:lnTo>
                    <a:close/>
                  </a:path>
                </a:pathLst>
              </a:custGeom>
              <a:solidFill>
                <a:srgbClr val="800000"/>
              </a:solidFill>
              <a:ln w="9525">
                <a:solidFill>
                  <a:schemeClr val="tx1"/>
                </a:solidFill>
                <a:round/>
                <a:headEnd/>
                <a:tailEnd/>
              </a:ln>
            </p:spPr>
            <p:txBody>
              <a:bodyPr/>
              <a:lstStyle/>
              <a:p>
                <a:endParaRPr lang="zh-CN" altLang="en-US"/>
              </a:p>
            </p:txBody>
          </p:sp>
          <p:sp>
            <p:nvSpPr>
              <p:cNvPr id="90157" name="Freeform 9"/>
              <p:cNvSpPr>
                <a:spLocks/>
              </p:cNvSpPr>
              <p:nvPr/>
            </p:nvSpPr>
            <p:spPr bwMode="auto">
              <a:xfrm>
                <a:off x="529" y="3166"/>
                <a:ext cx="176" cy="175"/>
              </a:xfrm>
              <a:custGeom>
                <a:avLst/>
                <a:gdLst>
                  <a:gd name="T0" fmla="*/ 29 w 182"/>
                  <a:gd name="T1" fmla="*/ 0 h 181"/>
                  <a:gd name="T2" fmla="*/ 80 w 182"/>
                  <a:gd name="T3" fmla="*/ 53 h 181"/>
                  <a:gd name="T4" fmla="*/ 106 w 182"/>
                  <a:gd name="T5" fmla="*/ 79 h 181"/>
                  <a:gd name="T6" fmla="*/ 80 w 182"/>
                  <a:gd name="T7" fmla="*/ 105 h 181"/>
                  <a:gd name="T8" fmla="*/ 29 w 182"/>
                  <a:gd name="T9" fmla="*/ 29 h 181"/>
                  <a:gd name="T10" fmla="*/ 0 w 182"/>
                  <a:gd name="T11" fmla="*/ 0 h 181"/>
                  <a:gd name="T12" fmla="*/ 29 w 182"/>
                  <a:gd name="T13" fmla="*/ 0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46" y="0"/>
                    </a:moveTo>
                    <a:lnTo>
                      <a:pt x="136" y="91"/>
                    </a:lnTo>
                    <a:lnTo>
                      <a:pt x="182" y="136"/>
                    </a:lnTo>
                    <a:lnTo>
                      <a:pt x="136" y="181"/>
                    </a:lnTo>
                    <a:lnTo>
                      <a:pt x="46" y="45"/>
                    </a:lnTo>
                    <a:lnTo>
                      <a:pt x="0" y="0"/>
                    </a:lnTo>
                    <a:lnTo>
                      <a:pt x="46"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0144" name="Oval 10"/>
            <p:cNvSpPr>
              <a:spLocks noChangeArrowheads="1"/>
            </p:cNvSpPr>
            <p:nvPr/>
          </p:nvSpPr>
          <p:spPr bwMode="auto">
            <a:xfrm rot="-2008880">
              <a:off x="1034" y="2686"/>
              <a:ext cx="182" cy="3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0145" name="Line 11"/>
            <p:cNvSpPr>
              <a:spLocks noChangeShapeType="1"/>
            </p:cNvSpPr>
            <p:nvPr/>
          </p:nvSpPr>
          <p:spPr bwMode="auto">
            <a:xfrm flipH="1">
              <a:off x="612" y="2999"/>
              <a:ext cx="250" cy="1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6" name="Line 12"/>
            <p:cNvSpPr>
              <a:spLocks noChangeShapeType="1"/>
            </p:cNvSpPr>
            <p:nvPr/>
          </p:nvSpPr>
          <p:spPr bwMode="auto">
            <a:xfrm flipH="1">
              <a:off x="635" y="3033"/>
              <a:ext cx="25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7" name="Line 13"/>
            <p:cNvSpPr>
              <a:spLocks noChangeShapeType="1"/>
            </p:cNvSpPr>
            <p:nvPr/>
          </p:nvSpPr>
          <p:spPr bwMode="auto">
            <a:xfrm flipH="1">
              <a:off x="667" y="3072"/>
              <a:ext cx="25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8" name="Line 14"/>
            <p:cNvSpPr>
              <a:spLocks noChangeShapeType="1"/>
            </p:cNvSpPr>
            <p:nvPr/>
          </p:nvSpPr>
          <p:spPr bwMode="auto">
            <a:xfrm flipH="1">
              <a:off x="613" y="2992"/>
              <a:ext cx="250" cy="159"/>
            </a:xfrm>
            <a:prstGeom prst="line">
              <a:avLst/>
            </a:prstGeom>
            <a:noFill/>
            <a:ln w="9525">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9" name="Line 15"/>
            <p:cNvSpPr>
              <a:spLocks noChangeShapeType="1"/>
            </p:cNvSpPr>
            <p:nvPr/>
          </p:nvSpPr>
          <p:spPr bwMode="auto">
            <a:xfrm flipH="1">
              <a:off x="636" y="3026"/>
              <a:ext cx="250" cy="181"/>
            </a:xfrm>
            <a:prstGeom prst="line">
              <a:avLst/>
            </a:prstGeom>
            <a:noFill/>
            <a:ln w="9525">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0" name="Line 16"/>
            <p:cNvSpPr>
              <a:spLocks noChangeShapeType="1"/>
            </p:cNvSpPr>
            <p:nvPr/>
          </p:nvSpPr>
          <p:spPr bwMode="auto">
            <a:xfrm flipH="1">
              <a:off x="668" y="3065"/>
              <a:ext cx="250" cy="181"/>
            </a:xfrm>
            <a:prstGeom prst="line">
              <a:avLst/>
            </a:prstGeom>
            <a:noFill/>
            <a:ln w="9525">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1" name="Line 17"/>
            <p:cNvSpPr>
              <a:spLocks noChangeShapeType="1"/>
            </p:cNvSpPr>
            <p:nvPr/>
          </p:nvSpPr>
          <p:spPr bwMode="auto">
            <a:xfrm flipH="1">
              <a:off x="692" y="3098"/>
              <a:ext cx="250" cy="181"/>
            </a:xfrm>
            <a:prstGeom prst="line">
              <a:avLst/>
            </a:prstGeom>
            <a:noFill/>
            <a:ln w="9525">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2" name="Line 18"/>
            <p:cNvSpPr>
              <a:spLocks noChangeShapeType="1"/>
            </p:cNvSpPr>
            <p:nvPr/>
          </p:nvSpPr>
          <p:spPr bwMode="auto">
            <a:xfrm flipH="1">
              <a:off x="691" y="3105"/>
              <a:ext cx="25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3" name="Line 19"/>
            <p:cNvSpPr>
              <a:spLocks noChangeShapeType="1"/>
            </p:cNvSpPr>
            <p:nvPr/>
          </p:nvSpPr>
          <p:spPr bwMode="auto">
            <a:xfrm>
              <a:off x="1025" y="2739"/>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16" name="Oval 20"/>
            <p:cNvSpPr>
              <a:spLocks noChangeArrowheads="1"/>
            </p:cNvSpPr>
            <p:nvPr/>
          </p:nvSpPr>
          <p:spPr bwMode="auto">
            <a:xfrm rot="-2008880">
              <a:off x="1044" y="2696"/>
              <a:ext cx="154" cy="350"/>
            </a:xfrm>
            <a:prstGeom prst="ellipse">
              <a:avLst/>
            </a:prstGeom>
            <a:gradFill rotWithShape="1">
              <a:gsLst>
                <a:gs pos="0">
                  <a:schemeClr val="accent2">
                    <a:gamma/>
                    <a:shade val="46275"/>
                    <a:invGamma/>
                  </a:schemeClr>
                </a:gs>
                <a:gs pos="100000">
                  <a:schemeClr val="accent2"/>
                </a:gs>
              </a:gsLst>
              <a:lin ang="18900000" scaled="1"/>
            </a:gradFill>
            <a:ln w="9525">
              <a:solidFill>
                <a:schemeClr val="accent2"/>
              </a:solidFill>
              <a:round/>
              <a:headEnd/>
              <a:tailEnd/>
            </a:ln>
            <a:effectLst/>
          </p:spPr>
          <p:txBody>
            <a:bodyPr wrap="none" anchor="ctr"/>
            <a:lstStyle/>
            <a:p>
              <a:pPr>
                <a:defRPr/>
              </a:pPr>
              <a:endParaRPr lang="zh-CN" altLang="en-US">
                <a:ea typeface="宋体" pitchFamily="2" charset="-122"/>
              </a:endParaRPr>
            </a:p>
          </p:txBody>
        </p:sp>
      </p:grpSp>
      <p:grpSp>
        <p:nvGrpSpPr>
          <p:cNvPr id="4" name="Group 21"/>
          <p:cNvGrpSpPr>
            <a:grpSpLocks/>
          </p:cNvGrpSpPr>
          <p:nvPr/>
        </p:nvGrpSpPr>
        <p:grpSpPr bwMode="auto">
          <a:xfrm>
            <a:off x="8832717" y="4371977"/>
            <a:ext cx="2736851" cy="1881187"/>
            <a:chOff x="4195" y="2540"/>
            <a:chExt cx="1293" cy="1185"/>
          </a:xfrm>
        </p:grpSpPr>
        <p:grpSp>
          <p:nvGrpSpPr>
            <p:cNvPr id="90138" name="Group 22"/>
            <p:cNvGrpSpPr>
              <a:grpSpLocks/>
            </p:cNvGrpSpPr>
            <p:nvPr/>
          </p:nvGrpSpPr>
          <p:grpSpPr bwMode="auto">
            <a:xfrm>
              <a:off x="4195" y="2568"/>
              <a:ext cx="1292" cy="1157"/>
              <a:chOff x="998" y="1865"/>
              <a:chExt cx="1292" cy="1157"/>
            </a:xfrm>
          </p:grpSpPr>
          <p:sp>
            <p:nvSpPr>
              <p:cNvPr id="234519" name="Freeform 23"/>
              <p:cNvSpPr>
                <a:spLocks/>
              </p:cNvSpPr>
              <p:nvPr/>
            </p:nvSpPr>
            <p:spPr bwMode="auto">
              <a:xfrm>
                <a:off x="998" y="1865"/>
                <a:ext cx="1248" cy="1157"/>
              </a:xfrm>
              <a:custGeom>
                <a:avLst/>
                <a:gdLst/>
                <a:ahLst/>
                <a:cxnLst>
                  <a:cxn ang="0">
                    <a:pos x="0" y="908"/>
                  </a:cxn>
                  <a:cxn ang="0">
                    <a:pos x="703" y="0"/>
                  </a:cxn>
                  <a:cxn ang="0">
                    <a:pos x="1248" y="817"/>
                  </a:cxn>
                  <a:cxn ang="0">
                    <a:pos x="182" y="1157"/>
                  </a:cxn>
                  <a:cxn ang="0">
                    <a:pos x="0" y="908"/>
                  </a:cxn>
                </a:cxnLst>
                <a:rect l="0" t="0" r="r" b="b"/>
                <a:pathLst>
                  <a:path w="1248" h="1157">
                    <a:moveTo>
                      <a:pt x="0" y="908"/>
                    </a:moveTo>
                    <a:lnTo>
                      <a:pt x="703" y="0"/>
                    </a:lnTo>
                    <a:lnTo>
                      <a:pt x="1248" y="817"/>
                    </a:lnTo>
                    <a:lnTo>
                      <a:pt x="182" y="1157"/>
                    </a:lnTo>
                    <a:lnTo>
                      <a:pt x="0" y="908"/>
                    </a:lnTo>
                    <a:close/>
                  </a:path>
                </a:pathLst>
              </a:custGeom>
              <a:gradFill rotWithShape="1">
                <a:gsLst>
                  <a:gs pos="0">
                    <a:schemeClr val="accent2">
                      <a:alpha val="42000"/>
                    </a:schemeClr>
                  </a:gs>
                  <a:gs pos="100000">
                    <a:schemeClr val="accent2">
                      <a:gamma/>
                      <a:shade val="46275"/>
                      <a:invGamma/>
                      <a:alpha val="42000"/>
                    </a:schemeClr>
                  </a:gs>
                </a:gsLst>
                <a:path path="rect">
                  <a:fillToRect l="100000" b="100000"/>
                </a:path>
              </a:gradFill>
              <a:ln w="9525">
                <a:noFill/>
                <a:round/>
                <a:headEnd/>
                <a:tailEnd/>
              </a:ln>
              <a:effectLst/>
            </p:spPr>
            <p:txBody>
              <a:bodyPr/>
              <a:lstStyle/>
              <a:p>
                <a:pPr>
                  <a:defRPr/>
                </a:pPr>
                <a:endParaRPr lang="zh-CN" altLang="en-US">
                  <a:ea typeface="宋体" pitchFamily="2" charset="-122"/>
                </a:endParaRPr>
              </a:p>
            </p:txBody>
          </p:sp>
          <p:sp>
            <p:nvSpPr>
              <p:cNvPr id="90141" name="Line 24"/>
              <p:cNvSpPr>
                <a:spLocks noChangeShapeType="1"/>
              </p:cNvSpPr>
              <p:nvPr/>
            </p:nvSpPr>
            <p:spPr bwMode="auto">
              <a:xfrm flipV="1">
                <a:off x="1134" y="2047"/>
                <a:ext cx="1156" cy="816"/>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234521" name="Freeform 25"/>
            <p:cNvSpPr>
              <a:spLocks/>
            </p:cNvSpPr>
            <p:nvPr/>
          </p:nvSpPr>
          <p:spPr bwMode="auto">
            <a:xfrm>
              <a:off x="4883" y="2540"/>
              <a:ext cx="605" cy="863"/>
            </a:xfrm>
            <a:custGeom>
              <a:avLst/>
              <a:gdLst/>
              <a:ahLst/>
              <a:cxnLst>
                <a:cxn ang="0">
                  <a:pos x="560" y="836"/>
                </a:cxn>
                <a:cxn ang="0">
                  <a:pos x="242" y="359"/>
                </a:cxn>
                <a:cxn ang="0">
                  <a:pos x="15" y="19"/>
                </a:cxn>
                <a:cxn ang="0">
                  <a:pos x="333" y="246"/>
                </a:cxn>
                <a:cxn ang="0">
                  <a:pos x="514" y="518"/>
                </a:cxn>
                <a:cxn ang="0">
                  <a:pos x="560" y="836"/>
                </a:cxn>
              </a:cxnLst>
              <a:rect l="0" t="0" r="r" b="b"/>
              <a:pathLst>
                <a:path w="605" h="863">
                  <a:moveTo>
                    <a:pt x="560" y="836"/>
                  </a:moveTo>
                  <a:cubicBezTo>
                    <a:pt x="515" y="809"/>
                    <a:pt x="333" y="495"/>
                    <a:pt x="242" y="359"/>
                  </a:cubicBezTo>
                  <a:cubicBezTo>
                    <a:pt x="151" y="223"/>
                    <a:pt x="0" y="38"/>
                    <a:pt x="15" y="19"/>
                  </a:cubicBezTo>
                  <a:cubicBezTo>
                    <a:pt x="30" y="0"/>
                    <a:pt x="250" y="163"/>
                    <a:pt x="333" y="246"/>
                  </a:cubicBezTo>
                  <a:cubicBezTo>
                    <a:pt x="416" y="329"/>
                    <a:pt x="476" y="420"/>
                    <a:pt x="514" y="518"/>
                  </a:cubicBezTo>
                  <a:cubicBezTo>
                    <a:pt x="552" y="616"/>
                    <a:pt x="605" y="863"/>
                    <a:pt x="560" y="836"/>
                  </a:cubicBezTo>
                  <a:close/>
                </a:path>
              </a:pathLst>
            </a:custGeom>
            <a:gradFill rotWithShape="1">
              <a:gsLst>
                <a:gs pos="0">
                  <a:schemeClr val="accent2">
                    <a:alpha val="42000"/>
                  </a:schemeClr>
                </a:gs>
                <a:gs pos="100000">
                  <a:schemeClr val="accent2">
                    <a:gamma/>
                    <a:shade val="46275"/>
                    <a:invGamma/>
                    <a:alpha val="42000"/>
                  </a:schemeClr>
                </a:gs>
              </a:gsLst>
              <a:lin ang="18900000" scaled="1"/>
            </a:gradFill>
            <a:ln w="9525">
              <a:noFill/>
              <a:round/>
              <a:headEnd/>
              <a:tailEnd/>
            </a:ln>
            <a:effectLst/>
          </p:spPr>
          <p:txBody>
            <a:bodyPr/>
            <a:lstStyle/>
            <a:p>
              <a:pPr>
                <a:defRPr/>
              </a:pPr>
              <a:endParaRPr lang="zh-CN" altLang="en-US">
                <a:ea typeface="宋体" pitchFamily="2" charset="-122"/>
              </a:endParaRPr>
            </a:p>
          </p:txBody>
        </p:sp>
      </p:grpSp>
      <p:grpSp>
        <p:nvGrpSpPr>
          <p:cNvPr id="6" name="Group 27"/>
          <p:cNvGrpSpPr>
            <a:grpSpLocks/>
          </p:cNvGrpSpPr>
          <p:nvPr/>
        </p:nvGrpSpPr>
        <p:grpSpPr bwMode="auto">
          <a:xfrm>
            <a:off x="9552384" y="5260976"/>
            <a:ext cx="1297517" cy="760412"/>
            <a:chOff x="1156" y="3359"/>
            <a:chExt cx="613" cy="479"/>
          </a:xfrm>
        </p:grpSpPr>
        <p:sp>
          <p:nvSpPr>
            <p:cNvPr id="90133" name="Line 28"/>
            <p:cNvSpPr>
              <a:spLocks noChangeShapeType="1"/>
            </p:cNvSpPr>
            <p:nvPr/>
          </p:nvSpPr>
          <p:spPr bwMode="auto">
            <a:xfrm>
              <a:off x="1156" y="3680"/>
              <a:ext cx="91" cy="1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4" name="Line 29"/>
            <p:cNvSpPr>
              <a:spLocks noChangeShapeType="1"/>
            </p:cNvSpPr>
            <p:nvPr/>
          </p:nvSpPr>
          <p:spPr bwMode="auto">
            <a:xfrm>
              <a:off x="1269" y="3603"/>
              <a:ext cx="114"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5" name="Line 30"/>
            <p:cNvSpPr>
              <a:spLocks noChangeShapeType="1"/>
            </p:cNvSpPr>
            <p:nvPr/>
          </p:nvSpPr>
          <p:spPr bwMode="auto">
            <a:xfrm>
              <a:off x="1382" y="3521"/>
              <a:ext cx="137"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6" name="Line 31"/>
            <p:cNvSpPr>
              <a:spLocks noChangeShapeType="1"/>
            </p:cNvSpPr>
            <p:nvPr/>
          </p:nvSpPr>
          <p:spPr bwMode="auto">
            <a:xfrm>
              <a:off x="1495" y="3439"/>
              <a:ext cx="160" cy="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7" name="Line 32"/>
            <p:cNvSpPr>
              <a:spLocks noChangeShapeType="1"/>
            </p:cNvSpPr>
            <p:nvPr/>
          </p:nvSpPr>
          <p:spPr bwMode="auto">
            <a:xfrm>
              <a:off x="1608" y="3359"/>
              <a:ext cx="161" cy="2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35"/>
          <p:cNvGrpSpPr>
            <a:grpSpLocks/>
          </p:cNvGrpSpPr>
          <p:nvPr/>
        </p:nvGrpSpPr>
        <p:grpSpPr bwMode="auto">
          <a:xfrm>
            <a:off x="9287802" y="4903788"/>
            <a:ext cx="1350433" cy="808038"/>
            <a:chOff x="1031" y="3134"/>
            <a:chExt cx="638" cy="509"/>
          </a:xfrm>
        </p:grpSpPr>
        <p:sp>
          <p:nvSpPr>
            <p:cNvPr id="90128" name="Line 36"/>
            <p:cNvSpPr>
              <a:spLocks noChangeShapeType="1"/>
            </p:cNvSpPr>
            <p:nvPr/>
          </p:nvSpPr>
          <p:spPr bwMode="auto">
            <a:xfrm rot="7219725" flipH="1">
              <a:off x="1064" y="3519"/>
              <a:ext cx="91" cy="1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9" name="Line 37"/>
            <p:cNvSpPr>
              <a:spLocks noChangeShapeType="1"/>
            </p:cNvSpPr>
            <p:nvPr/>
          </p:nvSpPr>
          <p:spPr bwMode="auto">
            <a:xfrm rot="7219725" flipH="1">
              <a:off x="1157" y="3409"/>
              <a:ext cx="114"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0" name="Line 38"/>
            <p:cNvSpPr>
              <a:spLocks noChangeShapeType="1"/>
            </p:cNvSpPr>
            <p:nvPr/>
          </p:nvSpPr>
          <p:spPr bwMode="auto">
            <a:xfrm rot="7219725" flipH="1">
              <a:off x="1253" y="3294"/>
              <a:ext cx="137"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1" name="Line 39"/>
            <p:cNvSpPr>
              <a:spLocks noChangeShapeType="1"/>
            </p:cNvSpPr>
            <p:nvPr/>
          </p:nvSpPr>
          <p:spPr bwMode="auto">
            <a:xfrm rot="7219725" flipH="1">
              <a:off x="1344" y="3174"/>
              <a:ext cx="160" cy="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2" name="Line 40"/>
            <p:cNvSpPr>
              <a:spLocks noChangeShapeType="1"/>
            </p:cNvSpPr>
            <p:nvPr/>
          </p:nvSpPr>
          <p:spPr bwMode="auto">
            <a:xfrm rot="7219725" flipH="1">
              <a:off x="1439" y="3066"/>
              <a:ext cx="161" cy="2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4537" name="Line 41"/>
          <p:cNvSpPr>
            <a:spLocks noChangeShapeType="1"/>
          </p:cNvSpPr>
          <p:nvPr/>
        </p:nvSpPr>
        <p:spPr bwMode="auto">
          <a:xfrm flipV="1">
            <a:off x="9122702" y="4329113"/>
            <a:ext cx="1917700" cy="1671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38" name="Arc 42"/>
          <p:cNvSpPr>
            <a:spLocks/>
          </p:cNvSpPr>
          <p:nvPr/>
        </p:nvSpPr>
        <p:spPr bwMode="auto">
          <a:xfrm>
            <a:off x="9842368" y="5389564"/>
            <a:ext cx="143933" cy="1428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 name="Group 43"/>
          <p:cNvGrpSpPr>
            <a:grpSpLocks/>
          </p:cNvGrpSpPr>
          <p:nvPr/>
        </p:nvGrpSpPr>
        <p:grpSpPr bwMode="auto">
          <a:xfrm>
            <a:off x="7437835" y="4425952"/>
            <a:ext cx="2832101" cy="963612"/>
            <a:chOff x="3536" y="2574"/>
            <a:chExt cx="1338" cy="607"/>
          </a:xfrm>
        </p:grpSpPr>
        <p:sp>
          <p:nvSpPr>
            <p:cNvPr id="90126" name="Text Box 44"/>
            <p:cNvSpPr txBox="1">
              <a:spLocks noChangeArrowheads="1"/>
            </p:cNvSpPr>
            <p:nvPr/>
          </p:nvSpPr>
          <p:spPr bwMode="auto">
            <a:xfrm>
              <a:off x="3536" y="2574"/>
              <a:ext cx="133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spcBef>
                  <a:spcPct val="50000"/>
                </a:spcBef>
              </a:pPr>
              <a:r>
                <a:rPr lang="en-US" altLang="zh-CN" sz="1600" b="1" dirty="0">
                  <a:solidFill>
                    <a:schemeClr val="bg2">
                      <a:lumMod val="50000"/>
                    </a:schemeClr>
                  </a:solidFill>
                  <a:latin typeface="Times New Roman" pitchFamily="18" charset="0"/>
                </a:rPr>
                <a:t>GL_SPOT_CUTOFF</a:t>
              </a:r>
            </a:p>
          </p:txBody>
        </p:sp>
        <p:sp>
          <p:nvSpPr>
            <p:cNvPr id="90127" name="Line 45"/>
            <p:cNvSpPr>
              <a:spLocks noChangeShapeType="1"/>
            </p:cNvSpPr>
            <p:nvPr/>
          </p:nvSpPr>
          <p:spPr bwMode="auto">
            <a:xfrm>
              <a:off x="4513" y="2750"/>
              <a:ext cx="249" cy="431"/>
            </a:xfrm>
            <a:prstGeom prst="line">
              <a:avLst/>
            </a:prstGeom>
            <a:noFill/>
            <a:ln w="9525">
              <a:solidFill>
                <a:schemeClr val="tx1"/>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47" name="Rectangle 2"/>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Tree>
    <p:extLst>
      <p:ext uri="{BB962C8B-B14F-4D97-AF65-F5344CB8AC3E}">
        <p14:creationId xmlns:p14="http://schemas.microsoft.com/office/powerpoint/2010/main" val="1380327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animEffect transition="in" filter="wipe(up)">
                                      <p:cBhvr>
                                        <p:cTn id="7" dur="500"/>
                                        <p:tgtEl>
                                          <p:spTgt spid="234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34499">
                                            <p:txEl>
                                              <p:pRg st="1" end="1"/>
                                            </p:txEl>
                                          </p:spTgt>
                                        </p:tgtEl>
                                        <p:attrNameLst>
                                          <p:attrName>style.visibility</p:attrName>
                                        </p:attrNameLst>
                                      </p:cBhvr>
                                      <p:to>
                                        <p:strVal val="visible"/>
                                      </p:to>
                                    </p:set>
                                    <p:animEffect transition="in" filter="wipe(up)">
                                      <p:cBhvr>
                                        <p:cTn id="19" dur="500"/>
                                        <p:tgtEl>
                                          <p:spTgt spid="234499">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34537"/>
                                        </p:tgtEl>
                                        <p:attrNameLst>
                                          <p:attrName>style.visibility</p:attrName>
                                        </p:attrNameLst>
                                      </p:cBhvr>
                                      <p:to>
                                        <p:strVal val="visible"/>
                                      </p:to>
                                    </p:set>
                                    <p:animEffect transition="in" filter="wipe(down)">
                                      <p:cBhvr>
                                        <p:cTn id="24" dur="500"/>
                                        <p:tgtEl>
                                          <p:spTgt spid="23453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45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34499">
                                            <p:txEl>
                                              <p:pRg st="2" end="2"/>
                                            </p:txEl>
                                          </p:spTgt>
                                        </p:tgtEl>
                                        <p:attrNameLst>
                                          <p:attrName>style.visibility</p:attrName>
                                        </p:attrNameLst>
                                      </p:cBhvr>
                                      <p:to>
                                        <p:strVal val="visible"/>
                                      </p:to>
                                    </p:set>
                                    <p:animEffect transition="in" filter="wipe(up)">
                                      <p:cBhvr>
                                        <p:cTn id="36" dur="500"/>
                                        <p:tgtEl>
                                          <p:spTgt spid="234499">
                                            <p:txEl>
                                              <p:pRg st="2" end="2"/>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34499">
                                            <p:txEl>
                                              <p:pRg st="3" end="3"/>
                                            </p:txEl>
                                          </p:spTgt>
                                        </p:tgtEl>
                                        <p:attrNameLst>
                                          <p:attrName>style.visibility</p:attrName>
                                        </p:attrNameLst>
                                      </p:cBhvr>
                                      <p:to>
                                        <p:strVal val="visible"/>
                                      </p:to>
                                    </p:set>
                                    <p:animEffect transition="in" filter="wipe(up)">
                                      <p:cBhvr>
                                        <p:cTn id="39" dur="500"/>
                                        <p:tgtEl>
                                          <p:spTgt spid="234499">
                                            <p:txEl>
                                              <p:pRg st="3" end="3"/>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34499">
                                            <p:txEl>
                                              <p:pRg st="4" end="4"/>
                                            </p:txEl>
                                          </p:spTgt>
                                        </p:tgtEl>
                                        <p:attrNameLst>
                                          <p:attrName>style.visibility</p:attrName>
                                        </p:attrNameLst>
                                      </p:cBhvr>
                                      <p:to>
                                        <p:strVal val="visible"/>
                                      </p:to>
                                    </p:set>
                                    <p:animEffect transition="in" filter="wipe(up)">
                                      <p:cBhvr>
                                        <p:cTn id="42" dur="500"/>
                                        <p:tgtEl>
                                          <p:spTgt spid="234499">
                                            <p:txEl>
                                              <p:pRg st="4" end="4"/>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34499">
                                            <p:txEl>
                                              <p:pRg st="5" end="5"/>
                                            </p:txEl>
                                          </p:spTgt>
                                        </p:tgtEl>
                                        <p:attrNameLst>
                                          <p:attrName>style.visibility</p:attrName>
                                        </p:attrNameLst>
                                      </p:cBhvr>
                                      <p:to>
                                        <p:strVal val="visible"/>
                                      </p:to>
                                    </p:set>
                                    <p:animEffect transition="in" filter="wipe(up)">
                                      <p:cBhvr>
                                        <p:cTn id="45" dur="500"/>
                                        <p:tgtEl>
                                          <p:spTgt spid="234499">
                                            <p:txEl>
                                              <p:pRg st="5" end="5"/>
                                            </p:tx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34499">
                                            <p:txEl>
                                              <p:pRg st="6" end="6"/>
                                            </p:txEl>
                                          </p:spTgt>
                                        </p:tgtEl>
                                        <p:attrNameLst>
                                          <p:attrName>style.visibility</p:attrName>
                                        </p:attrNameLst>
                                      </p:cBhvr>
                                      <p:to>
                                        <p:strVal val="visible"/>
                                      </p:to>
                                    </p:set>
                                    <p:animEffect transition="in" filter="wipe(up)">
                                      <p:cBhvr>
                                        <p:cTn id="48" dur="500"/>
                                        <p:tgtEl>
                                          <p:spTgt spid="234499">
                                            <p:txEl>
                                              <p:pRg st="6" end="6"/>
                                            </p:tx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34499">
                                            <p:txEl>
                                              <p:pRg st="7" end="7"/>
                                            </p:txEl>
                                          </p:spTgt>
                                        </p:tgtEl>
                                        <p:attrNameLst>
                                          <p:attrName>style.visibility</p:attrName>
                                        </p:attrNameLst>
                                      </p:cBhvr>
                                      <p:to>
                                        <p:strVal val="visible"/>
                                      </p:to>
                                    </p:set>
                                    <p:animEffect transition="in" filter="wipe(up)">
                                      <p:cBhvr>
                                        <p:cTn id="51" dur="500"/>
                                        <p:tgtEl>
                                          <p:spTgt spid="234499">
                                            <p:txEl>
                                              <p:pRg st="7" end="7"/>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34537"/>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3453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8"/>
                                        </p:tgtEl>
                                        <p:attrNameLst>
                                          <p:attrName>style.visibility</p:attrName>
                                        </p:attrNameLst>
                                      </p:cBhvr>
                                      <p:to>
                                        <p:strVal val="hidden"/>
                                      </p:to>
                                    </p:set>
                                  </p:childTnLst>
                                </p:cTn>
                              </p:par>
                              <p:par>
                                <p:cTn id="60" presetID="22" presetClass="entr" presetSubtype="1"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up)">
                                      <p:cBhvr>
                                        <p:cTn id="62" dur="500"/>
                                        <p:tgtEl>
                                          <p:spTgt spid="6"/>
                                        </p:tgtEl>
                                      </p:cBhvr>
                                    </p:animEffect>
                                  </p:childTnLst>
                                </p:cTn>
                              </p:par>
                              <p:par>
                                <p:cTn id="63" presetID="22" presetClass="entr" presetSubtype="2"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right)">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p:bldP spid="234537" grpId="0" animBg="1"/>
      <p:bldP spid="234537" grpId="1" animBg="1"/>
      <p:bldP spid="234538" grpId="0" animBg="1"/>
      <p:bldP spid="234538"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type="body" sz="half" idx="1"/>
          </p:nvPr>
        </p:nvSpPr>
        <p:spPr>
          <a:xfrm>
            <a:off x="974666" y="1588408"/>
            <a:ext cx="9288628" cy="3712691"/>
          </a:xfrm>
        </p:spPr>
        <p:txBody>
          <a:bodyPr>
            <a:normAutofit fontScale="55000" lnSpcReduction="20000"/>
          </a:bodyPr>
          <a:lstStyle/>
          <a:p>
            <a:pPr marL="717550" lvl="1" indent="-342900" eaLnBrk="1" hangingPunct="0">
              <a:lnSpc>
                <a:spcPct val="120000"/>
              </a:lnSpc>
              <a:spcBef>
                <a:spcPts val="1800"/>
              </a:spcBef>
              <a:buFont typeface="Wingdings" panose="05000000000000000000" pitchFamily="2" charset="2"/>
              <a:buChar char="Ø"/>
              <a:defRPr/>
            </a:pPr>
            <a:r>
              <a:rPr lang="zh-CN" altLang="en-US" sz="3800" b="1" dirty="0">
                <a:solidFill>
                  <a:schemeClr val="bg2">
                    <a:lumMod val="50000"/>
                  </a:schemeClr>
                </a:solidFill>
                <a:latin typeface="微软雅黑" panose="020B0503020204020204" pitchFamily="34" charset="-122"/>
                <a:ea typeface="微软雅黑" panose="020B0503020204020204" pitchFamily="34" charset="-122"/>
              </a:rPr>
              <a:t>创建聚光源</a:t>
            </a:r>
          </a:p>
          <a:p>
            <a:pPr marL="1260475" lvl="3" indent="-342900" hangingPunct="0">
              <a:lnSpc>
                <a:spcPct val="120000"/>
              </a:lnSpc>
              <a:spcBef>
                <a:spcPts val="1800"/>
              </a:spcBef>
              <a:buFont typeface="Arial" panose="020B0604020202020204" pitchFamily="34" charset="0"/>
              <a:buChar char="•"/>
              <a:defRPr/>
            </a:pPr>
            <a:r>
              <a:rPr lang="zh-CN" altLang="en-US" sz="4000" b="1" dirty="0">
                <a:solidFill>
                  <a:schemeClr val="bg2">
                    <a:lumMod val="50000"/>
                  </a:schemeClr>
                </a:solidFill>
                <a:latin typeface="微软雅黑" panose="020B0503020204020204" pitchFamily="34" charset="-122"/>
                <a:ea typeface="微软雅黑" panose="020B0503020204020204" pitchFamily="34" charset="-122"/>
              </a:rPr>
              <a:t>聚光源的聚光指数</a:t>
            </a:r>
            <a:r>
              <a:rPr lang="en-US" altLang="zh-CN" sz="4000" b="1" dirty="0" smtClean="0">
                <a:solidFill>
                  <a:schemeClr val="bg2">
                    <a:lumMod val="50000"/>
                  </a:schemeClr>
                </a:solidFill>
                <a:latin typeface="微软雅黑" panose="020B0503020204020204" pitchFamily="34" charset="-122"/>
                <a:ea typeface="微软雅黑" panose="020B0503020204020204" pitchFamily="34" charset="-122"/>
              </a:rPr>
              <a:t>GL_SPOT_EXPONENT</a:t>
            </a:r>
            <a:endParaRPr lang="en-US" altLang="zh-CN" sz="4000" b="1" dirty="0">
              <a:solidFill>
                <a:schemeClr val="bg2">
                  <a:lumMod val="50000"/>
                </a:schemeClr>
              </a:solidFill>
              <a:latin typeface="微软雅黑" panose="020B0503020204020204" pitchFamily="34" charset="-122"/>
              <a:ea typeface="微软雅黑" panose="020B0503020204020204" pitchFamily="34" charset="-122"/>
            </a:endParaRPr>
          </a:p>
          <a:p>
            <a:pPr marL="1704975" lvl="4" indent="-358775">
              <a:lnSpc>
                <a:spcPct val="120000"/>
              </a:lnSpc>
              <a:spcBef>
                <a:spcPts val="1800"/>
              </a:spcBef>
              <a:buSzPct val="60000"/>
              <a:buFont typeface="Wingdings" panose="05000000000000000000" pitchFamily="2" charset="2"/>
              <a:buChar char="n"/>
              <a:defRPr/>
            </a:pPr>
            <a:r>
              <a:rPr lang="zh-CN" altLang="en-US" sz="3600" b="1" dirty="0">
                <a:solidFill>
                  <a:schemeClr val="bg2">
                    <a:lumMod val="50000"/>
                  </a:schemeClr>
                </a:solidFill>
                <a:latin typeface="微软雅黑" panose="020B0503020204020204" pitchFamily="34" charset="-122"/>
                <a:ea typeface="微软雅黑" panose="020B0503020204020204" pitchFamily="34" charset="-122"/>
              </a:rPr>
              <a:t>参数</a:t>
            </a:r>
            <a:r>
              <a:rPr lang="en-US" altLang="zh-CN" sz="3600" b="1" dirty="0">
                <a:solidFill>
                  <a:schemeClr val="bg2">
                    <a:lumMod val="50000"/>
                  </a:schemeClr>
                </a:solidFill>
                <a:latin typeface="微软雅黑" panose="020B0503020204020204" pitchFamily="34" charset="-122"/>
                <a:ea typeface="微软雅黑" panose="020B0503020204020204" pitchFamily="34" charset="-122"/>
              </a:rPr>
              <a:t>GL_SPOT_EXPONENT</a:t>
            </a:r>
            <a:r>
              <a:rPr lang="zh-CN" altLang="en-US" sz="3600" b="1" dirty="0">
                <a:solidFill>
                  <a:schemeClr val="bg2">
                    <a:lumMod val="50000"/>
                  </a:schemeClr>
                </a:solidFill>
                <a:latin typeface="微软雅黑" panose="020B0503020204020204" pitchFamily="34" charset="-122"/>
                <a:ea typeface="微软雅黑" panose="020B0503020204020204" pitchFamily="34" charset="-122"/>
              </a:rPr>
              <a:t>表示光照锥体中光照强度的分布</a:t>
            </a:r>
            <a:endParaRPr lang="en-US" altLang="zh-CN" sz="3600" b="1" dirty="0">
              <a:solidFill>
                <a:schemeClr val="bg2">
                  <a:lumMod val="50000"/>
                </a:schemeClr>
              </a:solidFill>
              <a:latin typeface="微软雅黑" panose="020B0503020204020204" pitchFamily="34" charset="-122"/>
              <a:ea typeface="微软雅黑" panose="020B0503020204020204" pitchFamily="34" charset="-122"/>
            </a:endParaRPr>
          </a:p>
          <a:p>
            <a:pPr marL="1704975" lvl="4" indent="-358775">
              <a:lnSpc>
                <a:spcPct val="120000"/>
              </a:lnSpc>
              <a:spcBef>
                <a:spcPts val="1800"/>
              </a:spcBef>
              <a:buSzPct val="60000"/>
              <a:buFont typeface="Wingdings" panose="05000000000000000000" pitchFamily="2" charset="2"/>
              <a:buChar char="n"/>
              <a:defRPr/>
            </a:pPr>
            <a:r>
              <a:rPr lang="zh-CN" altLang="en-US" sz="3600" b="1" dirty="0">
                <a:solidFill>
                  <a:schemeClr val="bg2">
                    <a:lumMod val="50000"/>
                  </a:schemeClr>
                </a:solidFill>
                <a:latin typeface="微软雅黑" panose="020B0503020204020204" pitchFamily="34" charset="-122"/>
                <a:ea typeface="微软雅黑" panose="020B0503020204020204" pitchFamily="34" charset="-122"/>
              </a:rPr>
              <a:t>缺省时设为</a:t>
            </a:r>
            <a:r>
              <a:rPr lang="en-US" altLang="zh-CN" sz="3600" b="1" dirty="0">
                <a:solidFill>
                  <a:schemeClr val="bg2">
                    <a:lumMod val="50000"/>
                  </a:schemeClr>
                </a:solidFill>
                <a:latin typeface="微软雅黑" panose="020B0503020204020204" pitchFamily="34" charset="-122"/>
                <a:ea typeface="微软雅黑" panose="020B0503020204020204" pitchFamily="34" charset="-122"/>
              </a:rPr>
              <a:t>0.0</a:t>
            </a:r>
            <a:r>
              <a:rPr lang="zh-CN" altLang="en-US" sz="3600" b="1" dirty="0">
                <a:solidFill>
                  <a:schemeClr val="bg2">
                    <a:lumMod val="50000"/>
                  </a:schemeClr>
                </a:solidFill>
                <a:latin typeface="微软雅黑" panose="020B0503020204020204" pitchFamily="34" charset="-122"/>
                <a:ea typeface="微软雅黑" panose="020B0503020204020204" pitchFamily="34" charset="-122"/>
              </a:rPr>
              <a:t>，表示光照强度在锥体的中心轴线处最高，而沿着指向锥体边缘的方向衰减</a:t>
            </a:r>
            <a:endParaRPr lang="en-US" altLang="zh-CN" sz="3600" b="1" dirty="0">
              <a:solidFill>
                <a:schemeClr val="bg2">
                  <a:lumMod val="50000"/>
                </a:schemeClr>
              </a:solidFill>
              <a:latin typeface="微软雅黑" panose="020B0503020204020204" pitchFamily="34" charset="-122"/>
              <a:ea typeface="微软雅黑" panose="020B0503020204020204" pitchFamily="34" charset="-122"/>
            </a:endParaRPr>
          </a:p>
          <a:p>
            <a:pPr marL="1704975" lvl="4" indent="-358775">
              <a:lnSpc>
                <a:spcPct val="120000"/>
              </a:lnSpc>
              <a:spcBef>
                <a:spcPts val="1800"/>
              </a:spcBef>
              <a:buSzPct val="60000"/>
              <a:buFont typeface="Wingdings" panose="05000000000000000000" pitchFamily="2" charset="2"/>
              <a:buChar char="n"/>
              <a:defRPr/>
            </a:pPr>
            <a:r>
              <a:rPr lang="zh-CN" altLang="en-US" sz="3600" b="1" dirty="0">
                <a:solidFill>
                  <a:schemeClr val="bg2">
                    <a:lumMod val="50000"/>
                  </a:schemeClr>
                </a:solidFill>
                <a:latin typeface="微软雅黑" panose="020B0503020204020204" pitchFamily="34" charset="-122"/>
                <a:ea typeface="微软雅黑" panose="020B0503020204020204" pitchFamily="34" charset="-122"/>
              </a:rPr>
              <a:t>衰减随着光强指数的增加而增加，即聚光指数越高，光线越聚集</a:t>
            </a:r>
          </a:p>
          <a:p>
            <a:pPr marL="1704975" lvl="1" indent="-358775" eaLnBrk="1" hangingPunct="1">
              <a:lnSpc>
                <a:spcPct val="120000"/>
              </a:lnSpc>
              <a:buFont typeface="Wingdings" pitchFamily="2" charset="2"/>
              <a:buNone/>
            </a:pPr>
            <a:r>
              <a:rPr lang="en-US" altLang="zh-CN" sz="2400" dirty="0" smtClean="0">
                <a:solidFill>
                  <a:srgbClr val="800000"/>
                </a:solidFill>
                <a:latin typeface="Times New Roman" pitchFamily="18" charset="0"/>
              </a:rPr>
              <a:t>					</a:t>
            </a:r>
          </a:p>
          <a:p>
            <a:pPr lvl="1" eaLnBrk="1" hangingPunct="1">
              <a:lnSpc>
                <a:spcPct val="120000"/>
              </a:lnSpc>
            </a:pPr>
            <a:endParaRPr lang="en-US" altLang="zh-CN" sz="2400" dirty="0" smtClean="0">
              <a:latin typeface="Times New Roman" pitchFamily="18" charset="0"/>
            </a:endParaRPr>
          </a:p>
          <a:p>
            <a:pPr lvl="1" eaLnBrk="1" hangingPunct="1">
              <a:lnSpc>
                <a:spcPct val="120000"/>
              </a:lnSpc>
              <a:buFont typeface="Wingdings" pitchFamily="2" charset="2"/>
              <a:buNone/>
            </a:pPr>
            <a:endParaRPr lang="en-US" altLang="zh-CN" sz="1800" dirty="0" smtClean="0">
              <a:latin typeface="Times New Roman" pitchFamily="18" charset="0"/>
            </a:endParaRPr>
          </a:p>
          <a:p>
            <a:pPr lvl="1" eaLnBrk="1" hangingPunct="1">
              <a:lnSpc>
                <a:spcPct val="120000"/>
              </a:lnSpc>
            </a:pPr>
            <a:endParaRPr lang="en-US" altLang="zh-CN" sz="1800" dirty="0" smtClean="0">
              <a:latin typeface="Times New Roman" pitchFamily="18" charset="0"/>
            </a:endParaRPr>
          </a:p>
          <a:p>
            <a:pPr lvl="1" eaLnBrk="1" hangingPunct="1">
              <a:lnSpc>
                <a:spcPct val="120000"/>
              </a:lnSpc>
            </a:pPr>
            <a:endParaRPr lang="en-US" altLang="zh-CN" dirty="0" smtClean="0">
              <a:latin typeface="Times New Roman" pitchFamily="18" charset="0"/>
            </a:endParaRPr>
          </a:p>
          <a:p>
            <a:pPr lvl="1" eaLnBrk="1" hangingPunct="1">
              <a:lnSpc>
                <a:spcPct val="120000"/>
              </a:lnSpc>
              <a:buFont typeface="Wingdings" pitchFamily="2" charset="2"/>
              <a:buNone/>
            </a:pPr>
            <a:endParaRPr lang="en-US" altLang="zh-CN" sz="2000" dirty="0" smtClean="0">
              <a:latin typeface="Times New Roman" pitchFamily="18" charset="0"/>
            </a:endParaRPr>
          </a:p>
          <a:p>
            <a:pPr lvl="1" eaLnBrk="1" hangingPunct="1">
              <a:lnSpc>
                <a:spcPct val="120000"/>
              </a:lnSpc>
              <a:buFont typeface="Wingdings" pitchFamily="2" charset="2"/>
              <a:buNone/>
            </a:pPr>
            <a:endParaRPr lang="zh-CN" altLang="en-US" dirty="0" smtClean="0">
              <a:latin typeface="Times New Roman" pitchFamily="18" charset="0"/>
            </a:endParaRPr>
          </a:p>
        </p:txBody>
      </p:sp>
      <p:grpSp>
        <p:nvGrpSpPr>
          <p:cNvPr id="2" name="Group 4"/>
          <p:cNvGrpSpPr>
            <a:grpSpLocks/>
          </p:cNvGrpSpPr>
          <p:nvPr/>
        </p:nvGrpSpPr>
        <p:grpSpPr bwMode="auto">
          <a:xfrm>
            <a:off x="7938326" y="5449094"/>
            <a:ext cx="1462616" cy="1066800"/>
            <a:chOff x="529" y="2686"/>
            <a:chExt cx="691" cy="672"/>
          </a:xfrm>
        </p:grpSpPr>
        <p:sp>
          <p:nvSpPr>
            <p:cNvPr id="90142" name="Oval 5"/>
            <p:cNvSpPr>
              <a:spLocks noChangeArrowheads="1"/>
            </p:cNvSpPr>
            <p:nvPr/>
          </p:nvSpPr>
          <p:spPr bwMode="auto">
            <a:xfrm rot="-2008880">
              <a:off x="1018" y="2698"/>
              <a:ext cx="182" cy="363"/>
            </a:xfrm>
            <a:prstGeom prst="ellipse">
              <a:avLst/>
            </a:prstGeom>
            <a:solidFill>
              <a:srgbClr val="FF9900"/>
            </a:solidFill>
            <a:ln w="9525">
              <a:solidFill>
                <a:schemeClr val="tx1"/>
              </a:solidFill>
              <a:round/>
              <a:headEnd/>
              <a:tailEnd/>
            </a:ln>
          </p:spPr>
          <p:txBody>
            <a:bodyPr wrap="none" anchor="ctr"/>
            <a:lstStyle/>
            <a:p>
              <a:endParaRPr lang="zh-CN" altLang="en-US"/>
            </a:p>
          </p:txBody>
        </p:sp>
        <p:grpSp>
          <p:nvGrpSpPr>
            <p:cNvPr id="90143" name="Group 6"/>
            <p:cNvGrpSpPr>
              <a:grpSpLocks/>
            </p:cNvGrpSpPr>
            <p:nvPr/>
          </p:nvGrpSpPr>
          <p:grpSpPr bwMode="auto">
            <a:xfrm>
              <a:off x="529" y="2750"/>
              <a:ext cx="691" cy="608"/>
              <a:chOff x="529" y="2750"/>
              <a:chExt cx="691" cy="608"/>
            </a:xfrm>
          </p:grpSpPr>
          <p:sp>
            <p:nvSpPr>
              <p:cNvPr id="90155" name="Oval 7"/>
              <p:cNvSpPr>
                <a:spLocks noChangeArrowheads="1"/>
              </p:cNvSpPr>
              <p:nvPr/>
            </p:nvSpPr>
            <p:spPr bwMode="auto">
              <a:xfrm rot="-2008880">
                <a:off x="544" y="3141"/>
                <a:ext cx="121" cy="217"/>
              </a:xfrm>
              <a:prstGeom prst="ellipse">
                <a:avLst/>
              </a:prstGeom>
              <a:solidFill>
                <a:srgbClr val="800000"/>
              </a:solidFill>
              <a:ln w="9525">
                <a:solidFill>
                  <a:schemeClr val="tx1"/>
                </a:solidFill>
                <a:round/>
                <a:headEnd/>
                <a:tailEnd/>
              </a:ln>
            </p:spPr>
            <p:txBody>
              <a:bodyPr wrap="none" anchor="ctr"/>
              <a:lstStyle/>
              <a:p>
                <a:endParaRPr lang="zh-CN" altLang="en-US"/>
              </a:p>
            </p:txBody>
          </p:sp>
          <p:sp>
            <p:nvSpPr>
              <p:cNvPr id="90156" name="Freeform 8"/>
              <p:cNvSpPr>
                <a:spLocks/>
              </p:cNvSpPr>
              <p:nvPr/>
            </p:nvSpPr>
            <p:spPr bwMode="auto">
              <a:xfrm>
                <a:off x="539" y="2750"/>
                <a:ext cx="681" cy="589"/>
              </a:xfrm>
              <a:custGeom>
                <a:avLst/>
                <a:gdLst>
                  <a:gd name="T0" fmla="*/ 454 w 681"/>
                  <a:gd name="T1" fmla="*/ 0 h 589"/>
                  <a:gd name="T2" fmla="*/ 681 w 681"/>
                  <a:gd name="T3" fmla="*/ 272 h 589"/>
                  <a:gd name="T4" fmla="*/ 499 w 681"/>
                  <a:gd name="T5" fmla="*/ 317 h 589"/>
                  <a:gd name="T6" fmla="*/ 136 w 681"/>
                  <a:gd name="T7" fmla="*/ 589 h 589"/>
                  <a:gd name="T8" fmla="*/ 0 w 681"/>
                  <a:gd name="T9" fmla="*/ 408 h 589"/>
                  <a:gd name="T10" fmla="*/ 409 w 681"/>
                  <a:gd name="T11" fmla="*/ 136 h 589"/>
                  <a:gd name="T12" fmla="*/ 454 w 681"/>
                  <a:gd name="T13" fmla="*/ 0 h 589"/>
                  <a:gd name="T14" fmla="*/ 0 60000 65536"/>
                  <a:gd name="T15" fmla="*/ 0 60000 65536"/>
                  <a:gd name="T16" fmla="*/ 0 60000 65536"/>
                  <a:gd name="T17" fmla="*/ 0 60000 65536"/>
                  <a:gd name="T18" fmla="*/ 0 60000 65536"/>
                  <a:gd name="T19" fmla="*/ 0 60000 65536"/>
                  <a:gd name="T20" fmla="*/ 0 60000 65536"/>
                  <a:gd name="T21" fmla="*/ 0 w 681"/>
                  <a:gd name="T22" fmla="*/ 0 h 589"/>
                  <a:gd name="T23" fmla="*/ 681 w 681"/>
                  <a:gd name="T24" fmla="*/ 589 h 5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1" h="589">
                    <a:moveTo>
                      <a:pt x="454" y="0"/>
                    </a:moveTo>
                    <a:lnTo>
                      <a:pt x="681" y="272"/>
                    </a:lnTo>
                    <a:lnTo>
                      <a:pt x="499" y="317"/>
                    </a:lnTo>
                    <a:lnTo>
                      <a:pt x="136" y="589"/>
                    </a:lnTo>
                    <a:lnTo>
                      <a:pt x="0" y="408"/>
                    </a:lnTo>
                    <a:lnTo>
                      <a:pt x="409" y="136"/>
                    </a:lnTo>
                    <a:lnTo>
                      <a:pt x="454" y="0"/>
                    </a:lnTo>
                    <a:close/>
                  </a:path>
                </a:pathLst>
              </a:custGeom>
              <a:solidFill>
                <a:srgbClr val="800000"/>
              </a:solidFill>
              <a:ln w="9525">
                <a:solidFill>
                  <a:schemeClr val="tx1"/>
                </a:solidFill>
                <a:round/>
                <a:headEnd/>
                <a:tailEnd/>
              </a:ln>
            </p:spPr>
            <p:txBody>
              <a:bodyPr/>
              <a:lstStyle/>
              <a:p>
                <a:endParaRPr lang="zh-CN" altLang="en-US"/>
              </a:p>
            </p:txBody>
          </p:sp>
          <p:sp>
            <p:nvSpPr>
              <p:cNvPr id="90157" name="Freeform 9"/>
              <p:cNvSpPr>
                <a:spLocks/>
              </p:cNvSpPr>
              <p:nvPr/>
            </p:nvSpPr>
            <p:spPr bwMode="auto">
              <a:xfrm>
                <a:off x="529" y="3166"/>
                <a:ext cx="176" cy="175"/>
              </a:xfrm>
              <a:custGeom>
                <a:avLst/>
                <a:gdLst>
                  <a:gd name="T0" fmla="*/ 29 w 182"/>
                  <a:gd name="T1" fmla="*/ 0 h 181"/>
                  <a:gd name="T2" fmla="*/ 80 w 182"/>
                  <a:gd name="T3" fmla="*/ 53 h 181"/>
                  <a:gd name="T4" fmla="*/ 106 w 182"/>
                  <a:gd name="T5" fmla="*/ 79 h 181"/>
                  <a:gd name="T6" fmla="*/ 80 w 182"/>
                  <a:gd name="T7" fmla="*/ 105 h 181"/>
                  <a:gd name="T8" fmla="*/ 29 w 182"/>
                  <a:gd name="T9" fmla="*/ 29 h 181"/>
                  <a:gd name="T10" fmla="*/ 0 w 182"/>
                  <a:gd name="T11" fmla="*/ 0 h 181"/>
                  <a:gd name="T12" fmla="*/ 29 w 182"/>
                  <a:gd name="T13" fmla="*/ 0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46" y="0"/>
                    </a:moveTo>
                    <a:lnTo>
                      <a:pt x="136" y="91"/>
                    </a:lnTo>
                    <a:lnTo>
                      <a:pt x="182" y="136"/>
                    </a:lnTo>
                    <a:lnTo>
                      <a:pt x="136" y="181"/>
                    </a:lnTo>
                    <a:lnTo>
                      <a:pt x="46" y="45"/>
                    </a:lnTo>
                    <a:lnTo>
                      <a:pt x="0" y="0"/>
                    </a:lnTo>
                    <a:lnTo>
                      <a:pt x="46"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0144" name="Oval 10"/>
            <p:cNvSpPr>
              <a:spLocks noChangeArrowheads="1"/>
            </p:cNvSpPr>
            <p:nvPr/>
          </p:nvSpPr>
          <p:spPr bwMode="auto">
            <a:xfrm rot="-2008880">
              <a:off x="1034" y="2686"/>
              <a:ext cx="182" cy="3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0145" name="Line 11"/>
            <p:cNvSpPr>
              <a:spLocks noChangeShapeType="1"/>
            </p:cNvSpPr>
            <p:nvPr/>
          </p:nvSpPr>
          <p:spPr bwMode="auto">
            <a:xfrm flipH="1">
              <a:off x="612" y="2999"/>
              <a:ext cx="250" cy="1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6" name="Line 12"/>
            <p:cNvSpPr>
              <a:spLocks noChangeShapeType="1"/>
            </p:cNvSpPr>
            <p:nvPr/>
          </p:nvSpPr>
          <p:spPr bwMode="auto">
            <a:xfrm flipH="1">
              <a:off x="635" y="3033"/>
              <a:ext cx="25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7" name="Line 13"/>
            <p:cNvSpPr>
              <a:spLocks noChangeShapeType="1"/>
            </p:cNvSpPr>
            <p:nvPr/>
          </p:nvSpPr>
          <p:spPr bwMode="auto">
            <a:xfrm flipH="1">
              <a:off x="667" y="3072"/>
              <a:ext cx="25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8" name="Line 14"/>
            <p:cNvSpPr>
              <a:spLocks noChangeShapeType="1"/>
            </p:cNvSpPr>
            <p:nvPr/>
          </p:nvSpPr>
          <p:spPr bwMode="auto">
            <a:xfrm flipH="1">
              <a:off x="613" y="2992"/>
              <a:ext cx="250" cy="159"/>
            </a:xfrm>
            <a:prstGeom prst="line">
              <a:avLst/>
            </a:prstGeom>
            <a:noFill/>
            <a:ln w="9525">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9" name="Line 15"/>
            <p:cNvSpPr>
              <a:spLocks noChangeShapeType="1"/>
            </p:cNvSpPr>
            <p:nvPr/>
          </p:nvSpPr>
          <p:spPr bwMode="auto">
            <a:xfrm flipH="1">
              <a:off x="636" y="3026"/>
              <a:ext cx="250" cy="181"/>
            </a:xfrm>
            <a:prstGeom prst="line">
              <a:avLst/>
            </a:prstGeom>
            <a:noFill/>
            <a:ln w="9525">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0" name="Line 16"/>
            <p:cNvSpPr>
              <a:spLocks noChangeShapeType="1"/>
            </p:cNvSpPr>
            <p:nvPr/>
          </p:nvSpPr>
          <p:spPr bwMode="auto">
            <a:xfrm flipH="1">
              <a:off x="668" y="3065"/>
              <a:ext cx="250" cy="181"/>
            </a:xfrm>
            <a:prstGeom prst="line">
              <a:avLst/>
            </a:prstGeom>
            <a:noFill/>
            <a:ln w="9525">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1" name="Line 17"/>
            <p:cNvSpPr>
              <a:spLocks noChangeShapeType="1"/>
            </p:cNvSpPr>
            <p:nvPr/>
          </p:nvSpPr>
          <p:spPr bwMode="auto">
            <a:xfrm flipH="1">
              <a:off x="692" y="3098"/>
              <a:ext cx="250" cy="181"/>
            </a:xfrm>
            <a:prstGeom prst="line">
              <a:avLst/>
            </a:prstGeom>
            <a:noFill/>
            <a:ln w="9525">
              <a:solidFill>
                <a:srgbClr val="33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2" name="Line 18"/>
            <p:cNvSpPr>
              <a:spLocks noChangeShapeType="1"/>
            </p:cNvSpPr>
            <p:nvPr/>
          </p:nvSpPr>
          <p:spPr bwMode="auto">
            <a:xfrm flipH="1">
              <a:off x="691" y="3105"/>
              <a:ext cx="25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3" name="Line 19"/>
            <p:cNvSpPr>
              <a:spLocks noChangeShapeType="1"/>
            </p:cNvSpPr>
            <p:nvPr/>
          </p:nvSpPr>
          <p:spPr bwMode="auto">
            <a:xfrm>
              <a:off x="1025" y="2739"/>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16" name="Oval 20"/>
            <p:cNvSpPr>
              <a:spLocks noChangeArrowheads="1"/>
            </p:cNvSpPr>
            <p:nvPr/>
          </p:nvSpPr>
          <p:spPr bwMode="auto">
            <a:xfrm rot="-2008880">
              <a:off x="1044" y="2696"/>
              <a:ext cx="154" cy="350"/>
            </a:xfrm>
            <a:prstGeom prst="ellipse">
              <a:avLst/>
            </a:prstGeom>
            <a:gradFill rotWithShape="1">
              <a:gsLst>
                <a:gs pos="0">
                  <a:schemeClr val="accent2">
                    <a:gamma/>
                    <a:shade val="46275"/>
                    <a:invGamma/>
                  </a:schemeClr>
                </a:gs>
                <a:gs pos="100000">
                  <a:schemeClr val="accent2"/>
                </a:gs>
              </a:gsLst>
              <a:lin ang="18900000" scaled="1"/>
            </a:gradFill>
            <a:ln w="9525">
              <a:solidFill>
                <a:schemeClr val="accent2"/>
              </a:solidFill>
              <a:round/>
              <a:headEnd/>
              <a:tailEnd/>
            </a:ln>
            <a:effectLst/>
          </p:spPr>
          <p:txBody>
            <a:bodyPr wrap="none" anchor="ctr"/>
            <a:lstStyle/>
            <a:p>
              <a:pPr>
                <a:defRPr/>
              </a:pPr>
              <a:endParaRPr lang="zh-CN" altLang="en-US">
                <a:ea typeface="宋体" pitchFamily="2" charset="-122"/>
              </a:endParaRPr>
            </a:p>
          </p:txBody>
        </p:sp>
      </p:grpSp>
      <p:grpSp>
        <p:nvGrpSpPr>
          <p:cNvPr id="4" name="Group 21"/>
          <p:cNvGrpSpPr>
            <a:grpSpLocks/>
          </p:cNvGrpSpPr>
          <p:nvPr/>
        </p:nvGrpSpPr>
        <p:grpSpPr bwMode="auto">
          <a:xfrm>
            <a:off x="8931042" y="4101308"/>
            <a:ext cx="2736851" cy="1881187"/>
            <a:chOff x="4195" y="2540"/>
            <a:chExt cx="1293" cy="1185"/>
          </a:xfrm>
        </p:grpSpPr>
        <p:grpSp>
          <p:nvGrpSpPr>
            <p:cNvPr id="90138" name="Group 22"/>
            <p:cNvGrpSpPr>
              <a:grpSpLocks/>
            </p:cNvGrpSpPr>
            <p:nvPr/>
          </p:nvGrpSpPr>
          <p:grpSpPr bwMode="auto">
            <a:xfrm>
              <a:off x="4195" y="2568"/>
              <a:ext cx="1292" cy="1157"/>
              <a:chOff x="998" y="1865"/>
              <a:chExt cx="1292" cy="1157"/>
            </a:xfrm>
          </p:grpSpPr>
          <p:sp>
            <p:nvSpPr>
              <p:cNvPr id="234519" name="Freeform 23"/>
              <p:cNvSpPr>
                <a:spLocks/>
              </p:cNvSpPr>
              <p:nvPr/>
            </p:nvSpPr>
            <p:spPr bwMode="auto">
              <a:xfrm>
                <a:off x="998" y="1865"/>
                <a:ext cx="1248" cy="1157"/>
              </a:xfrm>
              <a:custGeom>
                <a:avLst/>
                <a:gdLst/>
                <a:ahLst/>
                <a:cxnLst>
                  <a:cxn ang="0">
                    <a:pos x="0" y="908"/>
                  </a:cxn>
                  <a:cxn ang="0">
                    <a:pos x="703" y="0"/>
                  </a:cxn>
                  <a:cxn ang="0">
                    <a:pos x="1248" y="817"/>
                  </a:cxn>
                  <a:cxn ang="0">
                    <a:pos x="182" y="1157"/>
                  </a:cxn>
                  <a:cxn ang="0">
                    <a:pos x="0" y="908"/>
                  </a:cxn>
                </a:cxnLst>
                <a:rect l="0" t="0" r="r" b="b"/>
                <a:pathLst>
                  <a:path w="1248" h="1157">
                    <a:moveTo>
                      <a:pt x="0" y="908"/>
                    </a:moveTo>
                    <a:lnTo>
                      <a:pt x="703" y="0"/>
                    </a:lnTo>
                    <a:lnTo>
                      <a:pt x="1248" y="817"/>
                    </a:lnTo>
                    <a:lnTo>
                      <a:pt x="182" y="1157"/>
                    </a:lnTo>
                    <a:lnTo>
                      <a:pt x="0" y="908"/>
                    </a:lnTo>
                    <a:close/>
                  </a:path>
                </a:pathLst>
              </a:custGeom>
              <a:gradFill rotWithShape="1">
                <a:gsLst>
                  <a:gs pos="0">
                    <a:schemeClr val="accent2">
                      <a:alpha val="42000"/>
                    </a:schemeClr>
                  </a:gs>
                  <a:gs pos="100000">
                    <a:schemeClr val="accent2">
                      <a:gamma/>
                      <a:shade val="46275"/>
                      <a:invGamma/>
                      <a:alpha val="42000"/>
                    </a:schemeClr>
                  </a:gs>
                </a:gsLst>
                <a:path path="rect">
                  <a:fillToRect l="100000" b="100000"/>
                </a:path>
              </a:gradFill>
              <a:ln w="9525">
                <a:noFill/>
                <a:round/>
                <a:headEnd/>
                <a:tailEnd/>
              </a:ln>
              <a:effectLst/>
            </p:spPr>
            <p:txBody>
              <a:bodyPr/>
              <a:lstStyle/>
              <a:p>
                <a:pPr>
                  <a:defRPr/>
                </a:pPr>
                <a:endParaRPr lang="zh-CN" altLang="en-US">
                  <a:ea typeface="宋体" pitchFamily="2" charset="-122"/>
                </a:endParaRPr>
              </a:p>
            </p:txBody>
          </p:sp>
          <p:sp>
            <p:nvSpPr>
              <p:cNvPr id="90141" name="Line 24"/>
              <p:cNvSpPr>
                <a:spLocks noChangeShapeType="1"/>
              </p:cNvSpPr>
              <p:nvPr/>
            </p:nvSpPr>
            <p:spPr bwMode="auto">
              <a:xfrm flipV="1">
                <a:off x="1134" y="2047"/>
                <a:ext cx="1156" cy="816"/>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234521" name="Freeform 25"/>
            <p:cNvSpPr>
              <a:spLocks/>
            </p:cNvSpPr>
            <p:nvPr/>
          </p:nvSpPr>
          <p:spPr bwMode="auto">
            <a:xfrm>
              <a:off x="4883" y="2540"/>
              <a:ext cx="605" cy="863"/>
            </a:xfrm>
            <a:custGeom>
              <a:avLst/>
              <a:gdLst/>
              <a:ahLst/>
              <a:cxnLst>
                <a:cxn ang="0">
                  <a:pos x="560" y="836"/>
                </a:cxn>
                <a:cxn ang="0">
                  <a:pos x="242" y="359"/>
                </a:cxn>
                <a:cxn ang="0">
                  <a:pos x="15" y="19"/>
                </a:cxn>
                <a:cxn ang="0">
                  <a:pos x="333" y="246"/>
                </a:cxn>
                <a:cxn ang="0">
                  <a:pos x="514" y="518"/>
                </a:cxn>
                <a:cxn ang="0">
                  <a:pos x="560" y="836"/>
                </a:cxn>
              </a:cxnLst>
              <a:rect l="0" t="0" r="r" b="b"/>
              <a:pathLst>
                <a:path w="605" h="863">
                  <a:moveTo>
                    <a:pt x="560" y="836"/>
                  </a:moveTo>
                  <a:cubicBezTo>
                    <a:pt x="515" y="809"/>
                    <a:pt x="333" y="495"/>
                    <a:pt x="242" y="359"/>
                  </a:cubicBezTo>
                  <a:cubicBezTo>
                    <a:pt x="151" y="223"/>
                    <a:pt x="0" y="38"/>
                    <a:pt x="15" y="19"/>
                  </a:cubicBezTo>
                  <a:cubicBezTo>
                    <a:pt x="30" y="0"/>
                    <a:pt x="250" y="163"/>
                    <a:pt x="333" y="246"/>
                  </a:cubicBezTo>
                  <a:cubicBezTo>
                    <a:pt x="416" y="329"/>
                    <a:pt x="476" y="420"/>
                    <a:pt x="514" y="518"/>
                  </a:cubicBezTo>
                  <a:cubicBezTo>
                    <a:pt x="552" y="616"/>
                    <a:pt x="605" y="863"/>
                    <a:pt x="560" y="836"/>
                  </a:cubicBezTo>
                  <a:close/>
                </a:path>
              </a:pathLst>
            </a:custGeom>
            <a:gradFill rotWithShape="1">
              <a:gsLst>
                <a:gs pos="0">
                  <a:schemeClr val="accent2">
                    <a:alpha val="42000"/>
                  </a:schemeClr>
                </a:gs>
                <a:gs pos="100000">
                  <a:schemeClr val="accent2">
                    <a:gamma/>
                    <a:shade val="46275"/>
                    <a:invGamma/>
                    <a:alpha val="42000"/>
                  </a:schemeClr>
                </a:gs>
              </a:gsLst>
              <a:lin ang="18900000" scaled="1"/>
            </a:gradFill>
            <a:ln w="9525">
              <a:noFill/>
              <a:round/>
              <a:headEnd/>
              <a:tailEnd/>
            </a:ln>
            <a:effectLst/>
          </p:spPr>
          <p:txBody>
            <a:bodyPr/>
            <a:lstStyle/>
            <a:p>
              <a:pPr>
                <a:defRPr/>
              </a:pPr>
              <a:endParaRPr lang="zh-CN" altLang="en-US">
                <a:ea typeface="宋体" pitchFamily="2" charset="-122"/>
              </a:endParaRPr>
            </a:p>
          </p:txBody>
        </p:sp>
      </p:grpSp>
      <p:sp>
        <p:nvSpPr>
          <p:cNvPr id="234522" name="Text Box 26"/>
          <p:cNvSpPr txBox="1">
            <a:spLocks noChangeArrowheads="1"/>
          </p:cNvSpPr>
          <p:nvPr/>
        </p:nvSpPr>
        <p:spPr bwMode="auto">
          <a:xfrm>
            <a:off x="4871863" y="4762490"/>
            <a:ext cx="720936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lvl="1" indent="0" eaLnBrk="1" hangingPunct="1">
              <a:spcBef>
                <a:spcPct val="20000"/>
              </a:spcBef>
              <a:buClr>
                <a:schemeClr val="accent1"/>
              </a:buClr>
              <a:buSzPct val="60000"/>
            </a:pPr>
            <a:endParaRPr lang="zh-CN" altLang="en-US" sz="2000" dirty="0">
              <a:latin typeface="Times New Roman" pitchFamily="18" charset="0"/>
            </a:endParaRPr>
          </a:p>
          <a:p>
            <a:pPr lvl="1" indent="0" algn="l" eaLnBrk="1" hangingPunct="1">
              <a:spcBef>
                <a:spcPct val="20000"/>
              </a:spcBef>
              <a:buClr>
                <a:schemeClr val="accent1"/>
              </a:buClr>
              <a:buSzPct val="60000"/>
            </a:pP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  </a:t>
            </a:r>
            <a:endParaRPr lang="zh-CN" altLang="en-US"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endParaRPr>
          </a:p>
          <a:p>
            <a:pPr algn="l" eaLnBrk="1" hangingPunct="1"/>
            <a:endParaRPr lang="zh-CN" altLang="en-US"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endParaRPr>
          </a:p>
        </p:txBody>
      </p:sp>
      <p:grpSp>
        <p:nvGrpSpPr>
          <p:cNvPr id="6" name="Group 27"/>
          <p:cNvGrpSpPr>
            <a:grpSpLocks/>
          </p:cNvGrpSpPr>
          <p:nvPr/>
        </p:nvGrpSpPr>
        <p:grpSpPr bwMode="auto">
          <a:xfrm>
            <a:off x="9650709" y="4990307"/>
            <a:ext cx="1297517" cy="760412"/>
            <a:chOff x="1156" y="3359"/>
            <a:chExt cx="613" cy="479"/>
          </a:xfrm>
        </p:grpSpPr>
        <p:sp>
          <p:nvSpPr>
            <p:cNvPr id="90133" name="Line 28"/>
            <p:cNvSpPr>
              <a:spLocks noChangeShapeType="1"/>
            </p:cNvSpPr>
            <p:nvPr/>
          </p:nvSpPr>
          <p:spPr bwMode="auto">
            <a:xfrm>
              <a:off x="1156" y="3680"/>
              <a:ext cx="91" cy="1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4" name="Line 29"/>
            <p:cNvSpPr>
              <a:spLocks noChangeShapeType="1"/>
            </p:cNvSpPr>
            <p:nvPr/>
          </p:nvSpPr>
          <p:spPr bwMode="auto">
            <a:xfrm>
              <a:off x="1269" y="3603"/>
              <a:ext cx="114"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5" name="Line 30"/>
            <p:cNvSpPr>
              <a:spLocks noChangeShapeType="1"/>
            </p:cNvSpPr>
            <p:nvPr/>
          </p:nvSpPr>
          <p:spPr bwMode="auto">
            <a:xfrm>
              <a:off x="1382" y="3521"/>
              <a:ext cx="137"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6" name="Line 31"/>
            <p:cNvSpPr>
              <a:spLocks noChangeShapeType="1"/>
            </p:cNvSpPr>
            <p:nvPr/>
          </p:nvSpPr>
          <p:spPr bwMode="auto">
            <a:xfrm>
              <a:off x="1495" y="3439"/>
              <a:ext cx="160" cy="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7" name="Line 32"/>
            <p:cNvSpPr>
              <a:spLocks noChangeShapeType="1"/>
            </p:cNvSpPr>
            <p:nvPr/>
          </p:nvSpPr>
          <p:spPr bwMode="auto">
            <a:xfrm>
              <a:off x="1608" y="3359"/>
              <a:ext cx="161" cy="2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35"/>
          <p:cNvGrpSpPr>
            <a:grpSpLocks/>
          </p:cNvGrpSpPr>
          <p:nvPr/>
        </p:nvGrpSpPr>
        <p:grpSpPr bwMode="auto">
          <a:xfrm>
            <a:off x="9386127" y="4633119"/>
            <a:ext cx="1350433" cy="808038"/>
            <a:chOff x="1031" y="3134"/>
            <a:chExt cx="638" cy="509"/>
          </a:xfrm>
        </p:grpSpPr>
        <p:sp>
          <p:nvSpPr>
            <p:cNvPr id="90128" name="Line 36"/>
            <p:cNvSpPr>
              <a:spLocks noChangeShapeType="1"/>
            </p:cNvSpPr>
            <p:nvPr/>
          </p:nvSpPr>
          <p:spPr bwMode="auto">
            <a:xfrm rot="7219725" flipH="1">
              <a:off x="1064" y="3519"/>
              <a:ext cx="91" cy="1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9" name="Line 37"/>
            <p:cNvSpPr>
              <a:spLocks noChangeShapeType="1"/>
            </p:cNvSpPr>
            <p:nvPr/>
          </p:nvSpPr>
          <p:spPr bwMode="auto">
            <a:xfrm rot="7219725" flipH="1">
              <a:off x="1157" y="3409"/>
              <a:ext cx="114"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0" name="Line 38"/>
            <p:cNvSpPr>
              <a:spLocks noChangeShapeType="1"/>
            </p:cNvSpPr>
            <p:nvPr/>
          </p:nvSpPr>
          <p:spPr bwMode="auto">
            <a:xfrm rot="7219725" flipH="1">
              <a:off x="1253" y="3294"/>
              <a:ext cx="137"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1" name="Line 39"/>
            <p:cNvSpPr>
              <a:spLocks noChangeShapeType="1"/>
            </p:cNvSpPr>
            <p:nvPr/>
          </p:nvSpPr>
          <p:spPr bwMode="auto">
            <a:xfrm rot="7219725" flipH="1">
              <a:off x="1344" y="3174"/>
              <a:ext cx="160" cy="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2" name="Line 40"/>
            <p:cNvSpPr>
              <a:spLocks noChangeShapeType="1"/>
            </p:cNvSpPr>
            <p:nvPr/>
          </p:nvSpPr>
          <p:spPr bwMode="auto">
            <a:xfrm rot="7219725" flipH="1">
              <a:off x="1439" y="3066"/>
              <a:ext cx="161" cy="2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4537" name="Line 41"/>
          <p:cNvSpPr>
            <a:spLocks noChangeShapeType="1"/>
          </p:cNvSpPr>
          <p:nvPr/>
        </p:nvSpPr>
        <p:spPr bwMode="auto">
          <a:xfrm flipV="1">
            <a:off x="9221027" y="4058444"/>
            <a:ext cx="1917700" cy="1671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38" name="Arc 42"/>
          <p:cNvSpPr>
            <a:spLocks/>
          </p:cNvSpPr>
          <p:nvPr/>
        </p:nvSpPr>
        <p:spPr bwMode="auto">
          <a:xfrm>
            <a:off x="9940693" y="5118895"/>
            <a:ext cx="143933" cy="1428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7" name="Rectangle 2"/>
          <p:cNvSpPr>
            <a:spLocks noGrp="1" noChangeArrowheads="1"/>
          </p:cNvSpPr>
          <p:nvPr>
            <p:ph type="title"/>
          </p:nvPr>
        </p:nvSpPr>
        <p:spPr>
          <a:xfrm>
            <a:off x="838418" y="365125"/>
            <a:ext cx="10515164" cy="1325563"/>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4.3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创建光源</a:t>
            </a:r>
          </a:p>
        </p:txBody>
      </p:sp>
    </p:spTree>
    <p:extLst>
      <p:ext uri="{BB962C8B-B14F-4D97-AF65-F5344CB8AC3E}">
        <p14:creationId xmlns:p14="http://schemas.microsoft.com/office/powerpoint/2010/main" val="1741003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animEffect transition="in" filter="wipe(up)">
                                      <p:cBhvr>
                                        <p:cTn id="7" dur="500"/>
                                        <p:tgtEl>
                                          <p:spTgt spid="23449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34499">
                                            <p:txEl>
                                              <p:pRg st="1" end="1"/>
                                            </p:txEl>
                                          </p:spTgt>
                                        </p:tgtEl>
                                        <p:attrNameLst>
                                          <p:attrName>style.visibility</p:attrName>
                                        </p:attrNameLst>
                                      </p:cBhvr>
                                      <p:to>
                                        <p:strVal val="visible"/>
                                      </p:to>
                                    </p:set>
                                    <p:animEffect transition="in" filter="wipe(up)">
                                      <p:cBhvr>
                                        <p:cTn id="10" dur="500"/>
                                        <p:tgtEl>
                                          <p:spTgt spid="23449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34537"/>
                                        </p:tgtEl>
                                        <p:attrNameLst>
                                          <p:attrName>style.visibility</p:attrName>
                                        </p:attrNameLst>
                                      </p:cBhvr>
                                      <p:to>
                                        <p:strVal val="visible"/>
                                      </p:to>
                                    </p:set>
                                    <p:animEffect transition="in" filter="wipe(down)">
                                      <p:cBhvr>
                                        <p:cTn id="24" dur="500"/>
                                        <p:tgtEl>
                                          <p:spTgt spid="23453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4538"/>
                                        </p:tgtEl>
                                        <p:attrNameLst>
                                          <p:attrName>style.visibility</p:attrName>
                                        </p:attrNameLst>
                                      </p:cBhvr>
                                      <p:to>
                                        <p:strVal val="visible"/>
                                      </p:to>
                                    </p:set>
                                  </p:childTnLst>
                                </p:cTn>
                              </p:par>
                              <p:par>
                                <p:cTn id="29" presetID="22" presetClass="entr" presetSubtype="1" fill="hold" grpId="0" nodeType="withEffect">
                                  <p:stCondLst>
                                    <p:cond delay="0"/>
                                  </p:stCondLst>
                                  <p:childTnLst>
                                    <p:set>
                                      <p:cBhvr>
                                        <p:cTn id="30" dur="1" fill="hold">
                                          <p:stCondLst>
                                            <p:cond delay="0"/>
                                          </p:stCondLst>
                                        </p:cTn>
                                        <p:tgtEl>
                                          <p:spTgt spid="234499">
                                            <p:txEl>
                                              <p:pRg st="2" end="2"/>
                                            </p:txEl>
                                          </p:spTgt>
                                        </p:tgtEl>
                                        <p:attrNameLst>
                                          <p:attrName>style.visibility</p:attrName>
                                        </p:attrNameLst>
                                      </p:cBhvr>
                                      <p:to>
                                        <p:strVal val="visible"/>
                                      </p:to>
                                    </p:set>
                                    <p:animEffect transition="in" filter="wipe(up)">
                                      <p:cBhvr>
                                        <p:cTn id="31" dur="500"/>
                                        <p:tgtEl>
                                          <p:spTgt spid="234499">
                                            <p:txEl>
                                              <p:pRg st="2" end="2"/>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34499">
                                            <p:txEl>
                                              <p:pRg st="3" end="3"/>
                                            </p:txEl>
                                          </p:spTgt>
                                        </p:tgtEl>
                                        <p:attrNameLst>
                                          <p:attrName>style.visibility</p:attrName>
                                        </p:attrNameLst>
                                      </p:cBhvr>
                                      <p:to>
                                        <p:strVal val="visible"/>
                                      </p:to>
                                    </p:set>
                                    <p:animEffect transition="in" filter="wipe(up)">
                                      <p:cBhvr>
                                        <p:cTn id="34" dur="500"/>
                                        <p:tgtEl>
                                          <p:spTgt spid="234499">
                                            <p:txEl>
                                              <p:pRg st="3" end="3"/>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4499">
                                            <p:txEl>
                                              <p:pRg st="4" end="4"/>
                                            </p:txEl>
                                          </p:spTgt>
                                        </p:tgtEl>
                                        <p:attrNameLst>
                                          <p:attrName>style.visibility</p:attrName>
                                        </p:attrNameLst>
                                      </p:cBhvr>
                                      <p:to>
                                        <p:strVal val="visible"/>
                                      </p:to>
                                    </p:set>
                                    <p:animEffect transition="in" filter="wipe(up)">
                                      <p:cBhvr>
                                        <p:cTn id="37" dur="500"/>
                                        <p:tgtEl>
                                          <p:spTgt spid="234499">
                                            <p:txEl>
                                              <p:pRg st="4" end="4"/>
                                            </p:tx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34499">
                                            <p:txEl>
                                              <p:pRg st="5" end="5"/>
                                            </p:txEl>
                                          </p:spTgt>
                                        </p:tgtEl>
                                        <p:attrNameLst>
                                          <p:attrName>style.visibility</p:attrName>
                                        </p:attrNameLst>
                                      </p:cBhvr>
                                      <p:to>
                                        <p:strVal val="visible"/>
                                      </p:to>
                                    </p:set>
                                    <p:animEffect transition="in" filter="wipe(up)">
                                      <p:cBhvr>
                                        <p:cTn id="40" dur="500"/>
                                        <p:tgtEl>
                                          <p:spTgt spid="234499">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34522"/>
                                        </p:tgtEl>
                                        <p:attrNameLst>
                                          <p:attrName>style.visibility</p:attrName>
                                        </p:attrNameLst>
                                      </p:cBhvr>
                                      <p:to>
                                        <p:strVal val="visible"/>
                                      </p:to>
                                    </p:set>
                                    <p:animEffect transition="in" filter="wipe(up)">
                                      <p:cBhvr>
                                        <p:cTn id="45" dur="500"/>
                                        <p:tgtEl>
                                          <p:spTgt spid="2345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3453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34538"/>
                                        </p:tgtEl>
                                        <p:attrNameLst>
                                          <p:attrName>style.visibility</p:attrName>
                                        </p:attrNameLst>
                                      </p:cBhvr>
                                      <p:to>
                                        <p:strVal val="hidden"/>
                                      </p:to>
                                    </p:set>
                                  </p:childTnLst>
                                </p:cTn>
                              </p:par>
                              <p:par>
                                <p:cTn id="52" presetID="22" presetClass="entr" presetSubtype="1"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up)">
                                      <p:cBhvr>
                                        <p:cTn id="54" dur="500"/>
                                        <p:tgtEl>
                                          <p:spTgt spid="6"/>
                                        </p:tgtEl>
                                      </p:cBhvr>
                                    </p:animEffect>
                                  </p:childTnLst>
                                </p:cTn>
                              </p:par>
                              <p:par>
                                <p:cTn id="55" presetID="22" presetClass="entr" presetSubtype="2"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right)">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p:bldP spid="234522" grpId="0"/>
      <p:bldP spid="234537" grpId="0" animBg="1"/>
      <p:bldP spid="234537" grpId="1" animBg="1"/>
      <p:bldP spid="234538" grpId="0" animBg="1"/>
      <p:bldP spid="234538"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983432"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4.4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设置光照模型属性</a:t>
            </a:r>
          </a:p>
        </p:txBody>
      </p:sp>
      <p:sp>
        <p:nvSpPr>
          <p:cNvPr id="236547" name="Rectangle 3"/>
          <p:cNvSpPr>
            <a:spLocks noGrp="1" noChangeArrowheads="1"/>
          </p:cNvSpPr>
          <p:nvPr>
            <p:ph type="body" sz="half" idx="1"/>
          </p:nvPr>
        </p:nvSpPr>
        <p:spPr>
          <a:xfrm>
            <a:off x="983432" y="1556792"/>
            <a:ext cx="10926233" cy="4824413"/>
          </a:xfrm>
        </p:spPr>
        <p:txBody>
          <a:bodyPr>
            <a:normAutofit/>
          </a:bodyPr>
          <a:lstStyle/>
          <a:p>
            <a:pPr marL="1260475" lvl="3" indent="-342900" eaLnBrk="1"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用</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glLightModel</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函数设置</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OpenGL</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中的光照模型属性；</a:t>
            </a:r>
          </a:p>
          <a:p>
            <a:pPr marL="1795463" lvl="4" indent="-342900" eaLnBrk="1" hangingPunct="0">
              <a:lnSpc>
                <a:spcPct val="140000"/>
              </a:lnSpc>
              <a:spcBef>
                <a:spcPts val="1800"/>
              </a:spcBef>
              <a:buSzPct val="60000"/>
              <a:buFont typeface="Wingdings" panose="05000000000000000000" pitchFamily="2" charset="2"/>
              <a:buChar char="n"/>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函数</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原型</a:t>
            </a:r>
          </a:p>
          <a:p>
            <a:pPr marL="1346200" lvl="1" indent="455613" eaLnBrk="1" hangingPunct="1">
              <a:buFont typeface="Wingdings" pitchFamily="2" charset="2"/>
              <a:buNone/>
            </a:pPr>
            <a:r>
              <a:rPr lang="en-US" altLang="zh-CN" sz="2000" b="1" dirty="0" smtClean="0">
                <a:solidFill>
                  <a:schemeClr val="bg2">
                    <a:lumMod val="50000"/>
                  </a:schemeClr>
                </a:solidFill>
                <a:latin typeface="Times New Roman" pitchFamily="18" charset="0"/>
              </a:rPr>
              <a:t>void </a:t>
            </a:r>
            <a:r>
              <a:rPr lang="en-US" altLang="zh-CN" sz="2000" b="1" dirty="0" err="1" smtClean="0">
                <a:solidFill>
                  <a:schemeClr val="bg2">
                    <a:lumMod val="50000"/>
                  </a:schemeClr>
                </a:solidFill>
                <a:latin typeface="Times New Roman" pitchFamily="18" charset="0"/>
              </a:rPr>
              <a:t>glLightModel</a:t>
            </a:r>
            <a:r>
              <a:rPr lang="en-US" altLang="zh-CN" sz="2000" b="1" dirty="0" smtClean="0">
                <a:solidFill>
                  <a:schemeClr val="bg2">
                    <a:lumMod val="50000"/>
                  </a:schemeClr>
                </a:solidFill>
                <a:latin typeface="Times New Roman" pitchFamily="18" charset="0"/>
              </a:rPr>
              <a:t>{if}(</a:t>
            </a:r>
            <a:r>
              <a:rPr lang="en-US" altLang="zh-CN" sz="2000" b="1" dirty="0" err="1" smtClean="0">
                <a:solidFill>
                  <a:schemeClr val="bg2">
                    <a:lumMod val="50000"/>
                  </a:schemeClr>
                </a:solidFill>
                <a:latin typeface="Times New Roman" pitchFamily="18" charset="0"/>
              </a:rPr>
              <a:t>GLenum</a:t>
            </a:r>
            <a:r>
              <a:rPr lang="en-US" altLang="zh-CN" sz="2000" b="1" dirty="0" smtClean="0">
                <a:solidFill>
                  <a:schemeClr val="bg2">
                    <a:lumMod val="50000"/>
                  </a:schemeClr>
                </a:solidFill>
                <a:latin typeface="Times New Roman" pitchFamily="18" charset="0"/>
              </a:rPr>
              <a:t> </a:t>
            </a:r>
            <a:r>
              <a:rPr lang="en-US" altLang="zh-CN" sz="2000" b="1" i="1" dirty="0" err="1" smtClean="0">
                <a:solidFill>
                  <a:schemeClr val="bg2">
                    <a:lumMod val="50000"/>
                  </a:schemeClr>
                </a:solidFill>
                <a:latin typeface="Times New Roman" pitchFamily="18" charset="0"/>
              </a:rPr>
              <a:t>pname</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TYPE </a:t>
            </a:r>
            <a:r>
              <a:rPr lang="en-US" altLang="zh-CN" sz="2000" b="1" i="1" dirty="0" err="1" smtClean="0">
                <a:solidFill>
                  <a:schemeClr val="bg2">
                    <a:lumMod val="50000"/>
                  </a:schemeClr>
                </a:solidFill>
                <a:latin typeface="Times New Roman" pitchFamily="18" charset="0"/>
              </a:rPr>
              <a:t>param</a:t>
            </a:r>
            <a:r>
              <a:rPr lang="en-US" altLang="zh-CN" sz="2000" b="1" dirty="0" smtClean="0">
                <a:solidFill>
                  <a:schemeClr val="bg2">
                    <a:lumMod val="50000"/>
                  </a:schemeClr>
                </a:solidFill>
                <a:latin typeface="Times New Roman" pitchFamily="18" charset="0"/>
              </a:rPr>
              <a:t>);</a:t>
            </a:r>
          </a:p>
          <a:p>
            <a:pPr marL="1346200" lvl="1" indent="455613" eaLnBrk="1" hangingPunct="1">
              <a:buFont typeface="Wingdings" pitchFamily="2" charset="2"/>
              <a:buNone/>
            </a:pPr>
            <a:r>
              <a:rPr lang="en-US" altLang="zh-CN" sz="2000" b="1" dirty="0" smtClean="0">
                <a:solidFill>
                  <a:schemeClr val="bg2">
                    <a:lumMod val="50000"/>
                  </a:schemeClr>
                </a:solidFill>
                <a:latin typeface="Times New Roman" pitchFamily="18" charset="0"/>
              </a:rPr>
              <a:t>void </a:t>
            </a:r>
            <a:r>
              <a:rPr lang="en-US" altLang="zh-CN" sz="2000" b="1" dirty="0" err="1" smtClean="0">
                <a:solidFill>
                  <a:schemeClr val="bg2">
                    <a:lumMod val="50000"/>
                  </a:schemeClr>
                </a:solidFill>
                <a:latin typeface="Times New Roman" pitchFamily="18" charset="0"/>
              </a:rPr>
              <a:t>glLightModel</a:t>
            </a:r>
            <a:r>
              <a:rPr lang="en-US" altLang="zh-CN" sz="2000" b="1" dirty="0" smtClean="0">
                <a:solidFill>
                  <a:schemeClr val="bg2">
                    <a:lumMod val="50000"/>
                  </a:schemeClr>
                </a:solidFill>
                <a:latin typeface="Times New Roman" pitchFamily="18" charset="0"/>
              </a:rPr>
              <a:t>{if}v(</a:t>
            </a:r>
            <a:r>
              <a:rPr lang="en-US" altLang="zh-CN" sz="2000" b="1" dirty="0" err="1" smtClean="0">
                <a:solidFill>
                  <a:schemeClr val="bg2">
                    <a:lumMod val="50000"/>
                  </a:schemeClr>
                </a:solidFill>
                <a:latin typeface="Times New Roman" pitchFamily="18" charset="0"/>
              </a:rPr>
              <a:t>GLenum</a:t>
            </a:r>
            <a:r>
              <a:rPr lang="en-US" altLang="zh-CN" sz="2000" b="1" dirty="0" smtClean="0">
                <a:solidFill>
                  <a:schemeClr val="bg2">
                    <a:lumMod val="50000"/>
                  </a:schemeClr>
                </a:solidFill>
                <a:latin typeface="Times New Roman" pitchFamily="18" charset="0"/>
              </a:rPr>
              <a:t> </a:t>
            </a:r>
            <a:r>
              <a:rPr lang="en-US" altLang="zh-CN" sz="2000" b="1" i="1" dirty="0" err="1" smtClean="0">
                <a:solidFill>
                  <a:schemeClr val="bg2">
                    <a:lumMod val="50000"/>
                  </a:schemeClr>
                </a:solidFill>
                <a:latin typeface="Times New Roman" pitchFamily="18" charset="0"/>
              </a:rPr>
              <a:t>pname</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TYPE *</a:t>
            </a:r>
            <a:r>
              <a:rPr lang="en-US" altLang="zh-CN" sz="2000" b="1" i="1" dirty="0" err="1" smtClean="0">
                <a:solidFill>
                  <a:schemeClr val="bg2">
                    <a:lumMod val="50000"/>
                  </a:schemeClr>
                </a:solidFill>
                <a:latin typeface="Times New Roman" pitchFamily="18" charset="0"/>
              </a:rPr>
              <a:t>param</a:t>
            </a:r>
            <a:r>
              <a:rPr lang="en-US" altLang="zh-CN" sz="2000" b="1" dirty="0" smtClean="0">
                <a:solidFill>
                  <a:schemeClr val="bg2">
                    <a:lumMod val="50000"/>
                  </a:schemeClr>
                </a:solidFill>
                <a:latin typeface="Times New Roman" pitchFamily="18" charset="0"/>
              </a:rPr>
              <a:t>);</a:t>
            </a:r>
          </a:p>
          <a:p>
            <a:pPr marL="1795463" lvl="4" indent="-342900" hangingPunct="0">
              <a:lnSpc>
                <a:spcPct val="130000"/>
              </a:lnSpc>
              <a:spcBef>
                <a:spcPts val="1800"/>
              </a:spcBef>
              <a:buSzPct val="60000"/>
              <a:buFont typeface="Wingdings" panose="05000000000000000000" pitchFamily="2" charset="2"/>
              <a:buChar char="n"/>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参数</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说明</a:t>
            </a:r>
          </a:p>
          <a:p>
            <a:pPr marL="1346200" lvl="1" indent="455613"/>
            <a:r>
              <a:rPr lang="en-US" altLang="zh-CN" sz="2000" b="1" i="1" dirty="0" err="1">
                <a:solidFill>
                  <a:schemeClr val="bg2">
                    <a:lumMod val="50000"/>
                  </a:schemeClr>
                </a:solidFill>
                <a:latin typeface="Times New Roman" pitchFamily="18" charset="0"/>
              </a:rPr>
              <a:t>pname</a:t>
            </a:r>
            <a:r>
              <a:rPr lang="zh-CN" altLang="en-US" sz="2000" b="1" dirty="0">
                <a:solidFill>
                  <a:schemeClr val="bg2">
                    <a:lumMod val="50000"/>
                  </a:schemeClr>
                </a:solidFill>
                <a:latin typeface="Times New Roman" pitchFamily="18" charset="0"/>
              </a:rPr>
              <a:t>表示所设置的光照模型，取值可以为</a:t>
            </a:r>
          </a:p>
          <a:p>
            <a:pPr marL="1704975" lvl="1" indent="93663" eaLnBrk="1" hangingPunct="1">
              <a:buFont typeface="Wingdings" pitchFamily="2" charset="2"/>
              <a:buNone/>
            </a:pPr>
            <a:r>
              <a:rPr lang="zh-CN" altLang="en-US" sz="2000" b="1" dirty="0" smtClean="0">
                <a:latin typeface="Times New Roman" pitchFamily="18" charset="0"/>
              </a:rPr>
              <a:t>        </a:t>
            </a:r>
            <a:r>
              <a:rPr lang="en-US" altLang="zh-CN" sz="2000" b="1" dirty="0" smtClean="0">
                <a:solidFill>
                  <a:srgbClr val="0000FF"/>
                </a:solidFill>
                <a:latin typeface="Times New Roman" pitchFamily="18" charset="0"/>
              </a:rPr>
              <a:t>GL_LIGHT_MODEL_AMBIENT </a:t>
            </a:r>
            <a:r>
              <a:rPr lang="en-US" altLang="zh-CN" sz="2000" b="1" dirty="0" smtClean="0">
                <a:latin typeface="Times New Roman" pitchFamily="18" charset="0"/>
              </a:rPr>
              <a:t>                       </a:t>
            </a:r>
            <a:r>
              <a:rPr lang="en-US" altLang="zh-CN" sz="2000" b="1" dirty="0" smtClean="0">
                <a:solidFill>
                  <a:srgbClr val="008000"/>
                </a:solidFill>
                <a:latin typeface="Times New Roman" pitchFamily="18" charset="0"/>
              </a:rPr>
              <a:t>//</a:t>
            </a:r>
            <a:r>
              <a:rPr lang="zh-CN" altLang="en-US" sz="2000" b="1" dirty="0" smtClean="0">
                <a:solidFill>
                  <a:srgbClr val="008000"/>
                </a:solidFill>
                <a:latin typeface="Times New Roman" pitchFamily="18" charset="0"/>
              </a:rPr>
              <a:t>全局环境光</a:t>
            </a:r>
          </a:p>
          <a:p>
            <a:pPr marL="1704975" lvl="1" indent="93663" eaLnBrk="1" hangingPunct="1">
              <a:buFont typeface="Wingdings" pitchFamily="2" charset="2"/>
              <a:buNone/>
            </a:pPr>
            <a:r>
              <a:rPr lang="zh-CN" altLang="en-US" sz="2000" b="1" dirty="0" smtClean="0">
                <a:latin typeface="Times New Roman" pitchFamily="18" charset="0"/>
              </a:rPr>
              <a:t>        </a:t>
            </a:r>
            <a:r>
              <a:rPr lang="en-US" altLang="zh-CN" sz="2000" b="1" dirty="0" smtClean="0">
                <a:solidFill>
                  <a:srgbClr val="0000FF"/>
                </a:solidFill>
                <a:latin typeface="Times New Roman" pitchFamily="18" charset="0"/>
              </a:rPr>
              <a:t>GL_LIGHT_MODEL_LOCAL_VIEWER  </a:t>
            </a:r>
            <a:r>
              <a:rPr lang="en-US" altLang="zh-CN" sz="2000" b="1" dirty="0" smtClean="0">
                <a:latin typeface="Times New Roman" pitchFamily="18" charset="0"/>
              </a:rPr>
              <a:t>         </a:t>
            </a:r>
            <a:r>
              <a:rPr lang="en-US" altLang="zh-CN" sz="2000" b="1" dirty="0" smtClean="0">
                <a:solidFill>
                  <a:srgbClr val="008000"/>
                </a:solidFill>
                <a:latin typeface="Times New Roman" pitchFamily="18" charset="0"/>
              </a:rPr>
              <a:t>//</a:t>
            </a:r>
            <a:r>
              <a:rPr lang="zh-CN" altLang="en-US" sz="2000" b="1" dirty="0" smtClean="0">
                <a:solidFill>
                  <a:srgbClr val="008000"/>
                </a:solidFill>
                <a:latin typeface="Times New Roman" pitchFamily="18" charset="0"/>
              </a:rPr>
              <a:t>局部视点</a:t>
            </a:r>
          </a:p>
          <a:p>
            <a:pPr marL="1704975" lvl="1" indent="93663" eaLnBrk="1" hangingPunct="1">
              <a:buFont typeface="Wingdings" pitchFamily="2" charset="2"/>
              <a:buNone/>
            </a:pPr>
            <a:r>
              <a:rPr lang="zh-CN" altLang="en-US" sz="2000" b="1" dirty="0" smtClean="0">
                <a:latin typeface="Times New Roman" pitchFamily="18" charset="0"/>
              </a:rPr>
              <a:t>        </a:t>
            </a:r>
            <a:r>
              <a:rPr lang="en-US" altLang="zh-CN" sz="2000" b="1" dirty="0" smtClean="0">
                <a:solidFill>
                  <a:srgbClr val="0000FF"/>
                </a:solidFill>
                <a:latin typeface="Times New Roman" pitchFamily="18" charset="0"/>
              </a:rPr>
              <a:t>GL_LIGHT_MODEL_TWO_SIDE  </a:t>
            </a:r>
            <a:r>
              <a:rPr lang="en-US" altLang="zh-CN" sz="2000" b="1" dirty="0" smtClean="0">
                <a:latin typeface="Times New Roman" pitchFamily="18" charset="0"/>
              </a:rPr>
              <a:t>                    </a:t>
            </a:r>
            <a:r>
              <a:rPr lang="en-US" altLang="zh-CN" sz="2000" b="1" dirty="0" smtClean="0">
                <a:solidFill>
                  <a:srgbClr val="008000"/>
                </a:solidFill>
                <a:latin typeface="Times New Roman" pitchFamily="18" charset="0"/>
              </a:rPr>
              <a:t>//</a:t>
            </a:r>
            <a:r>
              <a:rPr lang="zh-CN" altLang="en-US" sz="2000" b="1" dirty="0" smtClean="0">
                <a:solidFill>
                  <a:srgbClr val="008000"/>
                </a:solidFill>
                <a:latin typeface="Times New Roman" pitchFamily="18" charset="0"/>
              </a:rPr>
              <a:t>双面光照</a:t>
            </a:r>
          </a:p>
          <a:p>
            <a:pPr marL="1346200" lvl="1" indent="455613" eaLnBrk="1" hangingPunct="1"/>
            <a:r>
              <a:rPr lang="en-US" altLang="zh-CN" sz="2000" b="1" i="1" dirty="0" err="1">
                <a:solidFill>
                  <a:schemeClr val="bg2">
                    <a:lumMod val="50000"/>
                  </a:schemeClr>
                </a:solidFill>
                <a:latin typeface="Times New Roman" pitchFamily="18" charset="0"/>
              </a:rPr>
              <a:t>param</a:t>
            </a:r>
            <a:r>
              <a:rPr lang="zh-CN" altLang="en-US" sz="2000" b="1" dirty="0">
                <a:solidFill>
                  <a:schemeClr val="bg2">
                    <a:lumMod val="50000"/>
                  </a:schemeClr>
                </a:solidFill>
                <a:latin typeface="Times New Roman" pitchFamily="18" charset="0"/>
              </a:rPr>
              <a:t>是指定的光照模型的属性值</a:t>
            </a:r>
          </a:p>
        </p:txBody>
      </p:sp>
    </p:spTree>
    <p:extLst>
      <p:ext uri="{BB962C8B-B14F-4D97-AF65-F5344CB8AC3E}">
        <p14:creationId xmlns:p14="http://schemas.microsoft.com/office/powerpoint/2010/main" val="2721743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6547">
                                            <p:bg/>
                                          </p:spTgt>
                                        </p:tgtEl>
                                        <p:attrNameLst>
                                          <p:attrName>style.visibility</p:attrName>
                                        </p:attrNameLst>
                                      </p:cBhvr>
                                      <p:to>
                                        <p:strVal val="visible"/>
                                      </p:to>
                                    </p:set>
                                    <p:animEffect transition="in" filter="wipe(up)">
                                      <p:cBhvr>
                                        <p:cTn id="7" dur="500"/>
                                        <p:tgtEl>
                                          <p:spTgt spid="236547">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36547">
                                            <p:txEl>
                                              <p:pRg st="0" end="0"/>
                                            </p:txEl>
                                          </p:spTgt>
                                        </p:tgtEl>
                                        <p:attrNameLst>
                                          <p:attrName>style.visibility</p:attrName>
                                        </p:attrNameLst>
                                      </p:cBhvr>
                                      <p:to>
                                        <p:strVal val="visible"/>
                                      </p:to>
                                    </p:set>
                                    <p:animEffect transition="in" filter="wipe(up)">
                                      <p:cBhvr>
                                        <p:cTn id="10" dur="500"/>
                                        <p:tgtEl>
                                          <p:spTgt spid="236547">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36547">
                                            <p:txEl>
                                              <p:pRg st="1" end="1"/>
                                            </p:txEl>
                                          </p:spTgt>
                                        </p:tgtEl>
                                        <p:attrNameLst>
                                          <p:attrName>style.visibility</p:attrName>
                                        </p:attrNameLst>
                                      </p:cBhvr>
                                      <p:to>
                                        <p:strVal val="visible"/>
                                      </p:to>
                                    </p:set>
                                    <p:animEffect transition="in" filter="wipe(up)">
                                      <p:cBhvr>
                                        <p:cTn id="13" dur="500"/>
                                        <p:tgtEl>
                                          <p:spTgt spid="236547">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36547">
                                            <p:txEl>
                                              <p:pRg st="2" end="2"/>
                                            </p:txEl>
                                          </p:spTgt>
                                        </p:tgtEl>
                                        <p:attrNameLst>
                                          <p:attrName>style.visibility</p:attrName>
                                        </p:attrNameLst>
                                      </p:cBhvr>
                                      <p:to>
                                        <p:strVal val="visible"/>
                                      </p:to>
                                    </p:set>
                                    <p:animEffect transition="in" filter="wipe(up)">
                                      <p:cBhvr>
                                        <p:cTn id="16" dur="500"/>
                                        <p:tgtEl>
                                          <p:spTgt spid="236547">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36547">
                                            <p:txEl>
                                              <p:pRg st="3" end="3"/>
                                            </p:txEl>
                                          </p:spTgt>
                                        </p:tgtEl>
                                        <p:attrNameLst>
                                          <p:attrName>style.visibility</p:attrName>
                                        </p:attrNameLst>
                                      </p:cBhvr>
                                      <p:to>
                                        <p:strVal val="visible"/>
                                      </p:to>
                                    </p:set>
                                    <p:animEffect transition="in" filter="wipe(up)">
                                      <p:cBhvr>
                                        <p:cTn id="19" dur="500"/>
                                        <p:tgtEl>
                                          <p:spTgt spid="236547">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36547">
                                            <p:txEl>
                                              <p:pRg st="4" end="4"/>
                                            </p:txEl>
                                          </p:spTgt>
                                        </p:tgtEl>
                                        <p:attrNameLst>
                                          <p:attrName>style.visibility</p:attrName>
                                        </p:attrNameLst>
                                      </p:cBhvr>
                                      <p:to>
                                        <p:strVal val="visible"/>
                                      </p:to>
                                    </p:set>
                                    <p:animEffect transition="in" filter="wipe(up)">
                                      <p:cBhvr>
                                        <p:cTn id="22" dur="500"/>
                                        <p:tgtEl>
                                          <p:spTgt spid="236547">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36547">
                                            <p:txEl>
                                              <p:pRg st="5" end="5"/>
                                            </p:txEl>
                                          </p:spTgt>
                                        </p:tgtEl>
                                        <p:attrNameLst>
                                          <p:attrName>style.visibility</p:attrName>
                                        </p:attrNameLst>
                                      </p:cBhvr>
                                      <p:to>
                                        <p:strVal val="visible"/>
                                      </p:to>
                                    </p:set>
                                    <p:animEffect transition="in" filter="wipe(up)">
                                      <p:cBhvr>
                                        <p:cTn id="25" dur="500"/>
                                        <p:tgtEl>
                                          <p:spTgt spid="236547">
                                            <p:txEl>
                                              <p:pRg st="5" end="5"/>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36547">
                                            <p:txEl>
                                              <p:pRg st="6" end="6"/>
                                            </p:txEl>
                                          </p:spTgt>
                                        </p:tgtEl>
                                        <p:attrNameLst>
                                          <p:attrName>style.visibility</p:attrName>
                                        </p:attrNameLst>
                                      </p:cBhvr>
                                      <p:to>
                                        <p:strVal val="visible"/>
                                      </p:to>
                                    </p:set>
                                    <p:animEffect transition="in" filter="wipe(up)">
                                      <p:cBhvr>
                                        <p:cTn id="28" dur="500"/>
                                        <p:tgtEl>
                                          <p:spTgt spid="236547">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36547">
                                            <p:txEl>
                                              <p:pRg st="7" end="7"/>
                                            </p:txEl>
                                          </p:spTgt>
                                        </p:tgtEl>
                                        <p:attrNameLst>
                                          <p:attrName>style.visibility</p:attrName>
                                        </p:attrNameLst>
                                      </p:cBhvr>
                                      <p:to>
                                        <p:strVal val="visible"/>
                                      </p:to>
                                    </p:set>
                                    <p:animEffect transition="in" filter="wipe(up)">
                                      <p:cBhvr>
                                        <p:cTn id="31" dur="500"/>
                                        <p:tgtEl>
                                          <p:spTgt spid="236547">
                                            <p:txEl>
                                              <p:pRg st="7" end="7"/>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36547">
                                            <p:txEl>
                                              <p:pRg st="8" end="8"/>
                                            </p:txEl>
                                          </p:spTgt>
                                        </p:tgtEl>
                                        <p:attrNameLst>
                                          <p:attrName>style.visibility</p:attrName>
                                        </p:attrNameLst>
                                      </p:cBhvr>
                                      <p:to>
                                        <p:strVal val="visible"/>
                                      </p:to>
                                    </p:set>
                                    <p:animEffect transition="in" filter="wipe(up)">
                                      <p:cBhvr>
                                        <p:cTn id="34" dur="500"/>
                                        <p:tgtEl>
                                          <p:spTgt spid="236547">
                                            <p:txEl>
                                              <p:pRg st="8" end="8"/>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6547">
                                            <p:txEl>
                                              <p:pRg st="9" end="9"/>
                                            </p:txEl>
                                          </p:spTgt>
                                        </p:tgtEl>
                                        <p:attrNameLst>
                                          <p:attrName>style.visibility</p:attrName>
                                        </p:attrNameLst>
                                      </p:cBhvr>
                                      <p:to>
                                        <p:strVal val="visible"/>
                                      </p:to>
                                    </p:set>
                                    <p:animEffect transition="in" filter="wipe(up)">
                                      <p:cBhvr>
                                        <p:cTn id="37" dur="500"/>
                                        <p:tgtEl>
                                          <p:spTgt spid="2365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Rectangle 3"/>
          <p:cNvSpPr>
            <a:spLocks noGrp="1" noChangeArrowheads="1"/>
          </p:cNvSpPr>
          <p:nvPr>
            <p:ph type="body" sz="half" idx="1"/>
          </p:nvPr>
        </p:nvSpPr>
        <p:spPr>
          <a:xfrm>
            <a:off x="1056218" y="1412776"/>
            <a:ext cx="10560049" cy="4251325"/>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全局环境光</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该光源为场景提供不来自于任何特定光源的全局环境光</a:t>
            </a:r>
          </a:p>
          <a:p>
            <a:pPr marL="1260475" lvl="3" indent="-342900" eaLnBrk="1" hangingPunct="0">
              <a:lnSpc>
                <a:spcPct val="120000"/>
              </a:lnSpc>
              <a:spcBef>
                <a:spcPts val="1800"/>
              </a:spcBef>
              <a:buFont typeface="Arial" panose="020B0604020202020204" pitchFamily="34" charset="0"/>
              <a:buChar char="•"/>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例如</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801688" lvl="1" indent="455613" eaLnBrk="1" hangingPunct="1">
              <a:buFont typeface="Wingdings" pitchFamily="2" charset="2"/>
              <a:buNone/>
            </a:pPr>
            <a:r>
              <a:rPr lang="en-US" altLang="zh-CN" sz="2000" b="1" dirty="0" err="1" smtClean="0">
                <a:solidFill>
                  <a:schemeClr val="bg2">
                    <a:lumMod val="50000"/>
                  </a:schemeClr>
                </a:solidFill>
                <a:latin typeface="Times New Roman" pitchFamily="18" charset="0"/>
              </a:rPr>
              <a:t>GLfloat</a:t>
            </a:r>
            <a:r>
              <a:rPr lang="en-US" altLang="zh-CN"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Imodel_ambient</a:t>
            </a:r>
            <a:r>
              <a:rPr lang="en-US" altLang="zh-CN" sz="2000" b="1" dirty="0" smtClean="0">
                <a:solidFill>
                  <a:schemeClr val="bg2">
                    <a:lumMod val="50000"/>
                  </a:schemeClr>
                </a:solidFill>
                <a:latin typeface="Times New Roman" pitchFamily="18" charset="0"/>
              </a:rPr>
              <a:t>[]={0.2, 0.2, 0.2, 1.0};</a:t>
            </a:r>
          </a:p>
          <a:p>
            <a:pPr marL="801688" lvl="1" indent="455613" eaLnBrk="1" hangingPunct="1">
              <a:buFont typeface="Wingdings" pitchFamily="2" charset="2"/>
              <a:buNone/>
            </a:pPr>
            <a:r>
              <a:rPr lang="en-US" altLang="zh-CN" sz="2000" b="1" dirty="0" err="1" smtClean="0">
                <a:solidFill>
                  <a:schemeClr val="bg2">
                    <a:lumMod val="50000"/>
                  </a:schemeClr>
                </a:solidFill>
                <a:latin typeface="Times New Roman" pitchFamily="18" charset="0"/>
              </a:rPr>
              <a:t>glLightModelfv</a:t>
            </a:r>
            <a:r>
              <a:rPr lang="en-US" altLang="zh-CN" sz="2000" b="1" dirty="0" smtClean="0">
                <a:solidFill>
                  <a:schemeClr val="bg2">
                    <a:lumMod val="50000"/>
                  </a:schemeClr>
                </a:solidFill>
                <a:latin typeface="Times New Roman" pitchFamily="18" charset="0"/>
              </a:rPr>
              <a:t>(GL_LIGHT_MODEL_AMBIENT, </a:t>
            </a:r>
            <a:r>
              <a:rPr lang="en-US" altLang="zh-CN" sz="2000" b="1" dirty="0" err="1" smtClean="0">
                <a:solidFill>
                  <a:schemeClr val="bg2">
                    <a:lumMod val="50000"/>
                  </a:schemeClr>
                </a:solidFill>
                <a:latin typeface="Times New Roman" pitchFamily="18" charset="0"/>
              </a:rPr>
              <a:t>Imodel_ambient</a:t>
            </a:r>
            <a:r>
              <a:rPr lang="en-US" altLang="zh-CN" sz="2000" b="1" dirty="0" smtClean="0">
                <a:solidFill>
                  <a:schemeClr val="bg2">
                    <a:lumMod val="50000"/>
                  </a:schemeClr>
                </a:solidFill>
                <a:latin typeface="Times New Roman" pitchFamily="18" charset="0"/>
              </a:rPr>
              <a:t>);</a:t>
            </a:r>
          </a:p>
        </p:txBody>
      </p:sp>
      <p:pic>
        <p:nvPicPr>
          <p:cNvPr id="238596" name="Picture 4" descr="全局环境光-TOR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4099678"/>
            <a:ext cx="3028817" cy="263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597" name="Picture 5" descr="无全局环境光-TOR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632" y="4099678"/>
            <a:ext cx="3028817" cy="263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983432"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4.4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设置光照模型属性</a:t>
            </a:r>
          </a:p>
        </p:txBody>
      </p:sp>
    </p:spTree>
    <p:extLst>
      <p:ext uri="{BB962C8B-B14F-4D97-AF65-F5344CB8AC3E}">
        <p14:creationId xmlns:p14="http://schemas.microsoft.com/office/powerpoint/2010/main" val="1962083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8595">
                                            <p:bg/>
                                          </p:spTgt>
                                        </p:tgtEl>
                                        <p:attrNameLst>
                                          <p:attrName>style.visibility</p:attrName>
                                        </p:attrNameLst>
                                      </p:cBhvr>
                                      <p:to>
                                        <p:strVal val="visible"/>
                                      </p:to>
                                    </p:set>
                                    <p:animEffect transition="in" filter="wipe(up)">
                                      <p:cBhvr>
                                        <p:cTn id="7" dur="500"/>
                                        <p:tgtEl>
                                          <p:spTgt spid="238595">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38595">
                                            <p:txEl>
                                              <p:pRg st="0" end="0"/>
                                            </p:txEl>
                                          </p:spTgt>
                                        </p:tgtEl>
                                        <p:attrNameLst>
                                          <p:attrName>style.visibility</p:attrName>
                                        </p:attrNameLst>
                                      </p:cBhvr>
                                      <p:to>
                                        <p:strVal val="visible"/>
                                      </p:to>
                                    </p:set>
                                    <p:animEffect transition="in" filter="wipe(up)">
                                      <p:cBhvr>
                                        <p:cTn id="10" dur="500"/>
                                        <p:tgtEl>
                                          <p:spTgt spid="238595">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38595">
                                            <p:txEl>
                                              <p:pRg st="1" end="1"/>
                                            </p:txEl>
                                          </p:spTgt>
                                        </p:tgtEl>
                                        <p:attrNameLst>
                                          <p:attrName>style.visibility</p:attrName>
                                        </p:attrNameLst>
                                      </p:cBhvr>
                                      <p:to>
                                        <p:strVal val="visible"/>
                                      </p:to>
                                    </p:set>
                                    <p:animEffect transition="in" filter="wipe(up)">
                                      <p:cBhvr>
                                        <p:cTn id="13" dur="500"/>
                                        <p:tgtEl>
                                          <p:spTgt spid="238595">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38595">
                                            <p:txEl>
                                              <p:pRg st="2" end="2"/>
                                            </p:txEl>
                                          </p:spTgt>
                                        </p:tgtEl>
                                        <p:attrNameLst>
                                          <p:attrName>style.visibility</p:attrName>
                                        </p:attrNameLst>
                                      </p:cBhvr>
                                      <p:to>
                                        <p:strVal val="visible"/>
                                      </p:to>
                                    </p:set>
                                    <p:animEffect transition="in" filter="wipe(up)">
                                      <p:cBhvr>
                                        <p:cTn id="16" dur="500"/>
                                        <p:tgtEl>
                                          <p:spTgt spid="238595">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38595">
                                            <p:txEl>
                                              <p:pRg st="3" end="3"/>
                                            </p:txEl>
                                          </p:spTgt>
                                        </p:tgtEl>
                                        <p:attrNameLst>
                                          <p:attrName>style.visibility</p:attrName>
                                        </p:attrNameLst>
                                      </p:cBhvr>
                                      <p:to>
                                        <p:strVal val="visible"/>
                                      </p:to>
                                    </p:set>
                                    <p:animEffect transition="in" filter="wipe(up)">
                                      <p:cBhvr>
                                        <p:cTn id="19" dur="500"/>
                                        <p:tgtEl>
                                          <p:spTgt spid="238595">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38595">
                                            <p:txEl>
                                              <p:pRg st="4" end="4"/>
                                            </p:txEl>
                                          </p:spTgt>
                                        </p:tgtEl>
                                        <p:attrNameLst>
                                          <p:attrName>style.visibility</p:attrName>
                                        </p:attrNameLst>
                                      </p:cBhvr>
                                      <p:to>
                                        <p:strVal val="visible"/>
                                      </p:to>
                                    </p:set>
                                    <p:animEffect transition="in" filter="wipe(up)">
                                      <p:cBhvr>
                                        <p:cTn id="22" dur="500"/>
                                        <p:tgtEl>
                                          <p:spTgt spid="23859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85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8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normAutofit/>
          </a:bodyPr>
          <a:lstStyle/>
          <a:p>
            <a:pPr lvl="1">
              <a:defRPr/>
            </a:pP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光照</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计算</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的</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意义</a:t>
            </a:r>
          </a:p>
        </p:txBody>
      </p:sp>
      <p:pic>
        <p:nvPicPr>
          <p:cNvPr id="11267" name="内容占位符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8367" y="1700214"/>
            <a:ext cx="10801351" cy="5064125"/>
          </a:xfrm>
        </p:spPr>
      </p:pic>
    </p:spTree>
    <p:extLst>
      <p:ext uri="{BB962C8B-B14F-4D97-AF65-F5344CB8AC3E}">
        <p14:creationId xmlns:p14="http://schemas.microsoft.com/office/powerpoint/2010/main" val="13752217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643" name="Rectangle 3"/>
          <p:cNvSpPr>
            <a:spLocks noGrp="1" noChangeArrowheads="1"/>
          </p:cNvSpPr>
          <p:nvPr>
            <p:ph type="body" sz="half" idx="1"/>
          </p:nvPr>
        </p:nvSpPr>
        <p:spPr>
          <a:xfrm>
            <a:off x="1056218" y="1484784"/>
            <a:ext cx="10440382" cy="5373215"/>
          </a:xfrm>
        </p:spPr>
        <p:txBody>
          <a:bodyPr>
            <a:normAutofit fontScale="85000" lnSpcReduction="20000"/>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局部视点和无穷远视点</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镜面面反射的高光受视觉点位置的</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影响</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镜面反射光强不但与顶点的法矢</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相关，还与光源方向</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L</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和视线方向</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密切相关</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795463" lvl="4" indent="-342900" hangingPunct="0">
              <a:lnSpc>
                <a:spcPct val="160000"/>
              </a:lnSpc>
              <a:spcBef>
                <a:spcPts val="1800"/>
              </a:spcBef>
              <a:buSzPct val="60000"/>
              <a:buFont typeface="Wingdings" panose="05000000000000000000" pitchFamily="2" charset="2"/>
              <a:buChar char="n"/>
              <a:defRPr/>
            </a:pPr>
            <a:r>
              <a:rPr lang="zh-CN" altLang="en-US" sz="2100" b="1" dirty="0">
                <a:solidFill>
                  <a:schemeClr val="bg2">
                    <a:lumMod val="50000"/>
                  </a:schemeClr>
                </a:solidFill>
                <a:latin typeface="微软雅黑" panose="020B0503020204020204" pitchFamily="34" charset="-122"/>
                <a:ea typeface="微软雅黑" panose="020B0503020204020204" pitchFamily="34" charset="-122"/>
              </a:rPr>
              <a:t>设置</a:t>
            </a:r>
            <a:r>
              <a:rPr lang="en-US" altLang="zh-CN" sz="2100" b="1" dirty="0">
                <a:solidFill>
                  <a:schemeClr val="bg2">
                    <a:lumMod val="50000"/>
                  </a:schemeClr>
                </a:solidFill>
                <a:latin typeface="微软雅黑" panose="020B0503020204020204" pitchFamily="34" charset="-122"/>
                <a:ea typeface="微软雅黑" panose="020B0503020204020204" pitchFamily="34" charset="-122"/>
              </a:rPr>
              <a:t>GL_LIGHT_MODEL_LOCAL_VIEWER </a:t>
            </a:r>
            <a:r>
              <a:rPr lang="zh-CN" altLang="en-US" sz="2100" b="1" dirty="0">
                <a:solidFill>
                  <a:schemeClr val="bg2">
                    <a:lumMod val="50000"/>
                  </a:schemeClr>
                </a:solidFill>
                <a:latin typeface="微软雅黑" panose="020B0503020204020204" pitchFamily="34" charset="-122"/>
                <a:ea typeface="微软雅黑" panose="020B0503020204020204" pitchFamily="34" charset="-122"/>
              </a:rPr>
              <a:t>属性设为</a:t>
            </a:r>
            <a:r>
              <a:rPr lang="en-US" altLang="zh-CN" sz="2100" b="1" dirty="0">
                <a:solidFill>
                  <a:schemeClr val="bg2">
                    <a:lumMod val="50000"/>
                  </a:schemeClr>
                </a:solidFill>
                <a:latin typeface="微软雅黑" panose="020B0503020204020204" pitchFamily="34" charset="-122"/>
                <a:ea typeface="微软雅黑" panose="020B0503020204020204" pitchFamily="34" charset="-122"/>
              </a:rPr>
              <a:t>GL_TRUE</a:t>
            </a:r>
            <a:r>
              <a:rPr lang="zh-CN" altLang="en-US" sz="2100" b="1" dirty="0">
                <a:solidFill>
                  <a:schemeClr val="bg2">
                    <a:lumMod val="50000"/>
                  </a:schemeClr>
                </a:solidFill>
                <a:latin typeface="微软雅黑" panose="020B0503020204020204" pitchFamily="34" charset="-122"/>
                <a:ea typeface="微软雅黑" panose="020B0503020204020204" pitchFamily="34" charset="-122"/>
              </a:rPr>
              <a:t>或</a:t>
            </a:r>
            <a:r>
              <a:rPr lang="en-US" altLang="zh-CN" sz="2100" b="1" dirty="0">
                <a:solidFill>
                  <a:schemeClr val="bg2">
                    <a:lumMod val="50000"/>
                  </a:schemeClr>
                </a:solidFill>
                <a:latin typeface="微软雅黑" panose="020B0503020204020204" pitchFamily="34" charset="-122"/>
                <a:ea typeface="微软雅黑" panose="020B0503020204020204" pitchFamily="34" charset="-122"/>
              </a:rPr>
              <a:t>GL_FALSE</a:t>
            </a:r>
            <a:r>
              <a:rPr lang="zh-CN" altLang="en-US" sz="2100" b="1" dirty="0">
                <a:solidFill>
                  <a:schemeClr val="bg2">
                    <a:lumMod val="50000"/>
                  </a:schemeClr>
                </a:solidFill>
                <a:latin typeface="微软雅黑" panose="020B0503020204020204" pitchFamily="34" charset="-122"/>
                <a:ea typeface="微软雅黑" panose="020B0503020204020204" pitchFamily="34" charset="-122"/>
              </a:rPr>
              <a:t>，可将场景中的视点定位在坐标原点或</a:t>
            </a:r>
            <a:r>
              <a:rPr lang="zh-CN" altLang="en-US" sz="2100" b="1" dirty="0" smtClean="0">
                <a:solidFill>
                  <a:schemeClr val="bg2">
                    <a:lumMod val="50000"/>
                  </a:schemeClr>
                </a:solidFill>
                <a:latin typeface="微软雅黑" panose="020B0503020204020204" pitchFamily="34" charset="-122"/>
                <a:ea typeface="微软雅黑" panose="020B0503020204020204" pitchFamily="34" charset="-122"/>
              </a:rPr>
              <a:t>无穷远点</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a:p>
            <a:pPr marL="1798638" lvl="1" indent="0" eaLnBrk="1" hangingPunct="1">
              <a:lnSpc>
                <a:spcPct val="120000"/>
              </a:lnSpc>
              <a:spcBef>
                <a:spcPct val="50000"/>
              </a:spcBef>
              <a:buFont typeface="Wingdings" pitchFamily="2" charset="2"/>
              <a:buNone/>
              <a:tabLst>
                <a:tab pos="1254125" algn="l"/>
              </a:tabLst>
            </a:pPr>
            <a:r>
              <a:rPr lang="en-US" altLang="zh-CN" sz="2100" b="1" dirty="0" err="1" smtClean="0">
                <a:solidFill>
                  <a:schemeClr val="bg2">
                    <a:lumMod val="50000"/>
                  </a:schemeClr>
                </a:solidFill>
                <a:latin typeface="Times New Roman" pitchFamily="18" charset="0"/>
              </a:rPr>
              <a:t>glLightModeli</a:t>
            </a:r>
            <a:r>
              <a:rPr lang="en-US" altLang="zh-CN" sz="2100" b="1" dirty="0" smtClean="0">
                <a:solidFill>
                  <a:schemeClr val="bg2">
                    <a:lumMod val="50000"/>
                  </a:schemeClr>
                </a:solidFill>
                <a:latin typeface="Times New Roman" pitchFamily="18" charset="0"/>
              </a:rPr>
              <a:t>(GL_LIGHT_MODEL_LOCAL_VIEWER, GL_TRUE);</a:t>
            </a:r>
          </a:p>
          <a:p>
            <a:pPr marL="1798638" lvl="1" indent="0" eaLnBrk="1" hangingPunct="1">
              <a:lnSpc>
                <a:spcPct val="120000"/>
              </a:lnSpc>
              <a:buFont typeface="Wingdings" pitchFamily="2" charset="2"/>
              <a:buNone/>
              <a:tabLst>
                <a:tab pos="1254125" algn="l"/>
              </a:tabLst>
            </a:pPr>
            <a:r>
              <a:rPr lang="en-US" altLang="zh-CN" sz="2100" b="1" dirty="0" err="1" smtClean="0">
                <a:solidFill>
                  <a:schemeClr val="bg2">
                    <a:lumMod val="50000"/>
                  </a:schemeClr>
                </a:solidFill>
                <a:latin typeface="Times New Roman" pitchFamily="18" charset="0"/>
              </a:rPr>
              <a:t>glLightModeli</a:t>
            </a:r>
            <a:r>
              <a:rPr lang="en-US" altLang="zh-CN" sz="2100" b="1" dirty="0" smtClean="0">
                <a:solidFill>
                  <a:schemeClr val="bg2">
                    <a:lumMod val="50000"/>
                  </a:schemeClr>
                </a:solidFill>
                <a:latin typeface="Times New Roman" pitchFamily="18" charset="0"/>
              </a:rPr>
              <a:t>(GL_LIGHT_MODEL_LOCAL_VIEWER, GL_FALSE);</a:t>
            </a:r>
          </a:p>
          <a:p>
            <a:pPr lvl="1" eaLnBrk="1" hangingPunct="1">
              <a:spcBef>
                <a:spcPct val="0"/>
              </a:spcBef>
            </a:pPr>
            <a:endParaRPr lang="en-US" altLang="zh-CN" sz="2000" dirty="0" smtClean="0">
              <a:latin typeface="Times New Roman" pitchFamily="18" charset="0"/>
            </a:endParaRPr>
          </a:p>
          <a:p>
            <a:pPr marL="1260475" lvl="3" indent="-342900" eaLnBrk="1"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系统缺省时，视点在无穷远处，此时视点到物体表面任意顶点的方向都相同，即</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为</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常数</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260475" lvl="3" indent="-342900" eaLnBrk="1"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若视点在原点，此时视点到物体表面任意顶点的方向都不同，可获得与无穷远视点不同的视觉</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效果</a:t>
            </a:r>
            <a:endParaRPr lang="zh-CN" altLang="en-US" sz="2400" dirty="0" smtClean="0">
              <a:latin typeface="Times New Roman" pitchFamily="18" charset="0"/>
            </a:endParaRPr>
          </a:p>
        </p:txBody>
      </p:sp>
      <p:sp>
        <p:nvSpPr>
          <p:cNvPr id="5" name="Rectangle 2"/>
          <p:cNvSpPr>
            <a:spLocks noGrp="1" noChangeArrowheads="1"/>
          </p:cNvSpPr>
          <p:nvPr>
            <p:ph type="title"/>
          </p:nvPr>
        </p:nvSpPr>
        <p:spPr>
          <a:xfrm>
            <a:off x="983432"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4.4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设置光照模型属性</a:t>
            </a:r>
          </a:p>
        </p:txBody>
      </p:sp>
    </p:spTree>
    <p:extLst>
      <p:ext uri="{BB962C8B-B14F-4D97-AF65-F5344CB8AC3E}">
        <p14:creationId xmlns:p14="http://schemas.microsoft.com/office/powerpoint/2010/main" val="37134257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0643">
                                            <p:bg/>
                                          </p:spTgt>
                                        </p:tgtEl>
                                        <p:attrNameLst>
                                          <p:attrName>style.visibility</p:attrName>
                                        </p:attrNameLst>
                                      </p:cBhvr>
                                      <p:to>
                                        <p:strVal val="visible"/>
                                      </p:to>
                                    </p:set>
                                    <p:animEffect transition="in" filter="wipe(up)">
                                      <p:cBhvr>
                                        <p:cTn id="7" dur="500"/>
                                        <p:tgtEl>
                                          <p:spTgt spid="24064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40643">
                                            <p:txEl>
                                              <p:pRg st="0" end="0"/>
                                            </p:txEl>
                                          </p:spTgt>
                                        </p:tgtEl>
                                        <p:attrNameLst>
                                          <p:attrName>style.visibility</p:attrName>
                                        </p:attrNameLst>
                                      </p:cBhvr>
                                      <p:to>
                                        <p:strVal val="visible"/>
                                      </p:to>
                                    </p:set>
                                    <p:animEffect transition="in" filter="wipe(up)">
                                      <p:cBhvr>
                                        <p:cTn id="10" dur="500"/>
                                        <p:tgtEl>
                                          <p:spTgt spid="24064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0643">
                                            <p:txEl>
                                              <p:pRg st="1" end="1"/>
                                            </p:txEl>
                                          </p:spTgt>
                                        </p:tgtEl>
                                        <p:attrNameLst>
                                          <p:attrName>style.visibility</p:attrName>
                                        </p:attrNameLst>
                                      </p:cBhvr>
                                      <p:to>
                                        <p:strVal val="visible"/>
                                      </p:to>
                                    </p:set>
                                    <p:animEffect transition="in" filter="wipe(up)">
                                      <p:cBhvr>
                                        <p:cTn id="13" dur="500"/>
                                        <p:tgtEl>
                                          <p:spTgt spid="24064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0643">
                                            <p:txEl>
                                              <p:pRg st="2" end="2"/>
                                            </p:txEl>
                                          </p:spTgt>
                                        </p:tgtEl>
                                        <p:attrNameLst>
                                          <p:attrName>style.visibility</p:attrName>
                                        </p:attrNameLst>
                                      </p:cBhvr>
                                      <p:to>
                                        <p:strVal val="visible"/>
                                      </p:to>
                                    </p:set>
                                    <p:animEffect transition="in" filter="wipe(up)">
                                      <p:cBhvr>
                                        <p:cTn id="16" dur="500"/>
                                        <p:tgtEl>
                                          <p:spTgt spid="24064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40643">
                                            <p:txEl>
                                              <p:pRg st="3" end="3"/>
                                            </p:txEl>
                                          </p:spTgt>
                                        </p:tgtEl>
                                        <p:attrNameLst>
                                          <p:attrName>style.visibility</p:attrName>
                                        </p:attrNameLst>
                                      </p:cBhvr>
                                      <p:to>
                                        <p:strVal val="visible"/>
                                      </p:to>
                                    </p:set>
                                    <p:animEffect transition="in" filter="wipe(up)">
                                      <p:cBhvr>
                                        <p:cTn id="19" dur="500"/>
                                        <p:tgtEl>
                                          <p:spTgt spid="24064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40643">
                                            <p:txEl>
                                              <p:pRg st="4" end="4"/>
                                            </p:txEl>
                                          </p:spTgt>
                                        </p:tgtEl>
                                        <p:attrNameLst>
                                          <p:attrName>style.visibility</p:attrName>
                                        </p:attrNameLst>
                                      </p:cBhvr>
                                      <p:to>
                                        <p:strVal val="visible"/>
                                      </p:to>
                                    </p:set>
                                    <p:animEffect transition="in" filter="wipe(up)">
                                      <p:cBhvr>
                                        <p:cTn id="22" dur="500"/>
                                        <p:tgtEl>
                                          <p:spTgt spid="24064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40643">
                                            <p:txEl>
                                              <p:pRg st="5" end="5"/>
                                            </p:txEl>
                                          </p:spTgt>
                                        </p:tgtEl>
                                        <p:attrNameLst>
                                          <p:attrName>style.visibility</p:attrName>
                                        </p:attrNameLst>
                                      </p:cBhvr>
                                      <p:to>
                                        <p:strVal val="visible"/>
                                      </p:to>
                                    </p:set>
                                    <p:animEffect transition="in" filter="wipe(up)">
                                      <p:cBhvr>
                                        <p:cTn id="27" dur="500"/>
                                        <p:tgtEl>
                                          <p:spTgt spid="240643">
                                            <p:txEl>
                                              <p:pRg st="5" end="5"/>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0643">
                                            <p:txEl>
                                              <p:pRg st="7" end="7"/>
                                            </p:txEl>
                                          </p:spTgt>
                                        </p:tgtEl>
                                        <p:attrNameLst>
                                          <p:attrName>style.visibility</p:attrName>
                                        </p:attrNameLst>
                                      </p:cBhvr>
                                      <p:to>
                                        <p:strVal val="visible"/>
                                      </p:to>
                                    </p:set>
                                    <p:animEffect transition="in" filter="wipe(up)">
                                      <p:cBhvr>
                                        <p:cTn id="30" dur="500"/>
                                        <p:tgtEl>
                                          <p:spTgt spid="240643">
                                            <p:txEl>
                                              <p:pRg st="7" end="7"/>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40643">
                                            <p:txEl>
                                              <p:pRg st="8" end="8"/>
                                            </p:txEl>
                                          </p:spTgt>
                                        </p:tgtEl>
                                        <p:attrNameLst>
                                          <p:attrName>style.visibility</p:attrName>
                                        </p:attrNameLst>
                                      </p:cBhvr>
                                      <p:to>
                                        <p:strVal val="visible"/>
                                      </p:to>
                                    </p:set>
                                    <p:animEffect transition="in" filter="wipe(up)">
                                      <p:cBhvr>
                                        <p:cTn id="33" dur="500"/>
                                        <p:tgtEl>
                                          <p:spTgt spid="2406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sz="half" idx="1"/>
          </p:nvPr>
        </p:nvSpPr>
        <p:spPr>
          <a:xfrm>
            <a:off x="1056218" y="1412776"/>
            <a:ext cx="10560049" cy="4860925"/>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双面光照</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对所有多边形的正面和反面都执行光照计算；</a:t>
            </a:r>
          </a:p>
          <a:p>
            <a:pPr marL="1795463" lvl="4" indent="-342900" eaLnBrk="1" hangingPunct="0">
              <a:lnSpc>
                <a:spcPct val="140000"/>
              </a:lnSpc>
              <a:spcBef>
                <a:spcPts val="1800"/>
              </a:spcBef>
              <a:buSzPct val="60000"/>
              <a:buFont typeface="Wingdings" panose="05000000000000000000" pitchFamily="2" charset="2"/>
              <a:buChar char="n"/>
              <a:defRPr/>
            </a:pPr>
            <a:r>
              <a:rPr lang="zh-CN" altLang="en-US" sz="1800" b="1" dirty="0">
                <a:solidFill>
                  <a:schemeClr val="bg2">
                    <a:lumMod val="50000"/>
                  </a:schemeClr>
                </a:solidFill>
                <a:latin typeface="微软雅黑" panose="020B0503020204020204" pitchFamily="34" charset="-122"/>
                <a:ea typeface="微软雅黑" panose="020B0503020204020204" pitchFamily="34" charset="-122"/>
              </a:rPr>
              <a:t>通过设置</a:t>
            </a:r>
            <a:r>
              <a:rPr lang="en-US" altLang="zh-CN" sz="1800" b="1" dirty="0">
                <a:solidFill>
                  <a:schemeClr val="bg2">
                    <a:lumMod val="50000"/>
                  </a:schemeClr>
                </a:solidFill>
                <a:latin typeface="微软雅黑" panose="020B0503020204020204" pitchFamily="34" charset="-122"/>
                <a:ea typeface="微软雅黑" panose="020B0503020204020204" pitchFamily="34" charset="-122"/>
              </a:rPr>
              <a:t>GL_LIGHT_MODEL_TWO_SIDE </a:t>
            </a:r>
            <a:r>
              <a:rPr lang="zh-CN" altLang="en-US" sz="1800" b="1" dirty="0">
                <a:solidFill>
                  <a:schemeClr val="bg2">
                    <a:lumMod val="50000"/>
                  </a:schemeClr>
                </a:solidFill>
                <a:latin typeface="微软雅黑" panose="020B0503020204020204" pitchFamily="34" charset="-122"/>
                <a:ea typeface="微软雅黑" panose="020B0503020204020204" pitchFamily="34" charset="-122"/>
              </a:rPr>
              <a:t>为</a:t>
            </a:r>
            <a:r>
              <a:rPr lang="en-US" altLang="zh-CN" sz="1800" b="1" dirty="0">
                <a:solidFill>
                  <a:schemeClr val="bg2">
                    <a:lumMod val="50000"/>
                  </a:schemeClr>
                </a:solidFill>
                <a:latin typeface="微软雅黑" panose="020B0503020204020204" pitchFamily="34" charset="-122"/>
                <a:ea typeface="微软雅黑" panose="020B0503020204020204" pitchFamily="34" charset="-122"/>
              </a:rPr>
              <a:t>GL_TRUE</a:t>
            </a:r>
            <a:r>
              <a:rPr lang="zh-CN" altLang="en-US" sz="1800" b="1" dirty="0">
                <a:solidFill>
                  <a:schemeClr val="bg2">
                    <a:lumMod val="50000"/>
                  </a:schemeClr>
                </a:solidFill>
                <a:latin typeface="微软雅黑" panose="020B0503020204020204" pitchFamily="34" charset="-122"/>
                <a:ea typeface="微软雅黑" panose="020B0503020204020204" pitchFamily="34" charset="-122"/>
              </a:rPr>
              <a:t>或</a:t>
            </a:r>
            <a:r>
              <a:rPr lang="en-US" altLang="zh-CN" sz="1800" b="1" dirty="0">
                <a:solidFill>
                  <a:schemeClr val="bg2">
                    <a:lumMod val="50000"/>
                  </a:schemeClr>
                </a:solidFill>
                <a:latin typeface="微软雅黑" panose="020B0503020204020204" pitchFamily="34" charset="-122"/>
                <a:ea typeface="微软雅黑" panose="020B0503020204020204" pitchFamily="34" charset="-122"/>
              </a:rPr>
              <a:t>GL_FALSE</a:t>
            </a:r>
            <a:r>
              <a:rPr lang="zh-CN" altLang="en-US" sz="1800" b="1" dirty="0">
                <a:solidFill>
                  <a:schemeClr val="bg2">
                    <a:lumMod val="50000"/>
                  </a:schemeClr>
                </a:solidFill>
                <a:latin typeface="微软雅黑" panose="020B0503020204020204" pitchFamily="34" charset="-122"/>
                <a:ea typeface="微软雅黑" panose="020B0503020204020204" pitchFamily="34" charset="-122"/>
              </a:rPr>
              <a:t>来</a:t>
            </a:r>
            <a:r>
              <a:rPr lang="zh-CN" altLang="en-US" sz="1800" b="1" dirty="0" smtClean="0">
                <a:solidFill>
                  <a:schemeClr val="bg2">
                    <a:lumMod val="50000"/>
                  </a:schemeClr>
                </a:solidFill>
                <a:latin typeface="微软雅黑" panose="020B0503020204020204" pitchFamily="34" charset="-122"/>
                <a:ea typeface="微软雅黑" panose="020B0503020204020204" pitchFamily="34" charset="-122"/>
              </a:rPr>
              <a:t>实现</a:t>
            </a:r>
            <a:endParaRPr lang="zh-CN" altLang="en-US" sz="1800" b="1" dirty="0">
              <a:solidFill>
                <a:schemeClr val="bg2">
                  <a:lumMod val="50000"/>
                </a:schemeClr>
              </a:solidFill>
              <a:latin typeface="微软雅黑" panose="020B0503020204020204" pitchFamily="34" charset="-122"/>
              <a:ea typeface="微软雅黑" panose="020B0503020204020204" pitchFamily="34" charset="-122"/>
            </a:endParaRPr>
          </a:p>
          <a:p>
            <a:pPr marL="1346200" lvl="1" indent="455613" eaLnBrk="1" hangingPunct="1">
              <a:spcBef>
                <a:spcPct val="50000"/>
              </a:spcBef>
              <a:buFont typeface="Wingdings" pitchFamily="2" charset="2"/>
              <a:buNone/>
            </a:pPr>
            <a:r>
              <a:rPr lang="en-US" altLang="zh-CN" sz="1800" b="1" dirty="0" err="1" smtClean="0">
                <a:solidFill>
                  <a:schemeClr val="bg2">
                    <a:lumMod val="50000"/>
                  </a:schemeClr>
                </a:solidFill>
                <a:latin typeface="Times New Roman" pitchFamily="18" charset="0"/>
              </a:rPr>
              <a:t>glLightModeli</a:t>
            </a:r>
            <a:r>
              <a:rPr lang="en-US" altLang="zh-CN" sz="1800" b="1" dirty="0" smtClean="0">
                <a:solidFill>
                  <a:schemeClr val="bg2">
                    <a:lumMod val="50000"/>
                  </a:schemeClr>
                </a:solidFill>
                <a:latin typeface="Times New Roman" pitchFamily="18" charset="0"/>
              </a:rPr>
              <a:t>(GL_LIGHT_MODEL_TWO_SIDE, GL_TRUE);</a:t>
            </a:r>
          </a:p>
          <a:p>
            <a:pPr marL="1346200" lvl="1" indent="455613" eaLnBrk="1" hangingPunct="1">
              <a:buFont typeface="Wingdings" pitchFamily="2" charset="2"/>
              <a:buNone/>
            </a:pPr>
            <a:r>
              <a:rPr lang="en-US" altLang="zh-CN" sz="1800" b="1" dirty="0" err="1" smtClean="0">
                <a:solidFill>
                  <a:schemeClr val="bg2">
                    <a:lumMod val="50000"/>
                  </a:schemeClr>
                </a:solidFill>
                <a:latin typeface="Times New Roman" pitchFamily="18" charset="0"/>
              </a:rPr>
              <a:t>glLightModeli</a:t>
            </a:r>
            <a:r>
              <a:rPr lang="en-US" altLang="zh-CN" sz="1800" b="1" dirty="0" smtClean="0">
                <a:solidFill>
                  <a:schemeClr val="bg2">
                    <a:lumMod val="50000"/>
                  </a:schemeClr>
                </a:solidFill>
                <a:latin typeface="Times New Roman" pitchFamily="18" charset="0"/>
              </a:rPr>
              <a:t>(GL_LIGHT_MODEL_TWO_SIDE , GL_FALSE);</a:t>
            </a:r>
          </a:p>
          <a:p>
            <a:pPr lvl="1" eaLnBrk="1" hangingPunct="1"/>
            <a:endParaRPr lang="zh-CN" altLang="en-US" sz="2000" dirty="0" smtClean="0">
              <a:latin typeface="Times New Roman" pitchFamily="18" charset="0"/>
            </a:endParaRPr>
          </a:p>
        </p:txBody>
      </p:sp>
      <p:pic>
        <p:nvPicPr>
          <p:cNvPr id="242692" name="Picture 4" descr="单面光照茶壶"/>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85" y="4257676"/>
            <a:ext cx="53467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3" name="Picture 5" descr="双面光照茶壶"/>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6134" y="4257676"/>
            <a:ext cx="53467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983432" y="214314"/>
            <a:ext cx="10390716" cy="1462087"/>
          </a:xfrm>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4.4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设置光照模型属性</a:t>
            </a:r>
          </a:p>
        </p:txBody>
      </p:sp>
    </p:spTree>
    <p:extLst>
      <p:ext uri="{BB962C8B-B14F-4D97-AF65-F5344CB8AC3E}">
        <p14:creationId xmlns:p14="http://schemas.microsoft.com/office/powerpoint/2010/main" val="1941884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2691">
                                            <p:bg/>
                                          </p:spTgt>
                                        </p:tgtEl>
                                        <p:attrNameLst>
                                          <p:attrName>style.visibility</p:attrName>
                                        </p:attrNameLst>
                                      </p:cBhvr>
                                      <p:to>
                                        <p:strVal val="visible"/>
                                      </p:to>
                                    </p:set>
                                    <p:animEffect transition="in" filter="wipe(up)">
                                      <p:cBhvr>
                                        <p:cTn id="7" dur="500"/>
                                        <p:tgtEl>
                                          <p:spTgt spid="242691">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42691">
                                            <p:txEl>
                                              <p:pRg st="0" end="0"/>
                                            </p:txEl>
                                          </p:spTgt>
                                        </p:tgtEl>
                                        <p:attrNameLst>
                                          <p:attrName>style.visibility</p:attrName>
                                        </p:attrNameLst>
                                      </p:cBhvr>
                                      <p:to>
                                        <p:strVal val="visible"/>
                                      </p:to>
                                    </p:set>
                                    <p:animEffect transition="in" filter="wipe(up)">
                                      <p:cBhvr>
                                        <p:cTn id="10" dur="500"/>
                                        <p:tgtEl>
                                          <p:spTgt spid="242691">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2691">
                                            <p:txEl>
                                              <p:pRg st="1" end="1"/>
                                            </p:txEl>
                                          </p:spTgt>
                                        </p:tgtEl>
                                        <p:attrNameLst>
                                          <p:attrName>style.visibility</p:attrName>
                                        </p:attrNameLst>
                                      </p:cBhvr>
                                      <p:to>
                                        <p:strVal val="visible"/>
                                      </p:to>
                                    </p:set>
                                    <p:animEffect transition="in" filter="wipe(up)">
                                      <p:cBhvr>
                                        <p:cTn id="13" dur="500"/>
                                        <p:tgtEl>
                                          <p:spTgt spid="242691">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2691">
                                            <p:txEl>
                                              <p:pRg st="2" end="2"/>
                                            </p:txEl>
                                          </p:spTgt>
                                        </p:tgtEl>
                                        <p:attrNameLst>
                                          <p:attrName>style.visibility</p:attrName>
                                        </p:attrNameLst>
                                      </p:cBhvr>
                                      <p:to>
                                        <p:strVal val="visible"/>
                                      </p:to>
                                    </p:set>
                                    <p:animEffect transition="in" filter="wipe(up)">
                                      <p:cBhvr>
                                        <p:cTn id="16" dur="500"/>
                                        <p:tgtEl>
                                          <p:spTgt spid="242691">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42691">
                                            <p:txEl>
                                              <p:pRg st="3" end="3"/>
                                            </p:txEl>
                                          </p:spTgt>
                                        </p:tgtEl>
                                        <p:attrNameLst>
                                          <p:attrName>style.visibility</p:attrName>
                                        </p:attrNameLst>
                                      </p:cBhvr>
                                      <p:to>
                                        <p:strVal val="visible"/>
                                      </p:to>
                                    </p:set>
                                    <p:animEffect transition="in" filter="wipe(up)">
                                      <p:cBhvr>
                                        <p:cTn id="19" dur="500"/>
                                        <p:tgtEl>
                                          <p:spTgt spid="242691">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42691">
                                            <p:txEl>
                                              <p:pRg st="4" end="4"/>
                                            </p:txEl>
                                          </p:spTgt>
                                        </p:tgtEl>
                                        <p:attrNameLst>
                                          <p:attrName>style.visibility</p:attrName>
                                        </p:attrNameLst>
                                      </p:cBhvr>
                                      <p:to>
                                        <p:strVal val="visible"/>
                                      </p:to>
                                    </p:set>
                                    <p:animEffect transition="in" filter="wipe(up)">
                                      <p:cBhvr>
                                        <p:cTn id="22" dur="500"/>
                                        <p:tgtEl>
                                          <p:spTgt spid="2426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426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2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定义物体表面材质属性</a:t>
            </a:r>
          </a:p>
        </p:txBody>
      </p:sp>
      <p:sp>
        <p:nvSpPr>
          <p:cNvPr id="244739" name="Rectangle 3"/>
          <p:cNvSpPr>
            <a:spLocks noGrp="1" noChangeArrowheads="1"/>
          </p:cNvSpPr>
          <p:nvPr>
            <p:ph type="body" idx="1"/>
          </p:nvPr>
        </p:nvSpPr>
        <p:spPr>
          <a:xfrm>
            <a:off x="1265768" y="1773238"/>
            <a:ext cx="10215033" cy="4824412"/>
          </a:xfrm>
        </p:spPr>
        <p:txBody>
          <a:bodyPr>
            <a:normAutofit lnSpcReduction="10000"/>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表面材质决定了物体会将多少光源发出的环境光、漫射光和镜面光反射出去，得到最终的渲染效果；</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因此表面材质也是决定物体光照效果的重要因素；</a:t>
            </a:r>
          </a:p>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物体表面材质属性包括</a:t>
            </a:r>
          </a:p>
          <a:p>
            <a:pPr marL="265113" lvl="1" indent="455613" eaLnBrk="1" hangingPunct="1">
              <a:spcBef>
                <a:spcPct val="80000"/>
              </a:spcBef>
              <a:buFont typeface="Wingdings" pitchFamily="2" charset="2"/>
              <a:buNone/>
            </a:pPr>
            <a:r>
              <a:rPr lang="en-US" altLang="zh-CN" sz="1800" b="1" dirty="0" smtClean="0">
                <a:solidFill>
                  <a:srgbClr val="1043FC"/>
                </a:solidFill>
                <a:latin typeface="Times New Roman" pitchFamily="18" charset="0"/>
              </a:rPr>
              <a:t>GL_AMBIENT  </a:t>
            </a:r>
            <a:r>
              <a:rPr lang="en-US" altLang="zh-CN" sz="1800" b="1" dirty="0" smtClean="0">
                <a:solidFill>
                  <a:schemeClr val="bg2">
                    <a:lumMod val="50000"/>
                  </a:schemeClr>
                </a:solidFill>
                <a:latin typeface="Times New Roman" pitchFamily="18" charset="0"/>
              </a:rPr>
              <a:t>  </a:t>
            </a:r>
            <a:r>
              <a:rPr lang="zh-CN" altLang="en-US" sz="1800" b="1" dirty="0" smtClean="0">
                <a:solidFill>
                  <a:schemeClr val="bg2">
                    <a:lumMod val="50000"/>
                  </a:schemeClr>
                </a:solidFill>
                <a:latin typeface="Times New Roman" pitchFamily="18" charset="0"/>
              </a:rPr>
              <a:t>指定被反射的环境光</a:t>
            </a:r>
          </a:p>
          <a:p>
            <a:pPr marL="265113" lvl="1" indent="455613" eaLnBrk="1" hangingPunct="1">
              <a:buFont typeface="Wingdings" pitchFamily="2" charset="2"/>
              <a:buNone/>
            </a:pPr>
            <a:r>
              <a:rPr lang="en-US" altLang="zh-CN" sz="1800" b="1" dirty="0">
                <a:solidFill>
                  <a:srgbClr val="1043FC"/>
                </a:solidFill>
                <a:latin typeface="Times New Roman" pitchFamily="18" charset="0"/>
              </a:rPr>
              <a:t>GL_AMBIENT_AND_DIFFUSE </a:t>
            </a:r>
            <a:r>
              <a:rPr lang="en-US" altLang="zh-CN" sz="1800" b="1" dirty="0" smtClean="0">
                <a:solidFill>
                  <a:schemeClr val="bg2">
                    <a:lumMod val="50000"/>
                  </a:schemeClr>
                </a:solidFill>
                <a:latin typeface="Times New Roman" pitchFamily="18" charset="0"/>
              </a:rPr>
              <a:t>  </a:t>
            </a:r>
            <a:r>
              <a:rPr lang="zh-CN" altLang="en-US" sz="1800" b="1" dirty="0" smtClean="0">
                <a:solidFill>
                  <a:schemeClr val="bg2">
                    <a:lumMod val="50000"/>
                  </a:schemeClr>
                </a:solidFill>
                <a:latin typeface="Times New Roman" pitchFamily="18" charset="0"/>
              </a:rPr>
              <a:t>指定被反射的环境光和漫射光</a:t>
            </a:r>
          </a:p>
          <a:p>
            <a:pPr marL="265113" lvl="1" indent="455613" eaLnBrk="1" hangingPunct="1">
              <a:buFont typeface="Wingdings" pitchFamily="2" charset="2"/>
              <a:buNone/>
            </a:pPr>
            <a:r>
              <a:rPr lang="en-US" altLang="zh-CN" sz="1800" b="1" dirty="0">
                <a:solidFill>
                  <a:srgbClr val="1043FC"/>
                </a:solidFill>
                <a:latin typeface="Times New Roman" pitchFamily="18" charset="0"/>
              </a:rPr>
              <a:t>GL_COLOR_INDEXES   </a:t>
            </a:r>
            <a:r>
              <a:rPr lang="zh-CN" altLang="en-US" sz="1800" b="1" dirty="0" smtClean="0">
                <a:solidFill>
                  <a:schemeClr val="bg2">
                    <a:lumMod val="50000"/>
                  </a:schemeClr>
                </a:solidFill>
                <a:latin typeface="Times New Roman" pitchFamily="18" charset="0"/>
              </a:rPr>
              <a:t>指定光照的颜色索引</a:t>
            </a:r>
          </a:p>
          <a:p>
            <a:pPr marL="265113" lvl="1" indent="455613" eaLnBrk="1" hangingPunct="1">
              <a:buFont typeface="Wingdings" pitchFamily="2" charset="2"/>
              <a:buNone/>
            </a:pPr>
            <a:r>
              <a:rPr lang="en-US" altLang="zh-CN" sz="1800" b="1" dirty="0">
                <a:solidFill>
                  <a:srgbClr val="1043FC"/>
                </a:solidFill>
                <a:latin typeface="Times New Roman" pitchFamily="18" charset="0"/>
              </a:rPr>
              <a:t>GL_DIFFUSE</a:t>
            </a:r>
            <a:r>
              <a:rPr lang="en-US" altLang="zh-CN" sz="1800" b="1" dirty="0" smtClean="0">
                <a:solidFill>
                  <a:schemeClr val="bg2">
                    <a:lumMod val="50000"/>
                  </a:schemeClr>
                </a:solidFill>
                <a:latin typeface="Times New Roman" pitchFamily="18" charset="0"/>
              </a:rPr>
              <a:t>   </a:t>
            </a:r>
            <a:r>
              <a:rPr lang="zh-CN" altLang="en-US" sz="1800" b="1" dirty="0" smtClean="0">
                <a:solidFill>
                  <a:schemeClr val="bg2">
                    <a:lumMod val="50000"/>
                  </a:schemeClr>
                </a:solidFill>
                <a:latin typeface="Times New Roman" pitchFamily="18" charset="0"/>
              </a:rPr>
              <a:t>指定被反射的漫射光</a:t>
            </a:r>
          </a:p>
          <a:p>
            <a:pPr marL="265113" lvl="1" indent="455613" eaLnBrk="1" hangingPunct="1">
              <a:buFont typeface="Wingdings" pitchFamily="2" charset="2"/>
              <a:buNone/>
            </a:pPr>
            <a:r>
              <a:rPr lang="en-US" altLang="zh-CN" sz="1800" b="1" dirty="0">
                <a:solidFill>
                  <a:srgbClr val="1043FC"/>
                </a:solidFill>
                <a:latin typeface="Times New Roman" pitchFamily="18" charset="0"/>
              </a:rPr>
              <a:t>GL_EMISSION</a:t>
            </a:r>
            <a:r>
              <a:rPr lang="en-US" altLang="zh-CN" sz="1800" b="1" dirty="0" smtClean="0">
                <a:solidFill>
                  <a:schemeClr val="bg2">
                    <a:lumMod val="50000"/>
                  </a:schemeClr>
                </a:solidFill>
                <a:latin typeface="Times New Roman" pitchFamily="18" charset="0"/>
              </a:rPr>
              <a:t>   </a:t>
            </a:r>
            <a:r>
              <a:rPr lang="zh-CN" altLang="en-US" sz="1800" b="1" dirty="0" smtClean="0">
                <a:solidFill>
                  <a:schemeClr val="bg2">
                    <a:lumMod val="50000"/>
                  </a:schemeClr>
                </a:solidFill>
                <a:latin typeface="Times New Roman" pitchFamily="18" charset="0"/>
              </a:rPr>
              <a:t>指定散射光</a:t>
            </a:r>
          </a:p>
          <a:p>
            <a:pPr marL="265113" lvl="1" indent="455613" eaLnBrk="1" hangingPunct="1">
              <a:buFont typeface="Wingdings" pitchFamily="2" charset="2"/>
              <a:buNone/>
            </a:pPr>
            <a:r>
              <a:rPr lang="en-US" altLang="zh-CN" sz="1800" b="1" dirty="0">
                <a:solidFill>
                  <a:srgbClr val="1043FC"/>
                </a:solidFill>
                <a:latin typeface="Times New Roman" pitchFamily="18" charset="0"/>
              </a:rPr>
              <a:t>GL_SHINESS </a:t>
            </a:r>
            <a:r>
              <a:rPr lang="en-US" altLang="zh-CN" sz="1800" b="1" dirty="0" smtClean="0">
                <a:solidFill>
                  <a:schemeClr val="bg2">
                    <a:lumMod val="50000"/>
                  </a:schemeClr>
                </a:solidFill>
                <a:latin typeface="Times New Roman" pitchFamily="18" charset="0"/>
              </a:rPr>
              <a:t>  </a:t>
            </a:r>
            <a:r>
              <a:rPr lang="zh-CN" altLang="en-US" sz="1800" b="1" dirty="0" smtClean="0">
                <a:solidFill>
                  <a:schemeClr val="bg2">
                    <a:lumMod val="50000"/>
                  </a:schemeClr>
                </a:solidFill>
                <a:latin typeface="Times New Roman" pitchFamily="18" charset="0"/>
              </a:rPr>
              <a:t>指定材质的亮度</a:t>
            </a:r>
          </a:p>
          <a:p>
            <a:pPr marL="265113" lvl="1" indent="455613" eaLnBrk="1" hangingPunct="1">
              <a:buFont typeface="Wingdings" pitchFamily="2" charset="2"/>
              <a:buNone/>
            </a:pPr>
            <a:r>
              <a:rPr lang="en-US" altLang="zh-CN" sz="1800" b="1" dirty="0">
                <a:solidFill>
                  <a:srgbClr val="1043FC"/>
                </a:solidFill>
                <a:latin typeface="Times New Roman" pitchFamily="18" charset="0"/>
              </a:rPr>
              <a:t>GL_SPECULAR </a:t>
            </a:r>
            <a:r>
              <a:rPr lang="en-US" altLang="zh-CN" sz="1800" b="1" dirty="0" smtClean="0">
                <a:solidFill>
                  <a:schemeClr val="bg2">
                    <a:lumMod val="50000"/>
                  </a:schemeClr>
                </a:solidFill>
                <a:latin typeface="Times New Roman" pitchFamily="18" charset="0"/>
              </a:rPr>
              <a:t>  </a:t>
            </a:r>
            <a:r>
              <a:rPr lang="zh-CN" altLang="en-US" sz="1800" b="1" dirty="0" smtClean="0">
                <a:solidFill>
                  <a:schemeClr val="bg2">
                    <a:lumMod val="50000"/>
                  </a:schemeClr>
                </a:solidFill>
                <a:latin typeface="Times New Roman" pitchFamily="18" charset="0"/>
              </a:rPr>
              <a:t>指定被反射的镜面光</a:t>
            </a:r>
          </a:p>
          <a:p>
            <a:pPr lvl="1" eaLnBrk="1" hangingPunct="1">
              <a:buFont typeface="Wingdings" pitchFamily="2" charset="2"/>
              <a:buNone/>
            </a:pPr>
            <a:endParaRPr lang="zh-CN" altLang="en-US" sz="1800" dirty="0" smtClean="0">
              <a:latin typeface="Times New Roman" pitchFamily="18" charset="0"/>
            </a:endParaRPr>
          </a:p>
          <a:p>
            <a:pPr lvl="1" eaLnBrk="1" hangingPunct="1">
              <a:buFont typeface="Wingdings" pitchFamily="2" charset="2"/>
              <a:buNone/>
            </a:pPr>
            <a:endParaRPr lang="zh-CN" altLang="en-US" sz="1800" dirty="0" smtClean="0">
              <a:latin typeface="Times New Roman" pitchFamily="18" charset="0"/>
            </a:endParaRPr>
          </a:p>
          <a:p>
            <a:pPr lvl="1" eaLnBrk="1" hangingPunct="1">
              <a:buFont typeface="Wingdings" pitchFamily="2" charset="2"/>
              <a:buNone/>
            </a:pPr>
            <a:endParaRPr lang="zh-CN" altLang="en-US" sz="1800" dirty="0" smtClean="0">
              <a:latin typeface="Times New Roman" pitchFamily="18" charset="0"/>
            </a:endParaRPr>
          </a:p>
          <a:p>
            <a:pPr lvl="1" eaLnBrk="1" hangingPunct="1">
              <a:buFont typeface="Wingdings" pitchFamily="2" charset="2"/>
              <a:buNone/>
            </a:pPr>
            <a:endParaRPr lang="zh-CN" altLang="en-US" sz="2000" dirty="0" smtClean="0">
              <a:latin typeface="Times New Roman" pitchFamily="18" charset="0"/>
            </a:endParaRPr>
          </a:p>
        </p:txBody>
      </p:sp>
    </p:spTree>
    <p:extLst>
      <p:ext uri="{BB962C8B-B14F-4D97-AF65-F5344CB8AC3E}">
        <p14:creationId xmlns:p14="http://schemas.microsoft.com/office/powerpoint/2010/main" val="138472372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4739">
                                            <p:bg/>
                                          </p:spTgt>
                                        </p:tgtEl>
                                        <p:attrNameLst>
                                          <p:attrName>style.visibility</p:attrName>
                                        </p:attrNameLst>
                                      </p:cBhvr>
                                      <p:to>
                                        <p:strVal val="visible"/>
                                      </p:to>
                                    </p:set>
                                    <p:animEffect transition="in" filter="wipe(up)">
                                      <p:cBhvr>
                                        <p:cTn id="7" dur="500"/>
                                        <p:tgtEl>
                                          <p:spTgt spid="244739">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44739">
                                            <p:txEl>
                                              <p:pRg st="0" end="0"/>
                                            </p:txEl>
                                          </p:spTgt>
                                        </p:tgtEl>
                                        <p:attrNameLst>
                                          <p:attrName>style.visibility</p:attrName>
                                        </p:attrNameLst>
                                      </p:cBhvr>
                                      <p:to>
                                        <p:strVal val="visible"/>
                                      </p:to>
                                    </p:set>
                                    <p:animEffect transition="in" filter="wipe(up)">
                                      <p:cBhvr>
                                        <p:cTn id="10" dur="500"/>
                                        <p:tgtEl>
                                          <p:spTgt spid="244739">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4739">
                                            <p:txEl>
                                              <p:pRg st="1" end="1"/>
                                            </p:txEl>
                                          </p:spTgt>
                                        </p:tgtEl>
                                        <p:attrNameLst>
                                          <p:attrName>style.visibility</p:attrName>
                                        </p:attrNameLst>
                                      </p:cBhvr>
                                      <p:to>
                                        <p:strVal val="visible"/>
                                      </p:to>
                                    </p:set>
                                    <p:animEffect transition="in" filter="wipe(up)">
                                      <p:cBhvr>
                                        <p:cTn id="13" dur="500"/>
                                        <p:tgtEl>
                                          <p:spTgt spid="244739">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4739">
                                            <p:txEl>
                                              <p:pRg st="2" end="2"/>
                                            </p:txEl>
                                          </p:spTgt>
                                        </p:tgtEl>
                                        <p:attrNameLst>
                                          <p:attrName>style.visibility</p:attrName>
                                        </p:attrNameLst>
                                      </p:cBhvr>
                                      <p:to>
                                        <p:strVal val="visible"/>
                                      </p:to>
                                    </p:set>
                                    <p:animEffect transition="in" filter="wipe(up)">
                                      <p:cBhvr>
                                        <p:cTn id="16" dur="500"/>
                                        <p:tgtEl>
                                          <p:spTgt spid="244739">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44739">
                                            <p:txEl>
                                              <p:pRg st="3" end="3"/>
                                            </p:txEl>
                                          </p:spTgt>
                                        </p:tgtEl>
                                        <p:attrNameLst>
                                          <p:attrName>style.visibility</p:attrName>
                                        </p:attrNameLst>
                                      </p:cBhvr>
                                      <p:to>
                                        <p:strVal val="visible"/>
                                      </p:to>
                                    </p:set>
                                    <p:animEffect transition="in" filter="wipe(up)">
                                      <p:cBhvr>
                                        <p:cTn id="19" dur="500"/>
                                        <p:tgtEl>
                                          <p:spTgt spid="244739">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44739">
                                            <p:txEl>
                                              <p:pRg st="4" end="4"/>
                                            </p:txEl>
                                          </p:spTgt>
                                        </p:tgtEl>
                                        <p:attrNameLst>
                                          <p:attrName>style.visibility</p:attrName>
                                        </p:attrNameLst>
                                      </p:cBhvr>
                                      <p:to>
                                        <p:strVal val="visible"/>
                                      </p:to>
                                    </p:set>
                                    <p:animEffect transition="in" filter="wipe(up)">
                                      <p:cBhvr>
                                        <p:cTn id="24" dur="500"/>
                                        <p:tgtEl>
                                          <p:spTgt spid="244739">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44739">
                                            <p:txEl>
                                              <p:pRg st="5" end="5"/>
                                            </p:txEl>
                                          </p:spTgt>
                                        </p:tgtEl>
                                        <p:attrNameLst>
                                          <p:attrName>style.visibility</p:attrName>
                                        </p:attrNameLst>
                                      </p:cBhvr>
                                      <p:to>
                                        <p:strVal val="visible"/>
                                      </p:to>
                                    </p:set>
                                    <p:animEffect transition="in" filter="wipe(up)">
                                      <p:cBhvr>
                                        <p:cTn id="29" dur="500"/>
                                        <p:tgtEl>
                                          <p:spTgt spid="244739">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44739">
                                            <p:txEl>
                                              <p:pRg st="6" end="6"/>
                                            </p:txEl>
                                          </p:spTgt>
                                        </p:tgtEl>
                                        <p:attrNameLst>
                                          <p:attrName>style.visibility</p:attrName>
                                        </p:attrNameLst>
                                      </p:cBhvr>
                                      <p:to>
                                        <p:strVal val="visible"/>
                                      </p:to>
                                    </p:set>
                                    <p:animEffect transition="in" filter="wipe(up)">
                                      <p:cBhvr>
                                        <p:cTn id="34" dur="500"/>
                                        <p:tgtEl>
                                          <p:spTgt spid="244739">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44739">
                                            <p:txEl>
                                              <p:pRg st="7" end="7"/>
                                            </p:txEl>
                                          </p:spTgt>
                                        </p:tgtEl>
                                        <p:attrNameLst>
                                          <p:attrName>style.visibility</p:attrName>
                                        </p:attrNameLst>
                                      </p:cBhvr>
                                      <p:to>
                                        <p:strVal val="visible"/>
                                      </p:to>
                                    </p:set>
                                    <p:animEffect transition="in" filter="wipe(up)">
                                      <p:cBhvr>
                                        <p:cTn id="39" dur="500"/>
                                        <p:tgtEl>
                                          <p:spTgt spid="244739">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44739">
                                            <p:txEl>
                                              <p:pRg st="8" end="8"/>
                                            </p:txEl>
                                          </p:spTgt>
                                        </p:tgtEl>
                                        <p:attrNameLst>
                                          <p:attrName>style.visibility</p:attrName>
                                        </p:attrNameLst>
                                      </p:cBhvr>
                                      <p:to>
                                        <p:strVal val="visible"/>
                                      </p:to>
                                    </p:set>
                                    <p:animEffect transition="in" filter="wipe(up)">
                                      <p:cBhvr>
                                        <p:cTn id="44" dur="500"/>
                                        <p:tgtEl>
                                          <p:spTgt spid="244739">
                                            <p:txEl>
                                              <p:pRg st="8" end="8"/>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44739">
                                            <p:txEl>
                                              <p:pRg st="9" end="9"/>
                                            </p:txEl>
                                          </p:spTgt>
                                        </p:tgtEl>
                                        <p:attrNameLst>
                                          <p:attrName>style.visibility</p:attrName>
                                        </p:attrNameLst>
                                      </p:cBhvr>
                                      <p:to>
                                        <p:strVal val="visible"/>
                                      </p:to>
                                    </p:set>
                                    <p:animEffect transition="in" filter="wipe(up)">
                                      <p:cBhvr>
                                        <p:cTn id="49" dur="500"/>
                                        <p:tgtEl>
                                          <p:spTgt spid="2447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build="p"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定义物体表面材质属性</a:t>
            </a:r>
          </a:p>
        </p:txBody>
      </p:sp>
      <p:sp>
        <p:nvSpPr>
          <p:cNvPr id="246787" name="Rectangle 3"/>
          <p:cNvSpPr>
            <a:spLocks noGrp="1" noChangeArrowheads="1"/>
          </p:cNvSpPr>
          <p:nvPr>
            <p:ph type="body" idx="1"/>
          </p:nvPr>
        </p:nvSpPr>
        <p:spPr>
          <a:xfrm>
            <a:off x="1055440" y="1628799"/>
            <a:ext cx="10215033" cy="5229201"/>
          </a:xfrm>
        </p:spPr>
        <p:txBody>
          <a:bodyPr>
            <a:normAutofit fontScale="92500" lnSpcReduction="10000"/>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定义材质属性</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建立材质数组</a:t>
            </a:r>
          </a:p>
          <a:p>
            <a:pPr marL="893763" lvl="1" indent="0" eaLnBrk="1" hangingPunct="1">
              <a:buFont typeface="Wingdings" pitchFamily="2" charset="2"/>
              <a:buNone/>
            </a:pPr>
            <a:r>
              <a:rPr lang="zh-CN" altLang="en-US" sz="2000" dirty="0">
                <a:latin typeface="Times New Roman" pitchFamily="18" charset="0"/>
              </a:rPr>
              <a:t> </a:t>
            </a:r>
            <a:r>
              <a:rPr lang="zh-CN" altLang="en-US" sz="2000" dirty="0" smtClean="0">
                <a:latin typeface="Times New Roman" pitchFamily="18" charset="0"/>
              </a:rPr>
              <a:t>	</a:t>
            </a:r>
            <a:r>
              <a:rPr lang="en-US" altLang="zh-CN" sz="2000" b="1" dirty="0" err="1" smtClean="0">
                <a:solidFill>
                  <a:schemeClr val="bg2">
                    <a:lumMod val="50000"/>
                  </a:schemeClr>
                </a:solidFill>
                <a:latin typeface="Times New Roman" pitchFamily="18" charset="0"/>
              </a:rPr>
              <a:t>GLfloat</a:t>
            </a:r>
            <a:r>
              <a:rPr lang="en-US" altLang="zh-CN"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mat_ambient</a:t>
            </a:r>
            <a:r>
              <a:rPr lang="en-US" altLang="zh-CN" sz="2000" b="1" dirty="0" smtClean="0">
                <a:solidFill>
                  <a:schemeClr val="bg2">
                    <a:lumMod val="50000"/>
                  </a:schemeClr>
                </a:solidFill>
                <a:latin typeface="Times New Roman" pitchFamily="18" charset="0"/>
              </a:rPr>
              <a:t>[]={0.0, 0.7, 0.0, 1.0}; </a:t>
            </a:r>
          </a:p>
          <a:p>
            <a:pPr marL="893763" lvl="1" indent="0" eaLnBrk="1" hangingPunct="1">
              <a:buFont typeface="Wingdings" pitchFamily="2" charset="2"/>
              <a:buNone/>
            </a:pPr>
            <a:r>
              <a:rPr lang="en-US" altLang="zh-CN"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GLfloat</a:t>
            </a:r>
            <a:r>
              <a:rPr lang="en-US" altLang="zh-CN"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mat_diffuse</a:t>
            </a:r>
            <a:r>
              <a:rPr lang="en-US" altLang="zh-CN" sz="2000" b="1" dirty="0" smtClean="0">
                <a:solidFill>
                  <a:schemeClr val="bg2">
                    <a:lumMod val="50000"/>
                  </a:schemeClr>
                </a:solidFill>
                <a:latin typeface="Times New Roman" pitchFamily="18" charset="0"/>
              </a:rPr>
              <a:t>[]={0.8, 0.0, 0.0, 1.0}; 	       </a:t>
            </a:r>
          </a:p>
          <a:p>
            <a:pPr marL="1260475" lvl="3" indent="-342900" eaLnBrk="1"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把材质数组传递给</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OpenGL</a:t>
            </a:r>
          </a:p>
          <a:p>
            <a:pPr marL="893763" lvl="1" indent="0">
              <a:lnSpc>
                <a:spcPct val="100000"/>
              </a:lnSpc>
            </a:pPr>
            <a:r>
              <a:rPr lang="en-US" altLang="zh-CN" sz="2000" dirty="0" smtClean="0">
                <a:latin typeface="Times New Roman" pitchFamily="18" charset="0"/>
              </a:rPr>
              <a:t>       </a:t>
            </a:r>
            <a:r>
              <a:rPr lang="zh-CN" altLang="en-US" sz="2000" b="1" dirty="0">
                <a:solidFill>
                  <a:schemeClr val="bg2">
                    <a:lumMod val="50000"/>
                  </a:schemeClr>
                </a:solidFill>
                <a:latin typeface="Times New Roman" pitchFamily="18" charset="0"/>
              </a:rPr>
              <a:t>调用</a:t>
            </a:r>
            <a:r>
              <a:rPr lang="en-US" altLang="zh-CN" sz="2000" b="1" dirty="0" err="1">
                <a:solidFill>
                  <a:schemeClr val="bg2">
                    <a:lumMod val="50000"/>
                  </a:schemeClr>
                </a:solidFill>
                <a:latin typeface="Times New Roman" pitchFamily="18" charset="0"/>
              </a:rPr>
              <a:t>glMaterial</a:t>
            </a:r>
            <a:r>
              <a:rPr lang="en-US" altLang="zh-CN" sz="2000" b="1" dirty="0">
                <a:solidFill>
                  <a:schemeClr val="bg2">
                    <a:lumMod val="50000"/>
                  </a:schemeClr>
                </a:solidFill>
                <a:latin typeface="Times New Roman" pitchFamily="18" charset="0"/>
              </a:rPr>
              <a:t>*()</a:t>
            </a:r>
            <a:r>
              <a:rPr lang="zh-CN" altLang="en-US" sz="2000" b="1" dirty="0">
                <a:solidFill>
                  <a:schemeClr val="bg2">
                    <a:lumMod val="50000"/>
                  </a:schemeClr>
                </a:solidFill>
                <a:latin typeface="Times New Roman" pitchFamily="18" charset="0"/>
              </a:rPr>
              <a:t>函数</a:t>
            </a:r>
          </a:p>
          <a:p>
            <a:pPr marL="1797050" lvl="1" indent="0">
              <a:lnSpc>
                <a:spcPct val="100000"/>
              </a:lnSpc>
            </a:pPr>
            <a:r>
              <a:rPr lang="en-US" altLang="zh-CN" sz="2000" b="1" dirty="0">
                <a:solidFill>
                  <a:schemeClr val="bg2">
                    <a:lumMod val="50000"/>
                  </a:schemeClr>
                </a:solidFill>
                <a:latin typeface="Times New Roman" pitchFamily="18" charset="0"/>
              </a:rPr>
              <a:t>void </a:t>
            </a:r>
            <a:r>
              <a:rPr lang="en-US" altLang="zh-CN" sz="2000" b="1" dirty="0" err="1">
                <a:solidFill>
                  <a:schemeClr val="bg2">
                    <a:lumMod val="50000"/>
                  </a:schemeClr>
                </a:solidFill>
                <a:latin typeface="Times New Roman" pitchFamily="18" charset="0"/>
              </a:rPr>
              <a:t>glMaterial</a:t>
            </a:r>
            <a:r>
              <a:rPr lang="en-US" altLang="zh-CN" sz="2000" b="1" dirty="0">
                <a:solidFill>
                  <a:schemeClr val="bg2">
                    <a:lumMod val="50000"/>
                  </a:schemeClr>
                </a:solidFill>
                <a:latin typeface="Times New Roman" pitchFamily="18" charset="0"/>
              </a:rPr>
              <a:t>{if}(</a:t>
            </a:r>
            <a:r>
              <a:rPr lang="en-US" altLang="zh-CN" sz="2000" b="1" dirty="0" err="1">
                <a:solidFill>
                  <a:schemeClr val="bg2">
                    <a:lumMod val="50000"/>
                  </a:schemeClr>
                </a:solidFill>
                <a:latin typeface="Times New Roman" pitchFamily="18" charset="0"/>
              </a:rPr>
              <a:t>GLenum</a:t>
            </a:r>
            <a:r>
              <a:rPr lang="en-US" altLang="zh-CN" sz="2000" b="1" dirty="0">
                <a:solidFill>
                  <a:schemeClr val="bg2">
                    <a:lumMod val="50000"/>
                  </a:schemeClr>
                </a:solidFill>
                <a:latin typeface="Times New Roman" pitchFamily="18" charset="0"/>
              </a:rPr>
              <a:t> face, </a:t>
            </a:r>
            <a:r>
              <a:rPr lang="en-US" altLang="zh-CN" sz="2000" b="1" dirty="0" err="1">
                <a:solidFill>
                  <a:schemeClr val="bg2">
                    <a:lumMod val="50000"/>
                  </a:schemeClr>
                </a:solidFill>
                <a:latin typeface="Times New Roman" pitchFamily="18" charset="0"/>
              </a:rPr>
              <a:t>GLenum</a:t>
            </a:r>
            <a:r>
              <a:rPr lang="en-US" altLang="zh-CN" sz="2000" b="1" dirty="0">
                <a:solidFill>
                  <a:schemeClr val="bg2">
                    <a:lumMod val="50000"/>
                  </a:schemeClr>
                </a:solidFill>
                <a:latin typeface="Times New Roman" pitchFamily="18" charset="0"/>
              </a:rPr>
              <a:t> </a:t>
            </a:r>
            <a:r>
              <a:rPr lang="en-US" altLang="zh-CN" sz="2000" b="1" dirty="0" err="1">
                <a:solidFill>
                  <a:schemeClr val="bg2">
                    <a:lumMod val="50000"/>
                  </a:schemeClr>
                </a:solidFill>
                <a:latin typeface="Times New Roman" pitchFamily="18" charset="0"/>
              </a:rPr>
              <a:t>pname,TYPE</a:t>
            </a:r>
            <a:r>
              <a:rPr lang="en-US" altLang="zh-CN" sz="2000" b="1" dirty="0">
                <a:solidFill>
                  <a:schemeClr val="bg2">
                    <a:lumMod val="50000"/>
                  </a:schemeClr>
                </a:solidFill>
                <a:latin typeface="Times New Roman" pitchFamily="18" charset="0"/>
              </a:rPr>
              <a:t> </a:t>
            </a:r>
            <a:r>
              <a:rPr lang="en-US" altLang="zh-CN" sz="2000" b="1" dirty="0" err="1">
                <a:solidFill>
                  <a:schemeClr val="bg2">
                    <a:lumMod val="50000"/>
                  </a:schemeClr>
                </a:solidFill>
                <a:latin typeface="Times New Roman" pitchFamily="18" charset="0"/>
              </a:rPr>
              <a:t>param</a:t>
            </a:r>
            <a:r>
              <a:rPr lang="en-US" altLang="zh-CN" sz="2000" b="1" dirty="0">
                <a:solidFill>
                  <a:schemeClr val="bg2">
                    <a:lumMod val="50000"/>
                  </a:schemeClr>
                </a:solidFill>
                <a:latin typeface="Times New Roman" pitchFamily="18" charset="0"/>
              </a:rPr>
              <a:t>);</a:t>
            </a:r>
          </a:p>
          <a:p>
            <a:pPr marL="1797050" lvl="1" indent="0">
              <a:lnSpc>
                <a:spcPct val="100000"/>
              </a:lnSpc>
            </a:pPr>
            <a:r>
              <a:rPr lang="en-US" altLang="zh-CN" sz="2000" b="1" dirty="0">
                <a:solidFill>
                  <a:schemeClr val="bg2">
                    <a:lumMod val="50000"/>
                  </a:schemeClr>
                </a:solidFill>
                <a:latin typeface="Times New Roman" pitchFamily="18" charset="0"/>
              </a:rPr>
              <a:t>void </a:t>
            </a:r>
            <a:r>
              <a:rPr lang="en-US" altLang="zh-CN" sz="2000" b="1" dirty="0" err="1">
                <a:solidFill>
                  <a:schemeClr val="bg2">
                    <a:lumMod val="50000"/>
                  </a:schemeClr>
                </a:solidFill>
                <a:latin typeface="Times New Roman" pitchFamily="18" charset="0"/>
              </a:rPr>
              <a:t>glMaterial</a:t>
            </a:r>
            <a:r>
              <a:rPr lang="en-US" altLang="zh-CN" sz="2000" b="1" dirty="0">
                <a:solidFill>
                  <a:schemeClr val="bg2">
                    <a:lumMod val="50000"/>
                  </a:schemeClr>
                </a:solidFill>
                <a:latin typeface="Times New Roman" pitchFamily="18" charset="0"/>
              </a:rPr>
              <a:t>{if}v(</a:t>
            </a:r>
            <a:r>
              <a:rPr lang="en-US" altLang="zh-CN" sz="2000" b="1" dirty="0" err="1">
                <a:solidFill>
                  <a:schemeClr val="bg2">
                    <a:lumMod val="50000"/>
                  </a:schemeClr>
                </a:solidFill>
                <a:latin typeface="Times New Roman" pitchFamily="18" charset="0"/>
              </a:rPr>
              <a:t>GLenum</a:t>
            </a:r>
            <a:r>
              <a:rPr lang="en-US" altLang="zh-CN" sz="2000" b="1" dirty="0">
                <a:solidFill>
                  <a:schemeClr val="bg2">
                    <a:lumMod val="50000"/>
                  </a:schemeClr>
                </a:solidFill>
                <a:latin typeface="Times New Roman" pitchFamily="18" charset="0"/>
              </a:rPr>
              <a:t> face, </a:t>
            </a:r>
            <a:r>
              <a:rPr lang="en-US" altLang="zh-CN" sz="2000" b="1" dirty="0" err="1">
                <a:solidFill>
                  <a:schemeClr val="bg2">
                    <a:lumMod val="50000"/>
                  </a:schemeClr>
                </a:solidFill>
                <a:latin typeface="Times New Roman" pitchFamily="18" charset="0"/>
              </a:rPr>
              <a:t>GLenum</a:t>
            </a:r>
            <a:r>
              <a:rPr lang="en-US" altLang="zh-CN" sz="2000" b="1" dirty="0">
                <a:solidFill>
                  <a:schemeClr val="bg2">
                    <a:lumMod val="50000"/>
                  </a:schemeClr>
                </a:solidFill>
                <a:latin typeface="Times New Roman" pitchFamily="18" charset="0"/>
              </a:rPr>
              <a:t> </a:t>
            </a:r>
            <a:r>
              <a:rPr lang="en-US" altLang="zh-CN" sz="2000" b="1" dirty="0" err="1">
                <a:solidFill>
                  <a:schemeClr val="bg2">
                    <a:lumMod val="50000"/>
                  </a:schemeClr>
                </a:solidFill>
                <a:latin typeface="Times New Roman" pitchFamily="18" charset="0"/>
              </a:rPr>
              <a:t>pname,TYPE</a:t>
            </a:r>
            <a:r>
              <a:rPr lang="en-US" altLang="zh-CN" sz="2000" b="1" dirty="0">
                <a:solidFill>
                  <a:schemeClr val="bg2">
                    <a:lumMod val="50000"/>
                  </a:schemeClr>
                </a:solidFill>
                <a:latin typeface="Times New Roman" pitchFamily="18" charset="0"/>
              </a:rPr>
              <a:t> *</a:t>
            </a:r>
            <a:r>
              <a:rPr lang="en-US" altLang="zh-CN" sz="2000" b="1" dirty="0" err="1">
                <a:solidFill>
                  <a:schemeClr val="bg2">
                    <a:lumMod val="50000"/>
                  </a:schemeClr>
                </a:solidFill>
                <a:latin typeface="Times New Roman" pitchFamily="18" charset="0"/>
              </a:rPr>
              <a:t>param</a:t>
            </a:r>
            <a:r>
              <a:rPr lang="en-US" altLang="zh-CN" sz="2000" b="1" dirty="0">
                <a:solidFill>
                  <a:schemeClr val="bg2">
                    <a:lumMod val="50000"/>
                  </a:schemeClr>
                </a:solidFill>
                <a:latin typeface="Times New Roman" pitchFamily="18" charset="0"/>
              </a:rPr>
              <a:t>);</a:t>
            </a:r>
          </a:p>
          <a:p>
            <a:pPr marL="1339850" lvl="1" indent="0" eaLnBrk="1" hangingPunct="1">
              <a:lnSpc>
                <a:spcPct val="110000"/>
              </a:lnSpc>
              <a:buFont typeface="Wingdings" pitchFamily="2" charset="2"/>
              <a:buNone/>
            </a:pPr>
            <a:r>
              <a:rPr lang="en-US" altLang="zh-CN" sz="2000" b="1" i="1" dirty="0" smtClean="0">
                <a:solidFill>
                  <a:schemeClr val="bg2">
                    <a:lumMod val="50000"/>
                  </a:schemeClr>
                </a:solidFill>
                <a:latin typeface="Times New Roman" pitchFamily="18" charset="0"/>
              </a:rPr>
              <a:t>face</a:t>
            </a:r>
            <a:r>
              <a:rPr lang="zh-CN" altLang="en-US" sz="2000" b="1" dirty="0" smtClean="0">
                <a:solidFill>
                  <a:schemeClr val="bg2">
                    <a:lumMod val="50000"/>
                  </a:schemeClr>
                </a:solidFill>
                <a:latin typeface="Times New Roman" pitchFamily="18" charset="0"/>
              </a:rPr>
              <a:t>指定设定是为多边形正面</a:t>
            </a:r>
            <a:r>
              <a:rPr lang="en-US" altLang="zh-CN" sz="2000" b="1" dirty="0" smtClean="0">
                <a:solidFill>
                  <a:schemeClr val="bg2">
                    <a:lumMod val="50000"/>
                  </a:schemeClr>
                </a:solidFill>
                <a:latin typeface="Times New Roman" pitchFamily="18" charset="0"/>
              </a:rPr>
              <a:t>GL_FRONT</a:t>
            </a:r>
            <a:r>
              <a:rPr lang="zh-CN" altLang="en-US" sz="2000" b="1" dirty="0" smtClean="0">
                <a:solidFill>
                  <a:schemeClr val="bg2">
                    <a:lumMod val="50000"/>
                  </a:schemeClr>
                </a:solidFill>
                <a:latin typeface="Times New Roman" pitchFamily="18" charset="0"/>
              </a:rPr>
              <a:t>、反面</a:t>
            </a:r>
            <a:r>
              <a:rPr lang="en-US" altLang="zh-CN" sz="2000" b="1" dirty="0" smtClean="0">
                <a:solidFill>
                  <a:schemeClr val="bg2">
                    <a:lumMod val="50000"/>
                  </a:schemeClr>
                </a:solidFill>
                <a:latin typeface="Times New Roman" pitchFamily="18" charset="0"/>
              </a:rPr>
              <a:t>GL_BACK</a:t>
            </a:r>
            <a:r>
              <a:rPr lang="zh-CN" altLang="en-US" sz="2000" b="1" dirty="0" smtClean="0">
                <a:solidFill>
                  <a:schemeClr val="bg2">
                    <a:lumMod val="50000"/>
                  </a:schemeClr>
                </a:solidFill>
                <a:latin typeface="Times New Roman" pitchFamily="18" charset="0"/>
              </a:rPr>
              <a:t>或正反面</a:t>
            </a:r>
            <a:r>
              <a:rPr lang="en-US" altLang="zh-CN" sz="2000" b="1" dirty="0" smtClean="0">
                <a:solidFill>
                  <a:schemeClr val="bg2">
                    <a:lumMod val="50000"/>
                  </a:schemeClr>
                </a:solidFill>
                <a:latin typeface="Times New Roman" pitchFamily="18" charset="0"/>
              </a:rPr>
              <a:t>GL_FRONT_AND_BACK</a:t>
            </a:r>
            <a:r>
              <a:rPr lang="zh-CN" altLang="en-US" sz="2000" b="1" dirty="0" smtClean="0">
                <a:solidFill>
                  <a:schemeClr val="bg2">
                    <a:lumMod val="50000"/>
                  </a:schemeClr>
                </a:solidFill>
                <a:latin typeface="Times New Roman" pitchFamily="18" charset="0"/>
              </a:rPr>
              <a:t>设置材质属性 </a:t>
            </a:r>
          </a:p>
          <a:p>
            <a:pPr marL="1339850" lvl="1" indent="0" eaLnBrk="1" hangingPunct="1">
              <a:lnSpc>
                <a:spcPct val="110000"/>
              </a:lnSpc>
              <a:buFont typeface="Wingdings" pitchFamily="2" charset="2"/>
              <a:buNone/>
            </a:pPr>
            <a:r>
              <a:rPr lang="en-US" altLang="zh-CN" sz="2000" b="1" i="1" dirty="0" err="1" smtClean="0">
                <a:solidFill>
                  <a:schemeClr val="bg2">
                    <a:lumMod val="50000"/>
                  </a:schemeClr>
                </a:solidFill>
                <a:latin typeface="Times New Roman" pitchFamily="18" charset="0"/>
              </a:rPr>
              <a:t>pname</a:t>
            </a:r>
            <a:r>
              <a:rPr lang="zh-CN" altLang="en-US" sz="2000" b="1" dirty="0" smtClean="0">
                <a:solidFill>
                  <a:schemeClr val="bg2">
                    <a:lumMod val="50000"/>
                  </a:schemeClr>
                </a:solidFill>
                <a:latin typeface="Times New Roman" pitchFamily="18" charset="0"/>
              </a:rPr>
              <a:t>指定要设置的属性名称（上页中的表面材质属性）</a:t>
            </a:r>
          </a:p>
          <a:p>
            <a:pPr marL="1339850" lvl="1" indent="0" eaLnBrk="1" hangingPunct="1">
              <a:lnSpc>
                <a:spcPct val="110000"/>
              </a:lnSpc>
              <a:buFont typeface="Wingdings" pitchFamily="2" charset="2"/>
              <a:buNone/>
            </a:pPr>
            <a:r>
              <a:rPr lang="en-US" altLang="zh-CN" sz="2000" b="1" i="1" dirty="0" err="1" smtClean="0">
                <a:solidFill>
                  <a:schemeClr val="bg2">
                    <a:lumMod val="50000"/>
                  </a:schemeClr>
                </a:solidFill>
                <a:latin typeface="Times New Roman" pitchFamily="18" charset="0"/>
              </a:rPr>
              <a:t>param</a:t>
            </a:r>
            <a:r>
              <a:rPr lang="zh-CN" altLang="en-US" sz="2000" b="1" dirty="0" smtClean="0">
                <a:solidFill>
                  <a:schemeClr val="bg2">
                    <a:lumMod val="50000"/>
                  </a:schemeClr>
                </a:solidFill>
                <a:latin typeface="Times New Roman" pitchFamily="18" charset="0"/>
              </a:rPr>
              <a:t>设置表面材质数组</a:t>
            </a:r>
          </a:p>
        </p:txBody>
      </p:sp>
    </p:spTree>
    <p:extLst>
      <p:ext uri="{BB962C8B-B14F-4D97-AF65-F5344CB8AC3E}">
        <p14:creationId xmlns:p14="http://schemas.microsoft.com/office/powerpoint/2010/main" val="62255028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6787">
                                            <p:bg/>
                                          </p:spTgt>
                                        </p:tgtEl>
                                        <p:attrNameLst>
                                          <p:attrName>style.visibility</p:attrName>
                                        </p:attrNameLst>
                                      </p:cBhvr>
                                      <p:to>
                                        <p:strVal val="visible"/>
                                      </p:to>
                                    </p:set>
                                    <p:animEffect transition="in" filter="wipe(up)">
                                      <p:cBhvr>
                                        <p:cTn id="7" dur="500"/>
                                        <p:tgtEl>
                                          <p:spTgt spid="246787">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46787">
                                            <p:txEl>
                                              <p:pRg st="0" end="0"/>
                                            </p:txEl>
                                          </p:spTgt>
                                        </p:tgtEl>
                                        <p:attrNameLst>
                                          <p:attrName>style.visibility</p:attrName>
                                        </p:attrNameLst>
                                      </p:cBhvr>
                                      <p:to>
                                        <p:strVal val="visible"/>
                                      </p:to>
                                    </p:set>
                                    <p:animEffect transition="in" filter="wipe(up)">
                                      <p:cBhvr>
                                        <p:cTn id="10" dur="500"/>
                                        <p:tgtEl>
                                          <p:spTgt spid="246787">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6787">
                                            <p:txEl>
                                              <p:pRg st="1" end="1"/>
                                            </p:txEl>
                                          </p:spTgt>
                                        </p:tgtEl>
                                        <p:attrNameLst>
                                          <p:attrName>style.visibility</p:attrName>
                                        </p:attrNameLst>
                                      </p:cBhvr>
                                      <p:to>
                                        <p:strVal val="visible"/>
                                      </p:to>
                                    </p:set>
                                    <p:animEffect transition="in" filter="wipe(up)">
                                      <p:cBhvr>
                                        <p:cTn id="13" dur="500"/>
                                        <p:tgtEl>
                                          <p:spTgt spid="246787">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6787">
                                            <p:txEl>
                                              <p:pRg st="2" end="2"/>
                                            </p:txEl>
                                          </p:spTgt>
                                        </p:tgtEl>
                                        <p:attrNameLst>
                                          <p:attrName>style.visibility</p:attrName>
                                        </p:attrNameLst>
                                      </p:cBhvr>
                                      <p:to>
                                        <p:strVal val="visible"/>
                                      </p:to>
                                    </p:set>
                                    <p:animEffect transition="in" filter="wipe(up)">
                                      <p:cBhvr>
                                        <p:cTn id="16" dur="500"/>
                                        <p:tgtEl>
                                          <p:spTgt spid="24678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46787">
                                            <p:txEl>
                                              <p:pRg st="3" end="3"/>
                                            </p:txEl>
                                          </p:spTgt>
                                        </p:tgtEl>
                                        <p:attrNameLst>
                                          <p:attrName>style.visibility</p:attrName>
                                        </p:attrNameLst>
                                      </p:cBhvr>
                                      <p:to>
                                        <p:strVal val="visible"/>
                                      </p:to>
                                    </p:set>
                                    <p:animEffect transition="in" filter="wipe(up)">
                                      <p:cBhvr>
                                        <p:cTn id="21" dur="500"/>
                                        <p:tgtEl>
                                          <p:spTgt spid="246787">
                                            <p:txEl>
                                              <p:pRg st="3" end="3"/>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46787">
                                            <p:txEl>
                                              <p:pRg st="4" end="4"/>
                                            </p:txEl>
                                          </p:spTgt>
                                        </p:tgtEl>
                                        <p:attrNameLst>
                                          <p:attrName>style.visibility</p:attrName>
                                        </p:attrNameLst>
                                      </p:cBhvr>
                                      <p:to>
                                        <p:strVal val="visible"/>
                                      </p:to>
                                    </p:set>
                                    <p:animEffect transition="in" filter="wipe(up)">
                                      <p:cBhvr>
                                        <p:cTn id="24" dur="500"/>
                                        <p:tgtEl>
                                          <p:spTgt spid="246787">
                                            <p:txEl>
                                              <p:pRg st="4" end="4"/>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46787">
                                            <p:txEl>
                                              <p:pRg st="5" end="5"/>
                                            </p:txEl>
                                          </p:spTgt>
                                        </p:tgtEl>
                                        <p:attrNameLst>
                                          <p:attrName>style.visibility</p:attrName>
                                        </p:attrNameLst>
                                      </p:cBhvr>
                                      <p:to>
                                        <p:strVal val="visible"/>
                                      </p:to>
                                    </p:set>
                                    <p:animEffect transition="in" filter="wipe(up)">
                                      <p:cBhvr>
                                        <p:cTn id="27" dur="500"/>
                                        <p:tgtEl>
                                          <p:spTgt spid="246787">
                                            <p:txEl>
                                              <p:pRg st="5" end="5"/>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6787">
                                            <p:txEl>
                                              <p:pRg st="6" end="6"/>
                                            </p:txEl>
                                          </p:spTgt>
                                        </p:tgtEl>
                                        <p:attrNameLst>
                                          <p:attrName>style.visibility</p:attrName>
                                        </p:attrNameLst>
                                      </p:cBhvr>
                                      <p:to>
                                        <p:strVal val="visible"/>
                                      </p:to>
                                    </p:set>
                                    <p:animEffect transition="in" filter="wipe(up)">
                                      <p:cBhvr>
                                        <p:cTn id="30" dur="500"/>
                                        <p:tgtEl>
                                          <p:spTgt spid="246787">
                                            <p:txEl>
                                              <p:pRg st="6" end="6"/>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46787">
                                            <p:txEl>
                                              <p:pRg st="7" end="7"/>
                                            </p:txEl>
                                          </p:spTgt>
                                        </p:tgtEl>
                                        <p:attrNameLst>
                                          <p:attrName>style.visibility</p:attrName>
                                        </p:attrNameLst>
                                      </p:cBhvr>
                                      <p:to>
                                        <p:strVal val="visible"/>
                                      </p:to>
                                    </p:set>
                                    <p:animEffect transition="in" filter="wipe(up)">
                                      <p:cBhvr>
                                        <p:cTn id="33" dur="500"/>
                                        <p:tgtEl>
                                          <p:spTgt spid="246787">
                                            <p:txEl>
                                              <p:pRg st="7" end="7"/>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46787">
                                            <p:txEl>
                                              <p:pRg st="8" end="8"/>
                                            </p:txEl>
                                          </p:spTgt>
                                        </p:tgtEl>
                                        <p:attrNameLst>
                                          <p:attrName>style.visibility</p:attrName>
                                        </p:attrNameLst>
                                      </p:cBhvr>
                                      <p:to>
                                        <p:strVal val="visible"/>
                                      </p:to>
                                    </p:set>
                                    <p:animEffect transition="in" filter="wipe(up)">
                                      <p:cBhvr>
                                        <p:cTn id="36" dur="500"/>
                                        <p:tgtEl>
                                          <p:spTgt spid="246787">
                                            <p:txEl>
                                              <p:pRg st="8" end="8"/>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46787">
                                            <p:txEl>
                                              <p:pRg st="9" end="9"/>
                                            </p:txEl>
                                          </p:spTgt>
                                        </p:tgtEl>
                                        <p:attrNameLst>
                                          <p:attrName>style.visibility</p:attrName>
                                        </p:attrNameLst>
                                      </p:cBhvr>
                                      <p:to>
                                        <p:strVal val="visible"/>
                                      </p:to>
                                    </p:set>
                                    <p:animEffect transition="in" filter="wipe(up)">
                                      <p:cBhvr>
                                        <p:cTn id="41" dur="500"/>
                                        <p:tgtEl>
                                          <p:spTgt spid="246787">
                                            <p:txEl>
                                              <p:pRg st="9" end="9"/>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46787">
                                            <p:txEl>
                                              <p:pRg st="10" end="10"/>
                                            </p:txEl>
                                          </p:spTgt>
                                        </p:tgtEl>
                                        <p:attrNameLst>
                                          <p:attrName>style.visibility</p:attrName>
                                        </p:attrNameLst>
                                      </p:cBhvr>
                                      <p:to>
                                        <p:strVal val="visible"/>
                                      </p:to>
                                    </p:set>
                                    <p:animEffect transition="in" filter="wipe(up)">
                                      <p:cBhvr>
                                        <p:cTn id="46" dur="500"/>
                                        <p:tgtEl>
                                          <p:spTgt spid="24678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定义物体表面材质属性</a:t>
            </a:r>
          </a:p>
        </p:txBody>
      </p:sp>
      <p:sp>
        <p:nvSpPr>
          <p:cNvPr id="248835" name="Rectangle 3"/>
          <p:cNvSpPr>
            <a:spLocks noGrp="1" noChangeArrowheads="1"/>
          </p:cNvSpPr>
          <p:nvPr>
            <p:ph type="body" idx="1"/>
          </p:nvPr>
        </p:nvSpPr>
        <p:spPr>
          <a:xfrm>
            <a:off x="1265768" y="1981200"/>
            <a:ext cx="10215033" cy="4292600"/>
          </a:xfrm>
        </p:spPr>
        <p:txBody>
          <a:bodyPr>
            <a:normAutofit fontScale="92500" lnSpcReduction="20000"/>
          </a:bodyPr>
          <a:lstStyle/>
          <a:p>
            <a:pPr marL="1260475" lvl="3" indent="-342900" eaLnBrk="1" hangingPunct="0">
              <a:lnSpc>
                <a:spcPct val="140000"/>
              </a:lnSpc>
              <a:spcBef>
                <a:spcPts val="1800"/>
              </a:spcBef>
              <a:buFont typeface="Arial" panose="020B0604020202020204" pitchFamily="34" charset="0"/>
              <a:buChar char="•"/>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例如</a:t>
            </a:r>
          </a:p>
          <a:p>
            <a:pPr eaLnBrk="1" hangingPunct="1">
              <a:lnSpc>
                <a:spcPct val="90000"/>
              </a:lnSpc>
              <a:buFont typeface="Wingdings" pitchFamily="2" charset="2"/>
              <a:buNone/>
            </a:pPr>
            <a:r>
              <a:rPr lang="en-US" altLang="zh-CN" sz="2000" dirty="0" smtClean="0">
                <a:latin typeface="Times New Roman" pitchFamily="18" charset="0"/>
              </a:rPr>
              <a:t>…</a:t>
            </a:r>
          </a:p>
          <a:p>
            <a:pPr marL="712788" indent="541338" eaLnBrk="1" hangingPunct="1">
              <a:lnSpc>
                <a:spcPct val="90000"/>
              </a:lnSpc>
              <a:buFont typeface="Wingdings" pitchFamily="2" charset="2"/>
              <a:buNone/>
            </a:pPr>
            <a:r>
              <a:rPr lang="en-US" altLang="zh-CN" sz="2800" dirty="0" smtClean="0"/>
              <a:t>	</a:t>
            </a:r>
            <a:r>
              <a:rPr lang="en-US" altLang="zh-CN" sz="2000" b="1" dirty="0" err="1" smtClean="0">
                <a:solidFill>
                  <a:srgbClr val="006600"/>
                </a:solidFill>
                <a:latin typeface="Times New Roman" pitchFamily="18" charset="0"/>
              </a:rPr>
              <a:t>GLfloat</a:t>
            </a:r>
            <a:r>
              <a:rPr lang="en-US" altLang="zh-CN" sz="2000" b="1" dirty="0" smtClean="0">
                <a:solidFill>
                  <a:srgbClr val="006600"/>
                </a:solidFill>
                <a:latin typeface="Times New Roman" pitchFamily="18" charset="0"/>
              </a:rPr>
              <a:t> </a:t>
            </a:r>
            <a:r>
              <a:rPr lang="en-US" altLang="zh-CN" sz="2000" b="1" dirty="0" err="1" smtClean="0">
                <a:solidFill>
                  <a:srgbClr val="006600"/>
                </a:solidFill>
                <a:latin typeface="Times New Roman" pitchFamily="18" charset="0"/>
              </a:rPr>
              <a:t>mat_ambient</a:t>
            </a:r>
            <a:r>
              <a:rPr lang="en-US" altLang="zh-CN" sz="2000" b="1" dirty="0" smtClean="0">
                <a:solidFill>
                  <a:srgbClr val="006600"/>
                </a:solidFill>
                <a:latin typeface="Times New Roman" pitchFamily="18" charset="0"/>
              </a:rPr>
              <a:t>[]={0.2,0.2,0.2,1.0};</a:t>
            </a:r>
          </a:p>
          <a:p>
            <a:pPr marL="712788" indent="541338" eaLnBrk="1" hangingPunct="1">
              <a:lnSpc>
                <a:spcPct val="90000"/>
              </a:lnSpc>
              <a:buFont typeface="Wingdings" pitchFamily="2" charset="2"/>
              <a:buNone/>
            </a:pPr>
            <a:r>
              <a:rPr lang="en-US" altLang="zh-CN" sz="2000" b="1" dirty="0" smtClean="0">
                <a:solidFill>
                  <a:srgbClr val="006600"/>
                </a:solidFill>
                <a:latin typeface="Times New Roman" pitchFamily="18" charset="0"/>
              </a:rPr>
              <a:t>	</a:t>
            </a:r>
            <a:r>
              <a:rPr lang="en-US" altLang="zh-CN" sz="2000" b="1" dirty="0" err="1" smtClean="0">
                <a:solidFill>
                  <a:srgbClr val="006600"/>
                </a:solidFill>
                <a:latin typeface="Times New Roman" pitchFamily="18" charset="0"/>
              </a:rPr>
              <a:t>GLfloat</a:t>
            </a:r>
            <a:r>
              <a:rPr lang="en-US" altLang="zh-CN" sz="2000" b="1" dirty="0" smtClean="0">
                <a:solidFill>
                  <a:srgbClr val="006600"/>
                </a:solidFill>
                <a:latin typeface="Times New Roman" pitchFamily="18" charset="0"/>
              </a:rPr>
              <a:t> </a:t>
            </a:r>
            <a:r>
              <a:rPr lang="en-US" altLang="zh-CN" sz="2000" b="1" dirty="0" err="1" smtClean="0">
                <a:solidFill>
                  <a:srgbClr val="006600"/>
                </a:solidFill>
                <a:latin typeface="Times New Roman" pitchFamily="18" charset="0"/>
              </a:rPr>
              <a:t>mat_diffuse</a:t>
            </a:r>
            <a:r>
              <a:rPr lang="en-US" altLang="zh-CN" sz="2000" b="1" dirty="0" smtClean="0">
                <a:solidFill>
                  <a:srgbClr val="006600"/>
                </a:solidFill>
                <a:latin typeface="Times New Roman" pitchFamily="18" charset="0"/>
              </a:rPr>
              <a:t>[]={0.8,0.3,0.3,1.0};</a:t>
            </a:r>
          </a:p>
          <a:p>
            <a:pPr marL="712788" indent="541338" eaLnBrk="1" hangingPunct="1">
              <a:lnSpc>
                <a:spcPct val="90000"/>
              </a:lnSpc>
              <a:buFont typeface="Wingdings" pitchFamily="2" charset="2"/>
              <a:buNone/>
            </a:pPr>
            <a:r>
              <a:rPr lang="en-US" altLang="zh-CN" sz="2000" b="1" dirty="0" smtClean="0">
                <a:solidFill>
                  <a:srgbClr val="006600"/>
                </a:solidFill>
                <a:latin typeface="Times New Roman" pitchFamily="18" charset="0"/>
              </a:rPr>
              <a:t>	</a:t>
            </a:r>
            <a:r>
              <a:rPr lang="en-US" altLang="zh-CN" sz="2000" b="1" dirty="0" err="1" smtClean="0">
                <a:solidFill>
                  <a:srgbClr val="006600"/>
                </a:solidFill>
                <a:latin typeface="Times New Roman" pitchFamily="18" charset="0"/>
              </a:rPr>
              <a:t>GLfloat</a:t>
            </a:r>
            <a:r>
              <a:rPr lang="en-US" altLang="zh-CN" sz="2000" b="1" dirty="0" smtClean="0">
                <a:solidFill>
                  <a:srgbClr val="006600"/>
                </a:solidFill>
                <a:latin typeface="Times New Roman" pitchFamily="18" charset="0"/>
              </a:rPr>
              <a:t> </a:t>
            </a:r>
            <a:r>
              <a:rPr lang="en-US" altLang="zh-CN" sz="2000" b="1" dirty="0" err="1" smtClean="0">
                <a:solidFill>
                  <a:srgbClr val="006600"/>
                </a:solidFill>
                <a:latin typeface="Times New Roman" pitchFamily="18" charset="0"/>
              </a:rPr>
              <a:t>mat_specular</a:t>
            </a:r>
            <a:r>
              <a:rPr lang="en-US" altLang="zh-CN" sz="2000" b="1" dirty="0" smtClean="0">
                <a:solidFill>
                  <a:srgbClr val="006600"/>
                </a:solidFill>
                <a:latin typeface="Times New Roman" pitchFamily="18" charset="0"/>
              </a:rPr>
              <a:t>[]={1.0,0.5,0.5,1.0};</a:t>
            </a:r>
          </a:p>
          <a:p>
            <a:pPr marL="712788" indent="541338" eaLnBrk="1" hangingPunct="1">
              <a:lnSpc>
                <a:spcPct val="90000"/>
              </a:lnSpc>
              <a:buFont typeface="Wingdings" pitchFamily="2" charset="2"/>
              <a:buNone/>
            </a:pPr>
            <a:r>
              <a:rPr lang="en-US" altLang="zh-CN" sz="2000" b="1" dirty="0" smtClean="0">
                <a:solidFill>
                  <a:srgbClr val="006600"/>
                </a:solidFill>
                <a:latin typeface="Times New Roman" pitchFamily="18" charset="0"/>
              </a:rPr>
              <a:t>	</a:t>
            </a:r>
            <a:r>
              <a:rPr lang="en-US" altLang="zh-CN" sz="2000" b="1" dirty="0" err="1" smtClean="0">
                <a:solidFill>
                  <a:srgbClr val="006600"/>
                </a:solidFill>
                <a:latin typeface="Times New Roman" pitchFamily="18" charset="0"/>
              </a:rPr>
              <a:t>GLfloat</a:t>
            </a:r>
            <a:r>
              <a:rPr lang="en-US" altLang="zh-CN" sz="2000" b="1" dirty="0" smtClean="0">
                <a:solidFill>
                  <a:srgbClr val="006600"/>
                </a:solidFill>
                <a:latin typeface="Times New Roman" pitchFamily="18" charset="0"/>
              </a:rPr>
              <a:t> </a:t>
            </a:r>
            <a:r>
              <a:rPr lang="en-US" altLang="zh-CN" sz="2000" b="1" dirty="0" err="1" smtClean="0">
                <a:solidFill>
                  <a:srgbClr val="006600"/>
                </a:solidFill>
                <a:latin typeface="Times New Roman" pitchFamily="18" charset="0"/>
              </a:rPr>
              <a:t>mat_shiness</a:t>
            </a:r>
            <a:r>
              <a:rPr lang="en-US" altLang="zh-CN" sz="2000" b="1" dirty="0" smtClean="0">
                <a:solidFill>
                  <a:srgbClr val="006600"/>
                </a:solidFill>
                <a:latin typeface="Times New Roman" pitchFamily="18" charset="0"/>
              </a:rPr>
              <a:t>[]={50.0};</a:t>
            </a:r>
          </a:p>
          <a:p>
            <a:pPr marL="712788" indent="541338" eaLnBrk="1" hangingPunct="1">
              <a:lnSpc>
                <a:spcPct val="90000"/>
              </a:lnSpc>
              <a:buFont typeface="Wingdings" pitchFamily="2" charset="2"/>
              <a:buNone/>
            </a:pPr>
            <a:endParaRPr lang="en-US" altLang="zh-CN" sz="2000" b="1" dirty="0" smtClean="0">
              <a:solidFill>
                <a:srgbClr val="006600"/>
              </a:solidFill>
              <a:latin typeface="Times New Roman" pitchFamily="18" charset="0"/>
            </a:endParaRPr>
          </a:p>
          <a:p>
            <a:pPr marL="712788" indent="541338" eaLnBrk="1" hangingPunct="1">
              <a:lnSpc>
                <a:spcPct val="90000"/>
              </a:lnSpc>
              <a:buFont typeface="Wingdings" pitchFamily="2" charset="2"/>
              <a:buNone/>
            </a:pPr>
            <a:r>
              <a:rPr lang="en-US" altLang="zh-CN" sz="2000" b="1" dirty="0" smtClean="0">
                <a:latin typeface="Times New Roman" pitchFamily="18" charset="0"/>
              </a:rPr>
              <a:t>         </a:t>
            </a:r>
            <a:r>
              <a:rPr lang="en-US" altLang="zh-CN" sz="2000" b="1" dirty="0" err="1" smtClean="0">
                <a:solidFill>
                  <a:srgbClr val="3333CC"/>
                </a:solidFill>
                <a:latin typeface="Times New Roman" pitchFamily="18" charset="0"/>
              </a:rPr>
              <a:t>glMaterialfv</a:t>
            </a:r>
            <a:r>
              <a:rPr lang="en-US" altLang="zh-CN" sz="2000" b="1" dirty="0" smtClean="0">
                <a:solidFill>
                  <a:srgbClr val="3333CC"/>
                </a:solidFill>
                <a:latin typeface="Times New Roman" pitchFamily="18" charset="0"/>
              </a:rPr>
              <a:t>(</a:t>
            </a:r>
            <a:r>
              <a:rPr lang="en-US" altLang="zh-CN" sz="2000" b="1" dirty="0" err="1" smtClean="0">
                <a:solidFill>
                  <a:srgbClr val="3333CC"/>
                </a:solidFill>
                <a:latin typeface="Times New Roman" pitchFamily="18" charset="0"/>
              </a:rPr>
              <a:t>GL_FRONT,GL_AMBIENT,mat_ambient</a:t>
            </a:r>
            <a:r>
              <a:rPr lang="en-US" altLang="zh-CN" sz="2000" b="1" dirty="0" smtClean="0">
                <a:solidFill>
                  <a:srgbClr val="3333CC"/>
                </a:solidFill>
                <a:latin typeface="Times New Roman" pitchFamily="18" charset="0"/>
              </a:rPr>
              <a:t>);</a:t>
            </a:r>
          </a:p>
          <a:p>
            <a:pPr marL="712788" indent="541338" eaLnBrk="1" hangingPunct="1">
              <a:lnSpc>
                <a:spcPct val="90000"/>
              </a:lnSpc>
              <a:buFont typeface="Wingdings" pitchFamily="2" charset="2"/>
              <a:buNone/>
            </a:pPr>
            <a:r>
              <a:rPr lang="en-US" altLang="zh-CN" sz="2000" b="1" dirty="0" smtClean="0">
                <a:solidFill>
                  <a:srgbClr val="3333CC"/>
                </a:solidFill>
                <a:latin typeface="Times New Roman" pitchFamily="18" charset="0"/>
              </a:rPr>
              <a:t>	</a:t>
            </a:r>
            <a:r>
              <a:rPr lang="en-US" altLang="zh-CN" sz="2000" b="1" dirty="0" err="1" smtClean="0">
                <a:solidFill>
                  <a:srgbClr val="3333CC"/>
                </a:solidFill>
                <a:latin typeface="Times New Roman" pitchFamily="18" charset="0"/>
              </a:rPr>
              <a:t>glMaterialfv</a:t>
            </a:r>
            <a:r>
              <a:rPr lang="en-US" altLang="zh-CN" sz="2000" b="1" dirty="0" smtClean="0">
                <a:solidFill>
                  <a:srgbClr val="3333CC"/>
                </a:solidFill>
                <a:latin typeface="Times New Roman" pitchFamily="18" charset="0"/>
              </a:rPr>
              <a:t>(</a:t>
            </a:r>
            <a:r>
              <a:rPr lang="en-US" altLang="zh-CN" sz="2000" b="1" dirty="0" err="1" smtClean="0">
                <a:solidFill>
                  <a:srgbClr val="3333CC"/>
                </a:solidFill>
                <a:latin typeface="Times New Roman" pitchFamily="18" charset="0"/>
              </a:rPr>
              <a:t>GL_FRONT,GL_DIFFUSE,mat_diffuse</a:t>
            </a:r>
            <a:r>
              <a:rPr lang="en-US" altLang="zh-CN" sz="2000" b="1" dirty="0" smtClean="0">
                <a:solidFill>
                  <a:srgbClr val="3333CC"/>
                </a:solidFill>
                <a:latin typeface="Times New Roman" pitchFamily="18" charset="0"/>
              </a:rPr>
              <a:t>);</a:t>
            </a:r>
          </a:p>
          <a:p>
            <a:pPr marL="712788" indent="541338" eaLnBrk="1" hangingPunct="1">
              <a:lnSpc>
                <a:spcPct val="90000"/>
              </a:lnSpc>
              <a:buFont typeface="Wingdings" pitchFamily="2" charset="2"/>
              <a:buNone/>
            </a:pPr>
            <a:r>
              <a:rPr lang="en-US" altLang="zh-CN" sz="2000" b="1" dirty="0" smtClean="0">
                <a:solidFill>
                  <a:srgbClr val="3333CC"/>
                </a:solidFill>
                <a:latin typeface="Times New Roman" pitchFamily="18" charset="0"/>
              </a:rPr>
              <a:t>	</a:t>
            </a:r>
            <a:r>
              <a:rPr lang="en-US" altLang="zh-CN" sz="2000" b="1" dirty="0" err="1" smtClean="0">
                <a:solidFill>
                  <a:srgbClr val="3333CC"/>
                </a:solidFill>
                <a:latin typeface="Times New Roman" pitchFamily="18" charset="0"/>
              </a:rPr>
              <a:t>glMaterialfv</a:t>
            </a:r>
            <a:r>
              <a:rPr lang="en-US" altLang="zh-CN" sz="2000" b="1" dirty="0" smtClean="0">
                <a:solidFill>
                  <a:srgbClr val="3333CC"/>
                </a:solidFill>
                <a:latin typeface="Times New Roman" pitchFamily="18" charset="0"/>
              </a:rPr>
              <a:t>(</a:t>
            </a:r>
            <a:r>
              <a:rPr lang="en-US" altLang="zh-CN" sz="2000" b="1" dirty="0" err="1" smtClean="0">
                <a:solidFill>
                  <a:srgbClr val="3333CC"/>
                </a:solidFill>
                <a:latin typeface="Times New Roman" pitchFamily="18" charset="0"/>
              </a:rPr>
              <a:t>GL_FRONT,GL_SPECULAR,mat_specular</a:t>
            </a:r>
            <a:r>
              <a:rPr lang="en-US" altLang="zh-CN" sz="2000" b="1" dirty="0" smtClean="0">
                <a:solidFill>
                  <a:srgbClr val="3333CC"/>
                </a:solidFill>
                <a:latin typeface="Times New Roman" pitchFamily="18" charset="0"/>
              </a:rPr>
              <a:t>);</a:t>
            </a:r>
          </a:p>
          <a:p>
            <a:pPr marL="712788" indent="541338" eaLnBrk="1" hangingPunct="1">
              <a:lnSpc>
                <a:spcPct val="90000"/>
              </a:lnSpc>
              <a:buFont typeface="Wingdings" pitchFamily="2" charset="2"/>
              <a:buNone/>
            </a:pPr>
            <a:r>
              <a:rPr lang="en-US" altLang="zh-CN" sz="2000" b="1" dirty="0" smtClean="0">
                <a:solidFill>
                  <a:srgbClr val="3333CC"/>
                </a:solidFill>
                <a:latin typeface="Times New Roman" pitchFamily="18" charset="0"/>
              </a:rPr>
              <a:t>	</a:t>
            </a:r>
            <a:r>
              <a:rPr lang="en-US" altLang="zh-CN" sz="2000" b="1" dirty="0" err="1" smtClean="0">
                <a:solidFill>
                  <a:srgbClr val="3333CC"/>
                </a:solidFill>
                <a:latin typeface="Times New Roman" pitchFamily="18" charset="0"/>
              </a:rPr>
              <a:t>glMaterialfv</a:t>
            </a:r>
            <a:r>
              <a:rPr lang="en-US" altLang="zh-CN" sz="2000" b="1" dirty="0" smtClean="0">
                <a:solidFill>
                  <a:srgbClr val="3333CC"/>
                </a:solidFill>
                <a:latin typeface="Times New Roman" pitchFamily="18" charset="0"/>
              </a:rPr>
              <a:t>(</a:t>
            </a:r>
            <a:r>
              <a:rPr lang="en-US" altLang="zh-CN" sz="2000" b="1" dirty="0" err="1" smtClean="0">
                <a:solidFill>
                  <a:srgbClr val="3333CC"/>
                </a:solidFill>
                <a:latin typeface="Times New Roman" pitchFamily="18" charset="0"/>
              </a:rPr>
              <a:t>GL_FRONT,GL_SHININESS,mat_shiness</a:t>
            </a:r>
            <a:r>
              <a:rPr lang="en-US" altLang="zh-CN" sz="2000" b="1" dirty="0" smtClean="0">
                <a:solidFill>
                  <a:srgbClr val="3333CC"/>
                </a:solidFill>
                <a:latin typeface="Times New Roman" pitchFamily="18" charset="0"/>
              </a:rPr>
              <a:t>);</a:t>
            </a:r>
          </a:p>
          <a:p>
            <a:pPr eaLnBrk="1" hangingPunct="1">
              <a:lnSpc>
                <a:spcPct val="90000"/>
              </a:lnSpc>
              <a:buFont typeface="Wingdings" pitchFamily="2" charset="2"/>
              <a:buNone/>
            </a:pPr>
            <a:r>
              <a:rPr lang="en-US" altLang="zh-CN" sz="2000" dirty="0" smtClean="0">
                <a:latin typeface="Times New Roman" pitchFamily="18" charset="0"/>
              </a:rPr>
              <a:t>…</a:t>
            </a:r>
          </a:p>
        </p:txBody>
      </p:sp>
    </p:spTree>
    <p:extLst>
      <p:ext uri="{BB962C8B-B14F-4D97-AF65-F5344CB8AC3E}">
        <p14:creationId xmlns:p14="http://schemas.microsoft.com/office/powerpoint/2010/main" val="323454972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animEffect transition="in" filter="wipe(up)">
                                      <p:cBhvr>
                                        <p:cTn id="7" dur="500"/>
                                        <p:tgtEl>
                                          <p:spTgt spid="248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8835">
                                            <p:txEl>
                                              <p:pRg st="1" end="1"/>
                                            </p:txEl>
                                          </p:spTgt>
                                        </p:tgtEl>
                                        <p:attrNameLst>
                                          <p:attrName>style.visibility</p:attrName>
                                        </p:attrNameLst>
                                      </p:cBhvr>
                                      <p:to>
                                        <p:strVal val="visible"/>
                                      </p:to>
                                    </p:set>
                                    <p:animEffect transition="in" filter="wipe(up)">
                                      <p:cBhvr>
                                        <p:cTn id="12" dur="500"/>
                                        <p:tgtEl>
                                          <p:spTgt spid="248835">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48835">
                                            <p:txEl>
                                              <p:pRg st="2" end="2"/>
                                            </p:txEl>
                                          </p:spTgt>
                                        </p:tgtEl>
                                        <p:attrNameLst>
                                          <p:attrName>style.visibility</p:attrName>
                                        </p:attrNameLst>
                                      </p:cBhvr>
                                      <p:to>
                                        <p:strVal val="visible"/>
                                      </p:to>
                                    </p:set>
                                    <p:animEffect transition="in" filter="wipe(up)">
                                      <p:cBhvr>
                                        <p:cTn id="15" dur="500"/>
                                        <p:tgtEl>
                                          <p:spTgt spid="248835">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48835">
                                            <p:txEl>
                                              <p:pRg st="3" end="3"/>
                                            </p:txEl>
                                          </p:spTgt>
                                        </p:tgtEl>
                                        <p:attrNameLst>
                                          <p:attrName>style.visibility</p:attrName>
                                        </p:attrNameLst>
                                      </p:cBhvr>
                                      <p:to>
                                        <p:strVal val="visible"/>
                                      </p:to>
                                    </p:set>
                                    <p:animEffect transition="in" filter="wipe(up)">
                                      <p:cBhvr>
                                        <p:cTn id="18" dur="500"/>
                                        <p:tgtEl>
                                          <p:spTgt spid="248835">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48835">
                                            <p:txEl>
                                              <p:pRg st="4" end="4"/>
                                            </p:txEl>
                                          </p:spTgt>
                                        </p:tgtEl>
                                        <p:attrNameLst>
                                          <p:attrName>style.visibility</p:attrName>
                                        </p:attrNameLst>
                                      </p:cBhvr>
                                      <p:to>
                                        <p:strVal val="visible"/>
                                      </p:to>
                                    </p:set>
                                    <p:animEffect transition="in" filter="wipe(up)">
                                      <p:cBhvr>
                                        <p:cTn id="21" dur="500"/>
                                        <p:tgtEl>
                                          <p:spTgt spid="248835">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48835">
                                            <p:txEl>
                                              <p:pRg st="5" end="5"/>
                                            </p:txEl>
                                          </p:spTgt>
                                        </p:tgtEl>
                                        <p:attrNameLst>
                                          <p:attrName>style.visibility</p:attrName>
                                        </p:attrNameLst>
                                      </p:cBhvr>
                                      <p:to>
                                        <p:strVal val="visible"/>
                                      </p:to>
                                    </p:set>
                                    <p:animEffect transition="in" filter="wipe(up)">
                                      <p:cBhvr>
                                        <p:cTn id="24" dur="500"/>
                                        <p:tgtEl>
                                          <p:spTgt spid="248835">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48835">
                                            <p:txEl>
                                              <p:pRg st="7" end="7"/>
                                            </p:txEl>
                                          </p:spTgt>
                                        </p:tgtEl>
                                        <p:attrNameLst>
                                          <p:attrName>style.visibility</p:attrName>
                                        </p:attrNameLst>
                                      </p:cBhvr>
                                      <p:to>
                                        <p:strVal val="visible"/>
                                      </p:to>
                                    </p:set>
                                    <p:animEffect transition="in" filter="wipe(up)">
                                      <p:cBhvr>
                                        <p:cTn id="29" dur="500"/>
                                        <p:tgtEl>
                                          <p:spTgt spid="248835">
                                            <p:txEl>
                                              <p:pRg st="7" end="7"/>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48835">
                                            <p:txEl>
                                              <p:pRg st="8" end="8"/>
                                            </p:txEl>
                                          </p:spTgt>
                                        </p:tgtEl>
                                        <p:attrNameLst>
                                          <p:attrName>style.visibility</p:attrName>
                                        </p:attrNameLst>
                                      </p:cBhvr>
                                      <p:to>
                                        <p:strVal val="visible"/>
                                      </p:to>
                                    </p:set>
                                    <p:animEffect transition="in" filter="wipe(up)">
                                      <p:cBhvr>
                                        <p:cTn id="32" dur="500"/>
                                        <p:tgtEl>
                                          <p:spTgt spid="248835">
                                            <p:txEl>
                                              <p:pRg st="8" end="8"/>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48835">
                                            <p:txEl>
                                              <p:pRg st="9" end="9"/>
                                            </p:txEl>
                                          </p:spTgt>
                                        </p:tgtEl>
                                        <p:attrNameLst>
                                          <p:attrName>style.visibility</p:attrName>
                                        </p:attrNameLst>
                                      </p:cBhvr>
                                      <p:to>
                                        <p:strVal val="visible"/>
                                      </p:to>
                                    </p:set>
                                    <p:animEffect transition="in" filter="wipe(up)">
                                      <p:cBhvr>
                                        <p:cTn id="35" dur="500"/>
                                        <p:tgtEl>
                                          <p:spTgt spid="248835">
                                            <p:txEl>
                                              <p:pRg st="9" end="9"/>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48835">
                                            <p:txEl>
                                              <p:pRg st="10" end="10"/>
                                            </p:txEl>
                                          </p:spTgt>
                                        </p:tgtEl>
                                        <p:attrNameLst>
                                          <p:attrName>style.visibility</p:attrName>
                                        </p:attrNameLst>
                                      </p:cBhvr>
                                      <p:to>
                                        <p:strVal val="visible"/>
                                      </p:to>
                                    </p:set>
                                    <p:animEffect transition="in" filter="wipe(up)">
                                      <p:cBhvr>
                                        <p:cTn id="38" dur="500"/>
                                        <p:tgtEl>
                                          <p:spTgt spid="248835">
                                            <p:txEl>
                                              <p:pRg st="10" end="10"/>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48835">
                                            <p:txEl>
                                              <p:pRg st="11" end="11"/>
                                            </p:txEl>
                                          </p:spTgt>
                                        </p:tgtEl>
                                        <p:attrNameLst>
                                          <p:attrName>style.visibility</p:attrName>
                                        </p:attrNameLst>
                                      </p:cBhvr>
                                      <p:to>
                                        <p:strVal val="visible"/>
                                      </p:to>
                                    </p:set>
                                    <p:animEffect transition="in" filter="wipe(up)">
                                      <p:cBhvr>
                                        <p:cTn id="41" dur="500"/>
                                        <p:tgtEl>
                                          <p:spTgt spid="24883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定义物体表面材质属性</a:t>
            </a:r>
          </a:p>
        </p:txBody>
      </p:sp>
      <p:sp>
        <p:nvSpPr>
          <p:cNvPr id="250883" name="Rectangle 3"/>
          <p:cNvSpPr>
            <a:spLocks noGrp="1" noChangeArrowheads="1"/>
          </p:cNvSpPr>
          <p:nvPr>
            <p:ph type="body" idx="1"/>
          </p:nvPr>
        </p:nvSpPr>
        <p:spPr>
          <a:xfrm>
            <a:off x="1265768" y="1700214"/>
            <a:ext cx="10215033" cy="5157787"/>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单面材质和双面材质</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只定义多边形一面的材质属性，另一面则没有光照效果；</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若为两面分别设置材质数组，并传到</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GL_FRONT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和反面</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GL_BACK</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，则有双面光照的效果；</a:t>
            </a:r>
          </a:p>
          <a:p>
            <a:pPr marL="1260475" lvl="3" indent="-342900" eaLnBrk="1" hangingPunct="0">
              <a:lnSpc>
                <a:spcPct val="12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若物体的正反面材质相同，可用</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GL_FRONT_AND_BACK</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同时设置正反面的材质属性</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17741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0883">
                                            <p:txEl>
                                              <p:pRg st="0" end="0"/>
                                            </p:txEl>
                                          </p:spTgt>
                                        </p:tgtEl>
                                        <p:attrNameLst>
                                          <p:attrName>style.visibility</p:attrName>
                                        </p:attrNameLst>
                                      </p:cBhvr>
                                      <p:to>
                                        <p:strVal val="visible"/>
                                      </p:to>
                                    </p:set>
                                    <p:animEffect transition="in" filter="wipe(up)">
                                      <p:cBhvr>
                                        <p:cTn id="7" dur="500"/>
                                        <p:tgtEl>
                                          <p:spTgt spid="25088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0883">
                                            <p:txEl>
                                              <p:pRg st="1" end="1"/>
                                            </p:txEl>
                                          </p:spTgt>
                                        </p:tgtEl>
                                        <p:attrNameLst>
                                          <p:attrName>style.visibility</p:attrName>
                                        </p:attrNameLst>
                                      </p:cBhvr>
                                      <p:to>
                                        <p:strVal val="visible"/>
                                      </p:to>
                                    </p:set>
                                    <p:animEffect transition="in" filter="wipe(up)">
                                      <p:cBhvr>
                                        <p:cTn id="10" dur="500"/>
                                        <p:tgtEl>
                                          <p:spTgt spid="25088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50883">
                                            <p:txEl>
                                              <p:pRg st="2" end="2"/>
                                            </p:txEl>
                                          </p:spTgt>
                                        </p:tgtEl>
                                        <p:attrNameLst>
                                          <p:attrName>style.visibility</p:attrName>
                                        </p:attrNameLst>
                                      </p:cBhvr>
                                      <p:to>
                                        <p:strVal val="visible"/>
                                      </p:to>
                                    </p:set>
                                    <p:animEffect transition="in" filter="wipe(up)">
                                      <p:cBhvr>
                                        <p:cTn id="13" dur="500"/>
                                        <p:tgtEl>
                                          <p:spTgt spid="25088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50883">
                                            <p:txEl>
                                              <p:pRg st="3" end="3"/>
                                            </p:txEl>
                                          </p:spTgt>
                                        </p:tgtEl>
                                        <p:attrNameLst>
                                          <p:attrName>style.visibility</p:attrName>
                                        </p:attrNameLst>
                                      </p:cBhvr>
                                      <p:to>
                                        <p:strVal val="visible"/>
                                      </p:to>
                                    </p:set>
                                    <p:animEffect transition="in" filter="wipe(up)">
                                      <p:cBhvr>
                                        <p:cTn id="16" dur="500"/>
                                        <p:tgtEl>
                                          <p:spTgt spid="2508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定义物体表面材质属性</a:t>
            </a:r>
          </a:p>
        </p:txBody>
      </p:sp>
      <p:sp>
        <p:nvSpPr>
          <p:cNvPr id="250883" name="Rectangle 3"/>
          <p:cNvSpPr>
            <a:spLocks noGrp="1" noChangeArrowheads="1"/>
          </p:cNvSpPr>
          <p:nvPr>
            <p:ph type="body" idx="1"/>
          </p:nvPr>
        </p:nvSpPr>
        <p:spPr>
          <a:xfrm>
            <a:off x="1265768" y="1700214"/>
            <a:ext cx="10215033" cy="5157787"/>
          </a:xfrm>
        </p:spPr>
        <p:txBody>
          <a:bodyPr>
            <a:normAutofit/>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改变</a:t>
            </a:r>
            <a:r>
              <a:rPr lang="zh-CN" altLang="en-US" b="1" dirty="0">
                <a:solidFill>
                  <a:schemeClr val="bg2">
                    <a:lumMod val="50000"/>
                  </a:schemeClr>
                </a:solidFill>
                <a:latin typeface="微软雅黑" panose="020B0503020204020204" pitchFamily="34" charset="-122"/>
                <a:ea typeface="微软雅黑" panose="020B0503020204020204" pitchFamily="34" charset="-122"/>
              </a:rPr>
              <a:t>材质属性</a:t>
            </a:r>
          </a:p>
          <a:p>
            <a:pPr marL="1260475" lvl="3" indent="-342900" eaLnBrk="1"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当场景中的物体的材质发生改变，不需要重写材质数组；</a:t>
            </a:r>
          </a:p>
          <a:p>
            <a:pPr marL="1260475" lvl="3" indent="-342900" eaLnBrk="1"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调用</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glColorMaterial</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命令修改正面或反面的某一材质属性</a:t>
            </a:r>
          </a:p>
          <a:p>
            <a:pPr marL="1260475" lvl="3" indent="-342900" eaLnBrk="1" hangingPunct="0">
              <a:lnSpc>
                <a:spcPct val="130000"/>
              </a:lnSpc>
              <a:spcBef>
                <a:spcPts val="1800"/>
              </a:spcBef>
              <a:buFont typeface="Arial" panose="020B0604020202020204" pitchFamily="34" charset="0"/>
              <a:buChar char="•"/>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函数原型</a:t>
            </a:r>
          </a:p>
          <a:p>
            <a:pPr marL="1169988" lvl="1" indent="84138" eaLnBrk="1" hangingPunct="1">
              <a:lnSpc>
                <a:spcPct val="150000"/>
              </a:lnSpc>
              <a:spcBef>
                <a:spcPts val="1800"/>
              </a:spcBef>
              <a:buFont typeface="Wingdings" pitchFamily="2" charset="2"/>
              <a:buNone/>
              <a:tabLst>
                <a:tab pos="1254125" algn="l"/>
              </a:tabLst>
            </a:pPr>
            <a:r>
              <a:rPr lang="en-US" altLang="zh-CN" sz="2000" b="1" dirty="0" smtClean="0">
                <a:solidFill>
                  <a:schemeClr val="bg2">
                    <a:lumMod val="50000"/>
                  </a:schemeClr>
                </a:solidFill>
                <a:latin typeface="Times New Roman" pitchFamily="18" charset="0"/>
              </a:rPr>
              <a:t>void </a:t>
            </a:r>
            <a:r>
              <a:rPr lang="en-US" altLang="zh-CN" sz="2000" b="1" dirty="0" err="1" smtClean="0">
                <a:solidFill>
                  <a:schemeClr val="bg2">
                    <a:lumMod val="50000"/>
                  </a:schemeClr>
                </a:solidFill>
                <a:latin typeface="Times New Roman" pitchFamily="18" charset="0"/>
              </a:rPr>
              <a:t>glColorMaterial</a:t>
            </a:r>
            <a:r>
              <a:rPr lang="en-US" altLang="zh-CN" sz="2000" b="1" dirty="0" smtClean="0">
                <a:solidFill>
                  <a:schemeClr val="bg2">
                    <a:lumMod val="50000"/>
                  </a:schemeClr>
                </a:solidFill>
                <a:latin typeface="Times New Roman" pitchFamily="18" charset="0"/>
              </a:rPr>
              <a:t>(</a:t>
            </a:r>
            <a:r>
              <a:rPr lang="en-US" altLang="zh-CN" sz="2000" b="1" dirty="0" err="1" smtClean="0">
                <a:solidFill>
                  <a:schemeClr val="bg2">
                    <a:lumMod val="50000"/>
                  </a:schemeClr>
                </a:solidFill>
                <a:latin typeface="Times New Roman" pitchFamily="18" charset="0"/>
              </a:rPr>
              <a:t>GLenum</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face</a:t>
            </a:r>
            <a:r>
              <a:rPr lang="en-US" altLang="zh-CN" sz="2000" b="1" dirty="0" smtClean="0">
                <a:solidFill>
                  <a:schemeClr val="bg2">
                    <a:lumMod val="50000"/>
                  </a:schemeClr>
                </a:solidFill>
                <a:latin typeface="Times New Roman" pitchFamily="18" charset="0"/>
              </a:rPr>
              <a:t>, </a:t>
            </a:r>
            <a:r>
              <a:rPr lang="en-US" altLang="zh-CN" sz="2000" b="1" dirty="0" err="1" smtClean="0">
                <a:solidFill>
                  <a:schemeClr val="bg2">
                    <a:lumMod val="50000"/>
                  </a:schemeClr>
                </a:solidFill>
                <a:latin typeface="Times New Roman" pitchFamily="18" charset="0"/>
              </a:rPr>
              <a:t>GLenum</a:t>
            </a:r>
            <a:r>
              <a:rPr lang="en-US" altLang="zh-CN" sz="2000" b="1" dirty="0" smtClean="0">
                <a:solidFill>
                  <a:schemeClr val="bg2">
                    <a:lumMod val="50000"/>
                  </a:schemeClr>
                </a:solidFill>
                <a:latin typeface="Times New Roman" pitchFamily="18" charset="0"/>
              </a:rPr>
              <a:t> </a:t>
            </a:r>
            <a:r>
              <a:rPr lang="en-US" altLang="zh-CN" sz="2000" b="1" i="1" dirty="0" smtClean="0">
                <a:solidFill>
                  <a:schemeClr val="bg2">
                    <a:lumMod val="50000"/>
                  </a:schemeClr>
                </a:solidFill>
                <a:latin typeface="Times New Roman" pitchFamily="18" charset="0"/>
              </a:rPr>
              <a:t>mode</a:t>
            </a:r>
            <a:r>
              <a:rPr lang="en-US" altLang="zh-CN" sz="2000" b="1" dirty="0" smtClean="0">
                <a:solidFill>
                  <a:schemeClr val="bg2">
                    <a:lumMod val="50000"/>
                  </a:schemeClr>
                </a:solidFill>
                <a:latin typeface="Times New Roman" pitchFamily="18" charset="0"/>
              </a:rPr>
              <a:t>);</a:t>
            </a:r>
          </a:p>
        </p:txBody>
      </p:sp>
    </p:spTree>
    <p:extLst>
      <p:ext uri="{BB962C8B-B14F-4D97-AF65-F5344CB8AC3E}">
        <p14:creationId xmlns:p14="http://schemas.microsoft.com/office/powerpoint/2010/main" val="27474908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0883">
                                            <p:bg/>
                                          </p:spTgt>
                                        </p:tgtEl>
                                        <p:attrNameLst>
                                          <p:attrName>style.visibility</p:attrName>
                                        </p:attrNameLst>
                                      </p:cBhvr>
                                      <p:to>
                                        <p:strVal val="visible"/>
                                      </p:to>
                                    </p:set>
                                    <p:animEffect transition="in" filter="wipe(up)">
                                      <p:cBhvr>
                                        <p:cTn id="7" dur="500"/>
                                        <p:tgtEl>
                                          <p:spTgt spid="25088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0883">
                                            <p:txEl>
                                              <p:pRg st="0" end="0"/>
                                            </p:txEl>
                                          </p:spTgt>
                                        </p:tgtEl>
                                        <p:attrNameLst>
                                          <p:attrName>style.visibility</p:attrName>
                                        </p:attrNameLst>
                                      </p:cBhvr>
                                      <p:to>
                                        <p:strVal val="visible"/>
                                      </p:to>
                                    </p:set>
                                    <p:animEffect transition="in" filter="wipe(up)">
                                      <p:cBhvr>
                                        <p:cTn id="10" dur="500"/>
                                        <p:tgtEl>
                                          <p:spTgt spid="25088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50883">
                                            <p:txEl>
                                              <p:pRg st="1" end="1"/>
                                            </p:txEl>
                                          </p:spTgt>
                                        </p:tgtEl>
                                        <p:attrNameLst>
                                          <p:attrName>style.visibility</p:attrName>
                                        </p:attrNameLst>
                                      </p:cBhvr>
                                      <p:to>
                                        <p:strVal val="visible"/>
                                      </p:to>
                                    </p:set>
                                    <p:animEffect transition="in" filter="wipe(up)">
                                      <p:cBhvr>
                                        <p:cTn id="13" dur="500"/>
                                        <p:tgtEl>
                                          <p:spTgt spid="25088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50883">
                                            <p:txEl>
                                              <p:pRg st="2" end="2"/>
                                            </p:txEl>
                                          </p:spTgt>
                                        </p:tgtEl>
                                        <p:attrNameLst>
                                          <p:attrName>style.visibility</p:attrName>
                                        </p:attrNameLst>
                                      </p:cBhvr>
                                      <p:to>
                                        <p:strVal val="visible"/>
                                      </p:to>
                                    </p:set>
                                    <p:animEffect transition="in" filter="wipe(up)">
                                      <p:cBhvr>
                                        <p:cTn id="16" dur="500"/>
                                        <p:tgtEl>
                                          <p:spTgt spid="25088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50883">
                                            <p:txEl>
                                              <p:pRg st="3" end="3"/>
                                            </p:txEl>
                                          </p:spTgt>
                                        </p:tgtEl>
                                        <p:attrNameLst>
                                          <p:attrName>style.visibility</p:attrName>
                                        </p:attrNameLst>
                                      </p:cBhvr>
                                      <p:to>
                                        <p:strVal val="visible"/>
                                      </p:to>
                                    </p:set>
                                    <p:animEffect transition="in" filter="wipe(up)">
                                      <p:cBhvr>
                                        <p:cTn id="19" dur="500"/>
                                        <p:tgtEl>
                                          <p:spTgt spid="25088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50883">
                                            <p:txEl>
                                              <p:pRg st="4" end="4"/>
                                            </p:txEl>
                                          </p:spTgt>
                                        </p:tgtEl>
                                        <p:attrNameLst>
                                          <p:attrName>style.visibility</p:attrName>
                                        </p:attrNameLst>
                                      </p:cBhvr>
                                      <p:to>
                                        <p:strVal val="visible"/>
                                      </p:to>
                                    </p:set>
                                    <p:animEffect transition="in" filter="wipe(up)">
                                      <p:cBhvr>
                                        <p:cTn id="22" dur="500"/>
                                        <p:tgtEl>
                                          <p:spTgt spid="2508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a:bodyPr>
          <a:lstStyle/>
          <a:p>
            <a:pPr lvl="1" eaLnBrk="1" hangingPunct="1">
              <a:defRPr/>
            </a:pPr>
            <a:r>
              <a:rPr lang="en-US" altLang="zh-CN" sz="3200" b="1" dirty="0">
                <a:solidFill>
                  <a:schemeClr val="accent6">
                    <a:lumMod val="50000"/>
                  </a:schemeClr>
                </a:solidFill>
                <a:latin typeface="微软雅黑" panose="020B0503020204020204" pitchFamily="34" charset="-122"/>
                <a:ea typeface="微软雅黑" panose="020B0503020204020204" pitchFamily="34" charset="-122"/>
              </a:rPr>
              <a:t>4.5 </a:t>
            </a:r>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定义物体表面材质属性</a:t>
            </a:r>
          </a:p>
        </p:txBody>
      </p:sp>
      <p:sp>
        <p:nvSpPr>
          <p:cNvPr id="252931" name="Rectangle 3"/>
          <p:cNvSpPr>
            <a:spLocks noGrp="1" noChangeArrowheads="1"/>
          </p:cNvSpPr>
          <p:nvPr>
            <p:ph type="body" idx="1"/>
          </p:nvPr>
        </p:nvSpPr>
        <p:spPr>
          <a:xfrm>
            <a:off x="1265768" y="1700214"/>
            <a:ext cx="10215033" cy="5157787"/>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bg2">
                    <a:lumMod val="50000"/>
                  </a:schemeClr>
                </a:solidFill>
                <a:latin typeface="微软雅黑" panose="020B0503020204020204" pitchFamily="34" charset="-122"/>
                <a:ea typeface="微软雅黑" panose="020B0503020204020204" pitchFamily="34" charset="-122"/>
              </a:rPr>
              <a:t>改变材质属性</a:t>
            </a:r>
          </a:p>
          <a:p>
            <a:pPr marL="1260475" lvl="3" indent="-342900" hangingPunct="0">
              <a:lnSpc>
                <a:spcPct val="130000"/>
              </a:lnSpc>
              <a:spcBef>
                <a:spcPts val="1800"/>
              </a:spcBef>
              <a:buFont typeface="Arial" panose="020B0604020202020204" pitchFamily="34" charset="0"/>
              <a:buChar char="•"/>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应用</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实例</a:t>
            </a:r>
          </a:p>
          <a:p>
            <a:pPr lvl="1" eaLnBrk="1" hangingPunct="1">
              <a:spcBef>
                <a:spcPct val="40000"/>
              </a:spcBef>
              <a:buFont typeface="Wingdings" pitchFamily="2" charset="2"/>
              <a:buNone/>
            </a:pPr>
            <a:endParaRPr lang="zh-CN" altLang="en-US" sz="2000" dirty="0" smtClean="0">
              <a:latin typeface="Times New Roman" pitchFamily="18" charset="0"/>
            </a:endParaRPr>
          </a:p>
          <a:p>
            <a:pPr marL="808038" lvl="1" indent="446088" eaLnBrk="1" hangingPunct="1">
              <a:spcBef>
                <a:spcPct val="40000"/>
              </a:spcBef>
              <a:buFont typeface="Wingdings" pitchFamily="2" charset="2"/>
              <a:buNone/>
            </a:pPr>
            <a:r>
              <a:rPr lang="en-US" altLang="zh-CN" sz="2000" b="1" dirty="0" err="1" smtClean="0">
                <a:solidFill>
                  <a:schemeClr val="bg2">
                    <a:lumMod val="50000"/>
                  </a:schemeClr>
                </a:solidFill>
                <a:latin typeface="Times New Roman" pitchFamily="18" charset="0"/>
              </a:rPr>
              <a:t>glColorMaterial</a:t>
            </a:r>
            <a:r>
              <a:rPr lang="en-US" altLang="zh-CN" sz="2000" b="1" dirty="0" smtClean="0">
                <a:solidFill>
                  <a:schemeClr val="bg2">
                    <a:lumMod val="50000"/>
                  </a:schemeClr>
                </a:solidFill>
                <a:latin typeface="Times New Roman" pitchFamily="18" charset="0"/>
              </a:rPr>
              <a:t>(GL_FRONT, GL_DIFFUSE);</a:t>
            </a:r>
          </a:p>
          <a:p>
            <a:pPr marL="808038" lvl="1" indent="446088" eaLnBrk="1" hangingPunct="1">
              <a:spcBef>
                <a:spcPct val="40000"/>
              </a:spcBef>
              <a:buFont typeface="Wingdings" pitchFamily="2" charset="2"/>
              <a:buNone/>
            </a:pPr>
            <a:r>
              <a:rPr lang="en-US" altLang="zh-CN" sz="2000" b="1" dirty="0" err="1" smtClean="0">
                <a:solidFill>
                  <a:schemeClr val="bg2">
                    <a:lumMod val="50000"/>
                  </a:schemeClr>
                </a:solidFill>
                <a:latin typeface="Times New Roman" pitchFamily="18" charset="0"/>
              </a:rPr>
              <a:t>glEnable</a:t>
            </a:r>
            <a:r>
              <a:rPr lang="en-US" altLang="zh-CN" sz="2000" b="1" dirty="0" smtClean="0">
                <a:solidFill>
                  <a:schemeClr val="bg2">
                    <a:lumMod val="50000"/>
                  </a:schemeClr>
                </a:solidFill>
                <a:latin typeface="Times New Roman" pitchFamily="18" charset="0"/>
              </a:rPr>
              <a:t>(GL_COLOR_MATERIAL);</a:t>
            </a:r>
          </a:p>
          <a:p>
            <a:pPr marL="808038" lvl="1" indent="446088" eaLnBrk="1" hangingPunct="1">
              <a:spcBef>
                <a:spcPct val="40000"/>
              </a:spcBef>
              <a:buFont typeface="Wingdings" pitchFamily="2" charset="2"/>
              <a:buNone/>
            </a:pPr>
            <a:r>
              <a:rPr lang="en-US" altLang="zh-CN" sz="2000" b="1" dirty="0" smtClean="0">
                <a:solidFill>
                  <a:schemeClr val="bg2">
                    <a:lumMod val="50000"/>
                  </a:schemeClr>
                </a:solidFill>
                <a:latin typeface="Times New Roman" pitchFamily="18" charset="0"/>
              </a:rPr>
              <a:t>glColor3f(0.2, 0.5, 0.7);</a:t>
            </a:r>
          </a:p>
          <a:p>
            <a:pPr marL="808038" lvl="1" indent="446088" eaLnBrk="1" hangingPunct="1">
              <a:spcBef>
                <a:spcPct val="40000"/>
              </a:spcBef>
              <a:buFont typeface="Wingdings" pitchFamily="2" charset="2"/>
              <a:buNone/>
            </a:pPr>
            <a:r>
              <a:rPr lang="en-US" altLang="zh-CN" sz="2000" b="1" dirty="0" smtClean="0">
                <a:solidFill>
                  <a:schemeClr val="bg2">
                    <a:lumMod val="50000"/>
                  </a:schemeClr>
                </a:solidFill>
                <a:latin typeface="Times New Roman" pitchFamily="18" charset="0"/>
              </a:rPr>
              <a:t>/*</a:t>
            </a:r>
            <a:r>
              <a:rPr lang="zh-CN" altLang="en-US" sz="2000" b="1" dirty="0" smtClean="0">
                <a:solidFill>
                  <a:schemeClr val="bg2">
                    <a:lumMod val="50000"/>
                  </a:schemeClr>
                </a:solidFill>
                <a:latin typeface="Times New Roman" pitchFamily="18" charset="0"/>
              </a:rPr>
              <a:t>绘制物体*</a:t>
            </a:r>
            <a:r>
              <a:rPr lang="en-US" altLang="zh-CN" sz="2000" b="1" dirty="0" smtClean="0">
                <a:solidFill>
                  <a:schemeClr val="bg2">
                    <a:lumMod val="50000"/>
                  </a:schemeClr>
                </a:solidFill>
                <a:latin typeface="Times New Roman" pitchFamily="18" charset="0"/>
              </a:rPr>
              <a:t>/</a:t>
            </a:r>
          </a:p>
          <a:p>
            <a:pPr marL="808038" lvl="1" indent="446088" eaLnBrk="1" hangingPunct="1">
              <a:spcBef>
                <a:spcPct val="40000"/>
              </a:spcBef>
              <a:buFont typeface="Wingdings" pitchFamily="2" charset="2"/>
              <a:buNone/>
            </a:pPr>
            <a:r>
              <a:rPr lang="en-US" altLang="zh-CN" sz="2000" b="1" dirty="0" smtClean="0">
                <a:solidFill>
                  <a:schemeClr val="bg2">
                    <a:lumMod val="50000"/>
                  </a:schemeClr>
                </a:solidFill>
                <a:latin typeface="Times New Roman" pitchFamily="18" charset="0"/>
              </a:rPr>
              <a:t> …</a:t>
            </a:r>
          </a:p>
          <a:p>
            <a:pPr marL="808038" lvl="1" indent="446088" eaLnBrk="1" hangingPunct="1">
              <a:spcBef>
                <a:spcPct val="40000"/>
              </a:spcBef>
              <a:buFont typeface="Wingdings" pitchFamily="2" charset="2"/>
              <a:buNone/>
            </a:pPr>
            <a:r>
              <a:rPr lang="en-US" altLang="zh-CN" sz="2000" b="1" dirty="0" err="1" smtClean="0">
                <a:solidFill>
                  <a:schemeClr val="bg2">
                    <a:lumMod val="50000"/>
                  </a:schemeClr>
                </a:solidFill>
                <a:latin typeface="Times New Roman" pitchFamily="18" charset="0"/>
              </a:rPr>
              <a:t>glDisable</a:t>
            </a:r>
            <a:r>
              <a:rPr lang="en-US" altLang="zh-CN" sz="2000" b="1" dirty="0" smtClean="0">
                <a:solidFill>
                  <a:schemeClr val="bg2">
                    <a:lumMod val="50000"/>
                  </a:schemeClr>
                </a:solidFill>
                <a:latin typeface="Times New Roman" pitchFamily="18" charset="0"/>
              </a:rPr>
              <a:t>(GL_COLOR_MATERIAL);</a:t>
            </a:r>
          </a:p>
          <a:p>
            <a:pPr lvl="1" eaLnBrk="1" hangingPunct="1">
              <a:spcBef>
                <a:spcPct val="40000"/>
              </a:spcBef>
              <a:buFont typeface="Wingdings" pitchFamily="2" charset="2"/>
              <a:buNone/>
            </a:pPr>
            <a:endParaRPr lang="zh-CN" altLang="en-US" sz="2000" dirty="0" smtClean="0">
              <a:latin typeface="Times New Roman" pitchFamily="18" charset="0"/>
            </a:endParaRPr>
          </a:p>
        </p:txBody>
      </p:sp>
    </p:spTree>
    <p:extLst>
      <p:ext uri="{BB962C8B-B14F-4D97-AF65-F5344CB8AC3E}">
        <p14:creationId xmlns:p14="http://schemas.microsoft.com/office/powerpoint/2010/main" val="107415979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2931">
                                            <p:bg/>
                                          </p:spTgt>
                                        </p:tgtEl>
                                        <p:attrNameLst>
                                          <p:attrName>style.visibility</p:attrName>
                                        </p:attrNameLst>
                                      </p:cBhvr>
                                      <p:to>
                                        <p:strVal val="visible"/>
                                      </p:to>
                                    </p:set>
                                    <p:animEffect transition="in" filter="wipe(up)">
                                      <p:cBhvr>
                                        <p:cTn id="7" dur="500"/>
                                        <p:tgtEl>
                                          <p:spTgt spid="252931">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2931">
                                            <p:txEl>
                                              <p:pRg st="0" end="0"/>
                                            </p:txEl>
                                          </p:spTgt>
                                        </p:tgtEl>
                                        <p:attrNameLst>
                                          <p:attrName>style.visibility</p:attrName>
                                        </p:attrNameLst>
                                      </p:cBhvr>
                                      <p:to>
                                        <p:strVal val="visible"/>
                                      </p:to>
                                    </p:set>
                                    <p:animEffect transition="in" filter="wipe(up)">
                                      <p:cBhvr>
                                        <p:cTn id="10" dur="500"/>
                                        <p:tgtEl>
                                          <p:spTgt spid="252931">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52931">
                                            <p:txEl>
                                              <p:pRg st="1" end="1"/>
                                            </p:txEl>
                                          </p:spTgt>
                                        </p:tgtEl>
                                        <p:attrNameLst>
                                          <p:attrName>style.visibility</p:attrName>
                                        </p:attrNameLst>
                                      </p:cBhvr>
                                      <p:to>
                                        <p:strVal val="visible"/>
                                      </p:to>
                                    </p:set>
                                    <p:animEffect transition="in" filter="wipe(up)">
                                      <p:cBhvr>
                                        <p:cTn id="13" dur="500"/>
                                        <p:tgtEl>
                                          <p:spTgt spid="252931">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52931">
                                            <p:txEl>
                                              <p:pRg st="3" end="3"/>
                                            </p:txEl>
                                          </p:spTgt>
                                        </p:tgtEl>
                                        <p:attrNameLst>
                                          <p:attrName>style.visibility</p:attrName>
                                        </p:attrNameLst>
                                      </p:cBhvr>
                                      <p:to>
                                        <p:strVal val="visible"/>
                                      </p:to>
                                    </p:set>
                                    <p:animEffect transition="in" filter="wipe(up)">
                                      <p:cBhvr>
                                        <p:cTn id="16" dur="500"/>
                                        <p:tgtEl>
                                          <p:spTgt spid="252931">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52931">
                                            <p:txEl>
                                              <p:pRg st="4" end="4"/>
                                            </p:txEl>
                                          </p:spTgt>
                                        </p:tgtEl>
                                        <p:attrNameLst>
                                          <p:attrName>style.visibility</p:attrName>
                                        </p:attrNameLst>
                                      </p:cBhvr>
                                      <p:to>
                                        <p:strVal val="visible"/>
                                      </p:to>
                                    </p:set>
                                    <p:animEffect transition="in" filter="wipe(up)">
                                      <p:cBhvr>
                                        <p:cTn id="19" dur="500"/>
                                        <p:tgtEl>
                                          <p:spTgt spid="252931">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52931">
                                            <p:txEl>
                                              <p:pRg st="5" end="5"/>
                                            </p:txEl>
                                          </p:spTgt>
                                        </p:tgtEl>
                                        <p:attrNameLst>
                                          <p:attrName>style.visibility</p:attrName>
                                        </p:attrNameLst>
                                      </p:cBhvr>
                                      <p:to>
                                        <p:strVal val="visible"/>
                                      </p:to>
                                    </p:set>
                                    <p:animEffect transition="in" filter="wipe(up)">
                                      <p:cBhvr>
                                        <p:cTn id="22" dur="500"/>
                                        <p:tgtEl>
                                          <p:spTgt spid="252931">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52931">
                                            <p:txEl>
                                              <p:pRg st="6" end="6"/>
                                            </p:txEl>
                                          </p:spTgt>
                                        </p:tgtEl>
                                        <p:attrNameLst>
                                          <p:attrName>style.visibility</p:attrName>
                                        </p:attrNameLst>
                                      </p:cBhvr>
                                      <p:to>
                                        <p:strVal val="visible"/>
                                      </p:to>
                                    </p:set>
                                    <p:animEffect transition="in" filter="wipe(up)">
                                      <p:cBhvr>
                                        <p:cTn id="25" dur="500"/>
                                        <p:tgtEl>
                                          <p:spTgt spid="252931">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52931">
                                            <p:txEl>
                                              <p:pRg st="7" end="7"/>
                                            </p:txEl>
                                          </p:spTgt>
                                        </p:tgtEl>
                                        <p:attrNameLst>
                                          <p:attrName>style.visibility</p:attrName>
                                        </p:attrNameLst>
                                      </p:cBhvr>
                                      <p:to>
                                        <p:strVal val="visible"/>
                                      </p:to>
                                    </p:set>
                                    <p:animEffect transition="in" filter="wipe(up)">
                                      <p:cBhvr>
                                        <p:cTn id="28" dur="500"/>
                                        <p:tgtEl>
                                          <p:spTgt spid="252931">
                                            <p:txEl>
                                              <p:pRg st="7" end="7"/>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52931">
                                            <p:txEl>
                                              <p:pRg st="8" end="8"/>
                                            </p:txEl>
                                          </p:spTgt>
                                        </p:tgtEl>
                                        <p:attrNameLst>
                                          <p:attrName>style.visibility</p:attrName>
                                        </p:attrNameLst>
                                      </p:cBhvr>
                                      <p:to>
                                        <p:strVal val="visible"/>
                                      </p:to>
                                    </p:set>
                                    <p:animEffect transition="in" filter="wipe(up)">
                                      <p:cBhvr>
                                        <p:cTn id="31" dur="500"/>
                                        <p:tgtEl>
                                          <p:spTgt spid="2529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0" y="0"/>
            <a:ext cx="12192000" cy="6858000"/>
          </a:xfrm>
          <a:prstGeom prst="rect">
            <a:avLst/>
          </a:prstGeom>
          <a:solidFill>
            <a:schemeClr val="tx2"/>
          </a:solidFill>
          <a:ln w="9525">
            <a:solidFill>
              <a:schemeClr val="tx1"/>
            </a:solidFill>
            <a:miter lim="800000"/>
            <a:headEnd/>
            <a:tailEnd/>
          </a:ln>
        </p:spPr>
        <p:txBody>
          <a:bodyPr wrap="none" anchor="ctr"/>
          <a:lstStyle/>
          <a:p>
            <a:endParaRPr lang="zh-CN" altLang="en-US"/>
          </a:p>
        </p:txBody>
      </p:sp>
      <p:sp>
        <p:nvSpPr>
          <p:cNvPr id="100355" name="Rectangle 3"/>
          <p:cNvSpPr>
            <a:spLocks noGrp="1" noChangeArrowheads="1"/>
          </p:cNvSpPr>
          <p:nvPr>
            <p:ph type="title"/>
          </p:nvPr>
        </p:nvSpPr>
        <p:spPr>
          <a:xfrm>
            <a:off x="1242485" y="-134938"/>
            <a:ext cx="9544049" cy="1412876"/>
          </a:xfrm>
        </p:spPr>
        <p:txBody>
          <a:bodyPr/>
          <a:lstStyle/>
          <a:p>
            <a:pPr eaLnBrk="1" hangingPunct="1"/>
            <a:r>
              <a:rPr lang="en-US" altLang="zh-CN" sz="3600" smtClean="0">
                <a:solidFill>
                  <a:schemeClr val="bg1"/>
                </a:solidFill>
              </a:rPr>
              <a:t>4.6</a:t>
            </a:r>
            <a:r>
              <a:rPr lang="zh-CN" altLang="en-US" sz="3600" smtClean="0">
                <a:solidFill>
                  <a:schemeClr val="bg1"/>
                </a:solidFill>
                <a:latin typeface="Times New Roman" pitchFamily="18" charset="0"/>
              </a:rPr>
              <a:t>光照编程实例</a:t>
            </a:r>
          </a:p>
        </p:txBody>
      </p:sp>
      <p:pic>
        <p:nvPicPr>
          <p:cNvPr id="100356" name="Picture 4" descr="编程实例small"/>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73918" y="1628776"/>
            <a:ext cx="7154333" cy="5146675"/>
          </a:xfrm>
          <a:noFill/>
        </p:spPr>
      </p:pic>
    </p:spTree>
    <p:extLst>
      <p:ext uri="{BB962C8B-B14F-4D97-AF65-F5344CB8AC3E}">
        <p14:creationId xmlns:p14="http://schemas.microsoft.com/office/powerpoint/2010/main" val="2689331230"/>
      </p:ext>
    </p:extLst>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1390651" y="584201"/>
            <a:ext cx="9601200" cy="6632575"/>
          </a:xfrm>
          <a:prstGeom prst="rect">
            <a:avLst/>
          </a:prstGeom>
          <a:solidFill>
            <a:srgbClr val="339933"/>
          </a:solidFill>
          <a:ln w="76200">
            <a:solidFill>
              <a:srgbClr val="FF99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r>
              <a:rPr lang="zh-CN" altLang="en-US">
                <a:solidFill>
                  <a:schemeClr val="bg1"/>
                </a:solidFill>
                <a:latin typeface="Times New Roman" pitchFamily="18" charset="0"/>
              </a:rPr>
              <a:t> </a:t>
            </a:r>
            <a:r>
              <a:rPr lang="en-US" altLang="zh-CN">
                <a:solidFill>
                  <a:schemeClr val="bg1"/>
                </a:solidFill>
                <a:latin typeface="Times New Roman" pitchFamily="18" charset="0"/>
              </a:rPr>
              <a:t>#include&lt;GL/glut.h&gt;</a:t>
            </a:r>
          </a:p>
          <a:p>
            <a:pPr algn="l" eaLnBrk="1" hangingPunct="1"/>
            <a:r>
              <a:rPr lang="en-US" altLang="zh-CN">
                <a:solidFill>
                  <a:schemeClr val="bg1"/>
                </a:solidFill>
                <a:latin typeface="Times New Roman" pitchFamily="18" charset="0"/>
              </a:rPr>
              <a:t>#include&lt;stdlib.h&gt;</a:t>
            </a:r>
          </a:p>
          <a:p>
            <a:pPr algn="l" eaLnBrk="1" hangingPunct="1"/>
            <a:endParaRPr lang="en-US" altLang="zh-CN">
              <a:solidFill>
                <a:schemeClr val="bg1"/>
              </a:solidFill>
              <a:latin typeface="Times New Roman" pitchFamily="18" charset="0"/>
            </a:endParaRPr>
          </a:p>
          <a:p>
            <a:pPr algn="l" eaLnBrk="1" hangingPunct="1"/>
            <a:r>
              <a:rPr lang="en-US" altLang="zh-CN" sz="2000">
                <a:solidFill>
                  <a:schemeClr val="bg1"/>
                </a:solidFill>
                <a:latin typeface="Times New Roman" pitchFamily="18" charset="0"/>
              </a:rPr>
              <a:t>void init(void)</a:t>
            </a:r>
          </a:p>
          <a:p>
            <a:pPr algn="l" eaLnBrk="1" hangingPunct="1"/>
            <a:r>
              <a:rPr lang="en-US" altLang="zh-CN" sz="2000">
                <a:solidFill>
                  <a:schemeClr val="bg1"/>
                </a:solidFill>
                <a:latin typeface="Times New Roman" pitchFamily="18" charset="0"/>
              </a:rPr>
              <a:t>{</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glClearColor(0.0,0.0,0.0,0.0);</a:t>
            </a:r>
            <a:r>
              <a:rPr lang="en-US" altLang="zh-CN">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清除屏幕颜色*</a:t>
            </a:r>
            <a:r>
              <a:rPr lang="en-US" altLang="zh-CN">
                <a:solidFill>
                  <a:srgbClr val="FFFF00"/>
                </a:solidFill>
                <a:latin typeface="Times New Roman" pitchFamily="18" charset="0"/>
              </a:rPr>
              <a:t>/</a:t>
            </a:r>
          </a:p>
          <a:p>
            <a:pPr algn="l" eaLnBrk="1" hangingPunct="1"/>
            <a:r>
              <a:rPr lang="en-US" altLang="zh-CN">
                <a:solidFill>
                  <a:schemeClr val="bg1"/>
                </a:solidFill>
                <a:latin typeface="Times New Roman" pitchFamily="18" charset="0"/>
              </a:rPr>
              <a:t>	</a:t>
            </a:r>
          </a:p>
          <a:p>
            <a:pPr algn="l" eaLnBrk="1" hangingPunct="1"/>
            <a:r>
              <a:rPr lang="en-US" altLang="zh-CN">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设置材质属性*</a:t>
            </a:r>
            <a:r>
              <a:rPr lang="en-US" altLang="zh-CN">
                <a:solidFill>
                  <a:srgbClr val="FFFF00"/>
                </a:solidFill>
                <a:latin typeface="Times New Roman" pitchFamily="18" charset="0"/>
              </a:rPr>
              <a:t>/	</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GLfloat mat_ambient[]={0.2,0.2,0.2,1.0};</a:t>
            </a:r>
          </a:p>
          <a:p>
            <a:pPr algn="l" eaLnBrk="1" hangingPunct="1"/>
            <a:r>
              <a:rPr lang="en-US" altLang="zh-CN" sz="2000">
                <a:solidFill>
                  <a:schemeClr val="bg1"/>
                </a:solidFill>
                <a:latin typeface="Times New Roman" pitchFamily="18" charset="0"/>
              </a:rPr>
              <a:t>	GLfloat mat_diffuse[]={0.8,0.3,0.3,1.0};</a:t>
            </a:r>
          </a:p>
          <a:p>
            <a:pPr algn="l" eaLnBrk="1" hangingPunct="1"/>
            <a:r>
              <a:rPr lang="en-US" altLang="zh-CN" sz="2000">
                <a:solidFill>
                  <a:schemeClr val="bg1"/>
                </a:solidFill>
                <a:latin typeface="Times New Roman" pitchFamily="18" charset="0"/>
              </a:rPr>
              <a:t>	GLfloat mat_specular[]={1.0,0.5,0.5,1.0};</a:t>
            </a:r>
          </a:p>
          <a:p>
            <a:pPr algn="l" eaLnBrk="1" hangingPunct="1"/>
            <a:r>
              <a:rPr lang="en-US" altLang="zh-CN" sz="2000">
                <a:solidFill>
                  <a:schemeClr val="bg1"/>
                </a:solidFill>
                <a:latin typeface="Times New Roman" pitchFamily="18" charset="0"/>
              </a:rPr>
              <a:t>	GLfloat mat_shiness[]={50.0};</a:t>
            </a:r>
          </a:p>
          <a:p>
            <a:pPr algn="l" eaLnBrk="1" hangingPunct="1"/>
            <a:r>
              <a:rPr lang="en-US" altLang="zh-CN">
                <a:solidFill>
                  <a:schemeClr val="bg1"/>
                </a:solidFill>
                <a:latin typeface="Times New Roman" pitchFamily="18" charset="0"/>
              </a:rPr>
              <a:t>	</a:t>
            </a:r>
          </a:p>
          <a:p>
            <a:pPr algn="l" eaLnBrk="1" hangingPunct="1"/>
            <a:r>
              <a:rPr lang="en-US" altLang="zh-CN">
                <a:solidFill>
                  <a:schemeClr val="bg1"/>
                </a:solidFill>
                <a:latin typeface="Times New Roman" pitchFamily="18" charset="0"/>
              </a:rPr>
              <a:t>	</a:t>
            </a:r>
            <a:r>
              <a:rPr lang="en-US" altLang="zh-CN">
                <a:solidFill>
                  <a:srgbClr val="FFFF00"/>
                </a:solidFill>
                <a:latin typeface="Times New Roman" pitchFamily="18" charset="0"/>
              </a:rPr>
              <a:t>/*</a:t>
            </a:r>
            <a:r>
              <a:rPr lang="zh-CN" altLang="en-US">
                <a:solidFill>
                  <a:srgbClr val="FFFF00"/>
                </a:solidFill>
                <a:latin typeface="Times New Roman" pitchFamily="18" charset="0"/>
              </a:rPr>
              <a:t>设置光照属性*</a:t>
            </a:r>
            <a:r>
              <a:rPr lang="en-US" altLang="zh-CN">
                <a:solidFill>
                  <a:srgbClr val="FFFF00"/>
                </a:solidFill>
                <a:latin typeface="Times New Roman" pitchFamily="18" charset="0"/>
              </a:rPr>
              <a:t>/</a:t>
            </a:r>
          </a:p>
          <a:p>
            <a:pPr algn="l" eaLnBrk="1" hangingPunct="1"/>
            <a:r>
              <a:rPr lang="en-US" altLang="zh-CN">
                <a:solidFill>
                  <a:schemeClr val="bg1"/>
                </a:solidFill>
                <a:latin typeface="Times New Roman" pitchFamily="18" charset="0"/>
              </a:rPr>
              <a:t>	</a:t>
            </a:r>
            <a:r>
              <a:rPr lang="en-US" altLang="zh-CN" sz="2000">
                <a:solidFill>
                  <a:schemeClr val="bg1"/>
                </a:solidFill>
                <a:latin typeface="Times New Roman" pitchFamily="18" charset="0"/>
              </a:rPr>
              <a:t>GLfloat light0_ambient[]={0.2,0.2,0.2,1.0};</a:t>
            </a:r>
          </a:p>
          <a:p>
            <a:pPr algn="l" eaLnBrk="1" hangingPunct="1"/>
            <a:r>
              <a:rPr lang="en-US" altLang="zh-CN" sz="2000">
                <a:solidFill>
                  <a:schemeClr val="bg1"/>
                </a:solidFill>
                <a:latin typeface="Times New Roman" pitchFamily="18" charset="0"/>
              </a:rPr>
              <a:t>	GLfloat light0_diffuse[]={1.0,0.0,0.0,1.0};</a:t>
            </a:r>
          </a:p>
          <a:p>
            <a:pPr algn="l" eaLnBrk="1" hangingPunct="1"/>
            <a:r>
              <a:rPr lang="en-US" altLang="zh-CN" sz="2000">
                <a:solidFill>
                  <a:schemeClr val="bg1"/>
                </a:solidFill>
                <a:latin typeface="Times New Roman" pitchFamily="18" charset="0"/>
              </a:rPr>
              <a:t>	GLfloat light0_specular[]={1.0,0.6,0.6,1.0};	</a:t>
            </a:r>
          </a:p>
          <a:p>
            <a:pPr algn="l" eaLnBrk="1" hangingPunct="1"/>
            <a:r>
              <a:rPr lang="en-US" altLang="zh-CN" sz="2000">
                <a:solidFill>
                  <a:schemeClr val="bg1"/>
                </a:solidFill>
                <a:latin typeface="Times New Roman" pitchFamily="18" charset="0"/>
              </a:rPr>
              <a:t>	GLfloat light0_position[]={0.8,0.8,1.5,1.0};</a:t>
            </a: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endParaRPr lang="en-US" altLang="zh-CN" sz="2000">
              <a:solidFill>
                <a:schemeClr val="bg1"/>
              </a:solidFill>
              <a:latin typeface="Times New Roman" pitchFamily="18" charset="0"/>
            </a:endParaRPr>
          </a:p>
          <a:p>
            <a:pPr algn="l" eaLnBrk="1" hangingPunct="1"/>
            <a:r>
              <a:rPr lang="en-US" altLang="zh-CN">
                <a:solidFill>
                  <a:schemeClr val="bg1"/>
                </a:solidFill>
                <a:latin typeface="Times New Roman" pitchFamily="18" charset="0"/>
              </a:rPr>
              <a:t>	</a:t>
            </a:r>
            <a:endParaRPr lang="en-US" altLang="zh-CN" sz="2000">
              <a:solidFill>
                <a:schemeClr val="bg1"/>
              </a:solidFill>
              <a:latin typeface="Times New Roman" pitchFamily="18" charset="0"/>
            </a:endParaRPr>
          </a:p>
        </p:txBody>
      </p:sp>
    </p:spTree>
    <p:extLst>
      <p:ext uri="{BB962C8B-B14F-4D97-AF65-F5344CB8AC3E}">
        <p14:creationId xmlns:p14="http://schemas.microsoft.com/office/powerpoint/2010/main" val="3727697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ppt/theme/themeOverride2.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ppt/theme/themeOverride3.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5363</TotalTime>
  <Words>6169</Words>
  <Application>Microsoft Office PowerPoint</Application>
  <PresentationFormat>自定义</PresentationFormat>
  <Paragraphs>1236</Paragraphs>
  <Slides>103</Slides>
  <Notes>93</Notes>
  <HiddenSlides>4</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05" baseType="lpstr">
      <vt:lpstr>Default Theme</vt:lpstr>
      <vt:lpstr>Equation</vt:lpstr>
      <vt:lpstr>PowerPoint 演示文稿</vt:lpstr>
      <vt:lpstr>本讲内容</vt:lpstr>
      <vt:lpstr>本讲内容</vt:lpstr>
      <vt:lpstr>PowerPoint 演示文稿</vt:lpstr>
      <vt:lpstr>光照计算的意义</vt:lpstr>
      <vt:lpstr>光照计算的意义</vt:lpstr>
      <vt:lpstr>光照计算的意义</vt:lpstr>
      <vt:lpstr>光照计算的意义</vt:lpstr>
      <vt:lpstr>光照计算的意义</vt:lpstr>
      <vt:lpstr>为什么会呈现如此的视觉效果？</vt:lpstr>
      <vt:lpstr>为什么会呈现如此的视觉效果？</vt:lpstr>
      <vt:lpstr>为什么会呈现如此的视觉效果？</vt:lpstr>
      <vt:lpstr>1.1 基本概念</vt:lpstr>
      <vt:lpstr>1.1  基本概念</vt:lpstr>
      <vt:lpstr>1.1  基本概念</vt:lpstr>
      <vt:lpstr>1.1  基本概念</vt:lpstr>
      <vt:lpstr>1.2  环境光</vt:lpstr>
      <vt:lpstr>透视图</vt:lpstr>
      <vt:lpstr>PowerPoint 演示文稿</vt:lpstr>
      <vt:lpstr>1.2  环境光</vt:lpstr>
      <vt:lpstr>1.3  漫反射光</vt:lpstr>
      <vt:lpstr>1.3  漫反射光</vt:lpstr>
      <vt:lpstr>1.3  漫反射光</vt:lpstr>
      <vt:lpstr>1.3  漫反射光</vt:lpstr>
      <vt:lpstr>PowerPoint 演示文稿</vt:lpstr>
      <vt:lpstr>1.4  镜面反射与Phong模型</vt:lpstr>
      <vt:lpstr>1.4.1  镜面反射</vt:lpstr>
      <vt:lpstr>1.4.2  Phong模型</vt:lpstr>
      <vt:lpstr>1.4.2  Phong模型</vt:lpstr>
      <vt:lpstr>1.4.2  Phong模型</vt:lpstr>
      <vt:lpstr>1.4.2  Phong模型</vt:lpstr>
      <vt:lpstr>1.4.2  Phong模型</vt:lpstr>
      <vt:lpstr>1.5  多光源</vt:lpstr>
      <vt:lpstr>1.6  光强衰减</vt:lpstr>
      <vt:lpstr>1.7  颜色</vt:lpstr>
      <vt:lpstr>1.7  颜色</vt:lpstr>
      <vt:lpstr>1.8  透明度</vt:lpstr>
      <vt:lpstr>1.8  透明度</vt:lpstr>
      <vt:lpstr>1.8  透明度</vt:lpstr>
      <vt:lpstr>1.8  透明度</vt:lpstr>
      <vt:lpstr>1.9  阴影</vt:lpstr>
      <vt:lpstr>1.10  光强显示</vt:lpstr>
      <vt:lpstr>1.10  光强显示</vt:lpstr>
      <vt:lpstr>1.10  光强显示</vt:lpstr>
      <vt:lpstr>PowerPoint 演示文稿</vt:lpstr>
      <vt:lpstr>2.1  Flat Shading</vt:lpstr>
      <vt:lpstr>2.2  Gouraud Shading</vt:lpstr>
      <vt:lpstr>2.2  Gouraud Shading</vt:lpstr>
      <vt:lpstr>2.2  Gouraud Shading</vt:lpstr>
      <vt:lpstr>2.2  Gouraud Shading</vt:lpstr>
      <vt:lpstr>2.3  Phong Shading</vt:lpstr>
      <vt:lpstr>2.3  Phong Shading</vt:lpstr>
      <vt:lpstr>2.4 Flat、Ground、Phong 着色模型的对比</vt:lpstr>
      <vt:lpstr>2.4 Flat、Ground、Phong 着色模型的对比</vt:lpstr>
      <vt:lpstr>PowerPoint 演示文稿</vt:lpstr>
      <vt:lpstr>3.1 全局光照</vt:lpstr>
      <vt:lpstr>3.1 全局光照</vt:lpstr>
      <vt:lpstr>3.1 全局光照</vt:lpstr>
      <vt:lpstr>3.2 光线跟踪算法</vt:lpstr>
      <vt:lpstr>3.2 光线跟踪算法</vt:lpstr>
      <vt:lpstr>3.2 光线跟踪算法</vt:lpstr>
      <vt:lpstr>3.2 光线跟踪算法</vt:lpstr>
      <vt:lpstr>3.2 光线跟踪算法</vt:lpstr>
      <vt:lpstr>3.2 光线跟踪算法</vt:lpstr>
      <vt:lpstr>3.2 光线跟踪算法</vt:lpstr>
      <vt:lpstr>3.3 快速光线跟踪算法</vt:lpstr>
      <vt:lpstr>3.3 快速光线跟踪算法</vt:lpstr>
      <vt:lpstr>3.3 快速光线跟踪算法</vt:lpstr>
      <vt:lpstr>3.3 快速光线跟踪算法</vt:lpstr>
      <vt:lpstr>3.3 快速光线跟踪算法</vt:lpstr>
      <vt:lpstr>3.3 快速光线跟踪算法</vt:lpstr>
      <vt:lpstr>3.4 光线跟踪算法分类</vt:lpstr>
      <vt:lpstr>PowerPoint 演示文稿</vt:lpstr>
      <vt:lpstr>4.1  OpenGL中的光照设置</vt:lpstr>
      <vt:lpstr>4.2  定义法矢量</vt:lpstr>
      <vt:lpstr>4.2  定义法矢量</vt:lpstr>
      <vt:lpstr>PowerPoint 演示文稿</vt:lpstr>
      <vt:lpstr>4.3  创建光源</vt:lpstr>
      <vt:lpstr>4.3  创建光源</vt:lpstr>
      <vt:lpstr>4.3  创建光源</vt:lpstr>
      <vt:lpstr>4.3 创建光源</vt:lpstr>
      <vt:lpstr>4.3 创建光源</vt:lpstr>
      <vt:lpstr>4.3 创建光源</vt:lpstr>
      <vt:lpstr>4.3 创建光源</vt:lpstr>
      <vt:lpstr>4.3 创建光源</vt:lpstr>
      <vt:lpstr>4.3 创建光源</vt:lpstr>
      <vt:lpstr>4.3 创建光源</vt:lpstr>
      <vt:lpstr>4.4 设置光照模型属性</vt:lpstr>
      <vt:lpstr>4.4 设置光照模型属性</vt:lpstr>
      <vt:lpstr>4.4 设置光照模型属性</vt:lpstr>
      <vt:lpstr>4.4 设置光照模型属性</vt:lpstr>
      <vt:lpstr>4.5 定义物体表面材质属性</vt:lpstr>
      <vt:lpstr>4.5 定义物体表面材质属性</vt:lpstr>
      <vt:lpstr>4.5 定义物体表面材质属性</vt:lpstr>
      <vt:lpstr>4.5 定义物体表面材质属性</vt:lpstr>
      <vt:lpstr>4.5 定义物体表面材质属性</vt:lpstr>
      <vt:lpstr>4.5 定义物体表面材质属性</vt:lpstr>
      <vt:lpstr>4.6光照编程实例</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99</dc:creator>
  <cp:lastModifiedBy>99</cp:lastModifiedBy>
  <cp:revision>391</cp:revision>
  <dcterms:modified xsi:type="dcterms:W3CDTF">2019-12-12T07:17:38Z</dcterms:modified>
</cp:coreProperties>
</file>